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304" r:id="rId2"/>
    <p:sldId id="258" r:id="rId3"/>
    <p:sldId id="260" r:id="rId4"/>
    <p:sldId id="280" r:id="rId5"/>
    <p:sldId id="273" r:id="rId6"/>
    <p:sldId id="291" r:id="rId7"/>
    <p:sldId id="263" r:id="rId8"/>
    <p:sldId id="300" r:id="rId9"/>
    <p:sldId id="268" r:id="rId10"/>
    <p:sldId id="270" r:id="rId11"/>
    <p:sldId id="292" r:id="rId12"/>
    <p:sldId id="293" r:id="rId13"/>
    <p:sldId id="294" r:id="rId14"/>
    <p:sldId id="269" r:id="rId15"/>
    <p:sldId id="295" r:id="rId16"/>
    <p:sldId id="271" r:id="rId17"/>
    <p:sldId id="272" r:id="rId18"/>
    <p:sldId id="296" r:id="rId19"/>
    <p:sldId id="297" r:id="rId20"/>
    <p:sldId id="301" r:id="rId21"/>
    <p:sldId id="275" r:id="rId22"/>
    <p:sldId id="282" r:id="rId23"/>
    <p:sldId id="299" r:id="rId24"/>
    <p:sldId id="266" r:id="rId25"/>
    <p:sldId id="302" r:id="rId26"/>
    <p:sldId id="274" r:id="rId27"/>
    <p:sldId id="303" r:id="rId28"/>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7E9A"/>
    <a:srgbClr val="8C189B"/>
    <a:srgbClr val="5C6670"/>
    <a:srgbClr val="5A23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snapToObjects="1">
      <p:cViewPr varScale="1">
        <p:scale>
          <a:sx n="70" d="100"/>
          <a:sy n="70" d="100"/>
        </p:scale>
        <p:origin x="536" y="60"/>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_rels/data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7.png"/><Relationship Id="rId6" Type="http://schemas.openxmlformats.org/officeDocument/2006/relationships/image" Target="../media/image23.svg"/><Relationship Id="rId5" Type="http://schemas.openxmlformats.org/officeDocument/2006/relationships/image" Target="../media/image19.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1C6750-D4B0-45FA-AB55-6CA50C1702B6}" type="doc">
      <dgm:prSet loTypeId="urn:microsoft.com/office/officeart/2005/8/layout/vList5" loCatId="list" qsTypeId="urn:microsoft.com/office/officeart/2005/8/quickstyle/simple2" qsCatId="simple" csTypeId="urn:microsoft.com/office/officeart/2005/8/colors/accent3_2" csCatId="accent3"/>
      <dgm:spPr/>
      <dgm:t>
        <a:bodyPr/>
        <a:lstStyle/>
        <a:p>
          <a:endParaRPr lang="en-US"/>
        </a:p>
      </dgm:t>
    </dgm:pt>
    <dgm:pt modelId="{D9C89CD9-6E3D-497D-A13C-312ABA9B07B6}">
      <dgm:prSet/>
      <dgm:spPr/>
      <dgm:t>
        <a:bodyPr/>
        <a:lstStyle/>
        <a:p>
          <a:r>
            <a:rPr lang="en-GB"/>
            <a:t>Scotland’s </a:t>
          </a:r>
          <a:r>
            <a:rPr lang="en-GB" u="sng"/>
            <a:t>independent</a:t>
          </a:r>
          <a:r>
            <a:rPr lang="en-GB"/>
            <a:t> public prosecution and deaths investigation service</a:t>
          </a:r>
          <a:endParaRPr lang="en-US"/>
        </a:p>
      </dgm:t>
    </dgm:pt>
    <dgm:pt modelId="{FDA9B333-AE65-413E-B8A3-E092C52AFDBC}" type="parTrans" cxnId="{5724264F-29B9-44EA-86D1-C20BF871969D}">
      <dgm:prSet/>
      <dgm:spPr/>
      <dgm:t>
        <a:bodyPr/>
        <a:lstStyle/>
        <a:p>
          <a:endParaRPr lang="en-US"/>
        </a:p>
      </dgm:t>
    </dgm:pt>
    <dgm:pt modelId="{227469DF-6A0E-4BC5-86FE-F9FF3CFB4E1B}" type="sibTrans" cxnId="{5724264F-29B9-44EA-86D1-C20BF871969D}">
      <dgm:prSet/>
      <dgm:spPr/>
      <dgm:t>
        <a:bodyPr/>
        <a:lstStyle/>
        <a:p>
          <a:endParaRPr lang="en-US"/>
        </a:p>
      </dgm:t>
    </dgm:pt>
    <dgm:pt modelId="{4ABACDEE-B55C-4684-B7A8-F344DC4EF7A9}">
      <dgm:prSet/>
      <dgm:spPr/>
      <dgm:t>
        <a:bodyPr/>
        <a:lstStyle/>
        <a:p>
          <a:r>
            <a:rPr lang="en-GB"/>
            <a:t>Responsible for making decisions about and bringing prosecutions for criminal offences</a:t>
          </a:r>
          <a:endParaRPr lang="en-US"/>
        </a:p>
      </dgm:t>
    </dgm:pt>
    <dgm:pt modelId="{F35DB400-82D8-4BAF-A76F-0A659665E265}" type="parTrans" cxnId="{E51C5A5D-530E-444C-8EA1-3741DDBFB71A}">
      <dgm:prSet/>
      <dgm:spPr/>
      <dgm:t>
        <a:bodyPr/>
        <a:lstStyle/>
        <a:p>
          <a:endParaRPr lang="en-US"/>
        </a:p>
      </dgm:t>
    </dgm:pt>
    <dgm:pt modelId="{D5A8CE4A-D1BD-4288-9D96-BEB61BB28877}" type="sibTrans" cxnId="{E51C5A5D-530E-444C-8EA1-3741DDBFB71A}">
      <dgm:prSet/>
      <dgm:spPr/>
      <dgm:t>
        <a:bodyPr/>
        <a:lstStyle/>
        <a:p>
          <a:endParaRPr lang="en-US"/>
        </a:p>
      </dgm:t>
    </dgm:pt>
    <dgm:pt modelId="{9A16F7D0-67C7-4EB1-B51F-60E9224FFF8D}">
      <dgm:prSet/>
      <dgm:spPr/>
      <dgm:t>
        <a:bodyPr/>
        <a:lstStyle/>
        <a:p>
          <a:r>
            <a:rPr lang="en-GB"/>
            <a:t>Investigate and prosecute crime </a:t>
          </a:r>
          <a:endParaRPr lang="en-US"/>
        </a:p>
      </dgm:t>
    </dgm:pt>
    <dgm:pt modelId="{F78F4BF0-4F44-481D-9843-BC2D03069E6A}" type="parTrans" cxnId="{841774CA-EF37-4CF6-A4CF-10D2D6C9C423}">
      <dgm:prSet/>
      <dgm:spPr/>
      <dgm:t>
        <a:bodyPr/>
        <a:lstStyle/>
        <a:p>
          <a:endParaRPr lang="en-US"/>
        </a:p>
      </dgm:t>
    </dgm:pt>
    <dgm:pt modelId="{53A8397C-7E21-48AE-A7B6-5802E2ABCCD0}" type="sibTrans" cxnId="{841774CA-EF37-4CF6-A4CF-10D2D6C9C423}">
      <dgm:prSet/>
      <dgm:spPr/>
      <dgm:t>
        <a:bodyPr/>
        <a:lstStyle/>
        <a:p>
          <a:endParaRPr lang="en-US"/>
        </a:p>
      </dgm:t>
    </dgm:pt>
    <dgm:pt modelId="{347F238C-9280-402A-B199-81895E838127}">
      <dgm:prSet/>
      <dgm:spPr/>
      <dgm:t>
        <a:bodyPr/>
        <a:lstStyle/>
        <a:p>
          <a:r>
            <a:rPr lang="en-GB" dirty="0"/>
            <a:t>Investigate sudden, suspicious or unexplained deaths </a:t>
          </a:r>
          <a:endParaRPr lang="en-US" dirty="0"/>
        </a:p>
      </dgm:t>
    </dgm:pt>
    <dgm:pt modelId="{C6570DFD-BDB1-4222-9BDC-2CCFE896AEF1}" type="parTrans" cxnId="{FB0E6E32-A5FB-4630-B9FF-9686DD281488}">
      <dgm:prSet/>
      <dgm:spPr/>
      <dgm:t>
        <a:bodyPr/>
        <a:lstStyle/>
        <a:p>
          <a:endParaRPr lang="en-US"/>
        </a:p>
      </dgm:t>
    </dgm:pt>
    <dgm:pt modelId="{D2B6E7E9-0E64-4AE1-895F-7AD66F900CD2}" type="sibTrans" cxnId="{FB0E6E32-A5FB-4630-B9FF-9686DD281488}">
      <dgm:prSet/>
      <dgm:spPr/>
      <dgm:t>
        <a:bodyPr/>
        <a:lstStyle/>
        <a:p>
          <a:endParaRPr lang="en-US"/>
        </a:p>
      </dgm:t>
    </dgm:pt>
    <dgm:pt modelId="{5631F9FE-5F19-480F-B0FE-AB90E18BEB7F}">
      <dgm:prSet/>
      <dgm:spPr/>
      <dgm:t>
        <a:bodyPr/>
        <a:lstStyle/>
        <a:p>
          <a:r>
            <a:rPr lang="en-GB"/>
            <a:t>Investigate complaints against police officers. </a:t>
          </a:r>
          <a:endParaRPr lang="en-US"/>
        </a:p>
      </dgm:t>
    </dgm:pt>
    <dgm:pt modelId="{89E32935-B10E-403E-8058-D332E1EC138D}" type="parTrans" cxnId="{DF817E99-391A-4CDD-AF62-7AC443F7D2F9}">
      <dgm:prSet/>
      <dgm:spPr/>
      <dgm:t>
        <a:bodyPr/>
        <a:lstStyle/>
        <a:p>
          <a:endParaRPr lang="en-US"/>
        </a:p>
      </dgm:t>
    </dgm:pt>
    <dgm:pt modelId="{FFB1C1C6-18F0-48BB-A89E-386F9CB86550}" type="sibTrans" cxnId="{DF817E99-391A-4CDD-AF62-7AC443F7D2F9}">
      <dgm:prSet/>
      <dgm:spPr/>
      <dgm:t>
        <a:bodyPr/>
        <a:lstStyle/>
        <a:p>
          <a:endParaRPr lang="en-US"/>
        </a:p>
      </dgm:t>
    </dgm:pt>
    <dgm:pt modelId="{DE13F1B5-AB0F-42BC-BF13-FB1B52FE19E1}" type="pres">
      <dgm:prSet presAssocID="{311C6750-D4B0-45FA-AB55-6CA50C1702B6}" presName="Name0" presStyleCnt="0">
        <dgm:presLayoutVars>
          <dgm:dir/>
          <dgm:animLvl val="lvl"/>
          <dgm:resizeHandles val="exact"/>
        </dgm:presLayoutVars>
      </dgm:prSet>
      <dgm:spPr/>
      <dgm:t>
        <a:bodyPr/>
        <a:lstStyle/>
        <a:p>
          <a:endParaRPr lang="en-GB"/>
        </a:p>
      </dgm:t>
    </dgm:pt>
    <dgm:pt modelId="{76AEA888-BABC-43CB-A5D9-1795828E9487}" type="pres">
      <dgm:prSet presAssocID="{D9C89CD9-6E3D-497D-A13C-312ABA9B07B6}" presName="linNode" presStyleCnt="0"/>
      <dgm:spPr/>
    </dgm:pt>
    <dgm:pt modelId="{9116FE9A-43F4-43E5-9AE6-69BBDDE04C14}" type="pres">
      <dgm:prSet presAssocID="{D9C89CD9-6E3D-497D-A13C-312ABA9B07B6}" presName="parentText" presStyleLbl="node1" presStyleIdx="0" presStyleCnt="2">
        <dgm:presLayoutVars>
          <dgm:chMax val="1"/>
          <dgm:bulletEnabled val="1"/>
        </dgm:presLayoutVars>
      </dgm:prSet>
      <dgm:spPr/>
      <dgm:t>
        <a:bodyPr/>
        <a:lstStyle/>
        <a:p>
          <a:endParaRPr lang="en-GB"/>
        </a:p>
      </dgm:t>
    </dgm:pt>
    <dgm:pt modelId="{E587C188-0379-4107-8794-C4480DE575AA}" type="pres">
      <dgm:prSet presAssocID="{227469DF-6A0E-4BC5-86FE-F9FF3CFB4E1B}" presName="sp" presStyleCnt="0"/>
      <dgm:spPr/>
    </dgm:pt>
    <dgm:pt modelId="{9B59DE43-3933-4CE8-92F2-F1300C2A20AC}" type="pres">
      <dgm:prSet presAssocID="{4ABACDEE-B55C-4684-B7A8-F344DC4EF7A9}" presName="linNode" presStyleCnt="0"/>
      <dgm:spPr/>
    </dgm:pt>
    <dgm:pt modelId="{8180AC81-845D-4252-9BE3-09A4768F5772}" type="pres">
      <dgm:prSet presAssocID="{4ABACDEE-B55C-4684-B7A8-F344DC4EF7A9}" presName="parentText" presStyleLbl="node1" presStyleIdx="1" presStyleCnt="2">
        <dgm:presLayoutVars>
          <dgm:chMax val="1"/>
          <dgm:bulletEnabled val="1"/>
        </dgm:presLayoutVars>
      </dgm:prSet>
      <dgm:spPr/>
      <dgm:t>
        <a:bodyPr/>
        <a:lstStyle/>
        <a:p>
          <a:endParaRPr lang="en-GB"/>
        </a:p>
      </dgm:t>
    </dgm:pt>
    <dgm:pt modelId="{EA93FA0A-DFDA-4C97-BEF1-DB512783AA26}" type="pres">
      <dgm:prSet presAssocID="{4ABACDEE-B55C-4684-B7A8-F344DC4EF7A9}" presName="descendantText" presStyleLbl="alignAccFollowNode1" presStyleIdx="0" presStyleCnt="1">
        <dgm:presLayoutVars>
          <dgm:bulletEnabled val="1"/>
        </dgm:presLayoutVars>
      </dgm:prSet>
      <dgm:spPr/>
      <dgm:t>
        <a:bodyPr/>
        <a:lstStyle/>
        <a:p>
          <a:endParaRPr lang="en-GB"/>
        </a:p>
      </dgm:t>
    </dgm:pt>
  </dgm:ptLst>
  <dgm:cxnLst>
    <dgm:cxn modelId="{C4F7FE8F-6BA9-41E4-B667-4440C4BE4561}" type="presOf" srcId="{5631F9FE-5F19-480F-B0FE-AB90E18BEB7F}" destId="{EA93FA0A-DFDA-4C97-BEF1-DB512783AA26}" srcOrd="0" destOrd="2" presId="urn:microsoft.com/office/officeart/2005/8/layout/vList5"/>
    <dgm:cxn modelId="{DF817E99-391A-4CDD-AF62-7AC443F7D2F9}" srcId="{4ABACDEE-B55C-4684-B7A8-F344DC4EF7A9}" destId="{5631F9FE-5F19-480F-B0FE-AB90E18BEB7F}" srcOrd="2" destOrd="0" parTransId="{89E32935-B10E-403E-8058-D332E1EC138D}" sibTransId="{FFB1C1C6-18F0-48BB-A89E-386F9CB86550}"/>
    <dgm:cxn modelId="{5724264F-29B9-44EA-86D1-C20BF871969D}" srcId="{311C6750-D4B0-45FA-AB55-6CA50C1702B6}" destId="{D9C89CD9-6E3D-497D-A13C-312ABA9B07B6}" srcOrd="0" destOrd="0" parTransId="{FDA9B333-AE65-413E-B8A3-E092C52AFDBC}" sibTransId="{227469DF-6A0E-4BC5-86FE-F9FF3CFB4E1B}"/>
    <dgm:cxn modelId="{09BEB3F2-7DC1-4FFE-9894-D1CB5E51C265}" type="presOf" srcId="{347F238C-9280-402A-B199-81895E838127}" destId="{EA93FA0A-DFDA-4C97-BEF1-DB512783AA26}" srcOrd="0" destOrd="1" presId="urn:microsoft.com/office/officeart/2005/8/layout/vList5"/>
    <dgm:cxn modelId="{FC3E99FB-30E5-4F72-87E1-FE124B2EC27E}" type="presOf" srcId="{9A16F7D0-67C7-4EB1-B51F-60E9224FFF8D}" destId="{EA93FA0A-DFDA-4C97-BEF1-DB512783AA26}" srcOrd="0" destOrd="0" presId="urn:microsoft.com/office/officeart/2005/8/layout/vList5"/>
    <dgm:cxn modelId="{FB0E6E32-A5FB-4630-B9FF-9686DD281488}" srcId="{4ABACDEE-B55C-4684-B7A8-F344DC4EF7A9}" destId="{347F238C-9280-402A-B199-81895E838127}" srcOrd="1" destOrd="0" parTransId="{C6570DFD-BDB1-4222-9BDC-2CCFE896AEF1}" sibTransId="{D2B6E7E9-0E64-4AE1-895F-7AD66F900CD2}"/>
    <dgm:cxn modelId="{DF7E5C4C-D83C-499A-ADB0-4FCF7F859910}" type="presOf" srcId="{D9C89CD9-6E3D-497D-A13C-312ABA9B07B6}" destId="{9116FE9A-43F4-43E5-9AE6-69BBDDE04C14}" srcOrd="0" destOrd="0" presId="urn:microsoft.com/office/officeart/2005/8/layout/vList5"/>
    <dgm:cxn modelId="{F0506A26-6380-415B-820F-13F36FE8E667}" type="presOf" srcId="{4ABACDEE-B55C-4684-B7A8-F344DC4EF7A9}" destId="{8180AC81-845D-4252-9BE3-09A4768F5772}" srcOrd="0" destOrd="0" presId="urn:microsoft.com/office/officeart/2005/8/layout/vList5"/>
    <dgm:cxn modelId="{841774CA-EF37-4CF6-A4CF-10D2D6C9C423}" srcId="{4ABACDEE-B55C-4684-B7A8-F344DC4EF7A9}" destId="{9A16F7D0-67C7-4EB1-B51F-60E9224FFF8D}" srcOrd="0" destOrd="0" parTransId="{F78F4BF0-4F44-481D-9843-BC2D03069E6A}" sibTransId="{53A8397C-7E21-48AE-A7B6-5802E2ABCCD0}"/>
    <dgm:cxn modelId="{F721E009-1BE8-4411-B920-79838A1B06FE}" type="presOf" srcId="{311C6750-D4B0-45FA-AB55-6CA50C1702B6}" destId="{DE13F1B5-AB0F-42BC-BF13-FB1B52FE19E1}" srcOrd="0" destOrd="0" presId="urn:microsoft.com/office/officeart/2005/8/layout/vList5"/>
    <dgm:cxn modelId="{E51C5A5D-530E-444C-8EA1-3741DDBFB71A}" srcId="{311C6750-D4B0-45FA-AB55-6CA50C1702B6}" destId="{4ABACDEE-B55C-4684-B7A8-F344DC4EF7A9}" srcOrd="1" destOrd="0" parTransId="{F35DB400-82D8-4BAF-A76F-0A659665E265}" sibTransId="{D5A8CE4A-D1BD-4288-9D96-BEB61BB28877}"/>
    <dgm:cxn modelId="{F12AFEDF-14C2-4800-8ECF-D1F8B3B4AB8F}" type="presParOf" srcId="{DE13F1B5-AB0F-42BC-BF13-FB1B52FE19E1}" destId="{76AEA888-BABC-43CB-A5D9-1795828E9487}" srcOrd="0" destOrd="0" presId="urn:microsoft.com/office/officeart/2005/8/layout/vList5"/>
    <dgm:cxn modelId="{5A705944-82A0-4F09-B3A9-2E680D47D0FB}" type="presParOf" srcId="{76AEA888-BABC-43CB-A5D9-1795828E9487}" destId="{9116FE9A-43F4-43E5-9AE6-69BBDDE04C14}" srcOrd="0" destOrd="0" presId="urn:microsoft.com/office/officeart/2005/8/layout/vList5"/>
    <dgm:cxn modelId="{909E4E4D-E8F7-42F8-9E97-F2DB12279116}" type="presParOf" srcId="{DE13F1B5-AB0F-42BC-BF13-FB1B52FE19E1}" destId="{E587C188-0379-4107-8794-C4480DE575AA}" srcOrd="1" destOrd="0" presId="urn:microsoft.com/office/officeart/2005/8/layout/vList5"/>
    <dgm:cxn modelId="{3BD3577C-5AA0-40C8-8BF1-529FF6E7EFF9}" type="presParOf" srcId="{DE13F1B5-AB0F-42BC-BF13-FB1B52FE19E1}" destId="{9B59DE43-3933-4CE8-92F2-F1300C2A20AC}" srcOrd="2" destOrd="0" presId="urn:microsoft.com/office/officeart/2005/8/layout/vList5"/>
    <dgm:cxn modelId="{4C4550F3-8BDD-4086-AC4E-0ABCC0CA24BF}" type="presParOf" srcId="{9B59DE43-3933-4CE8-92F2-F1300C2A20AC}" destId="{8180AC81-845D-4252-9BE3-09A4768F5772}" srcOrd="0" destOrd="0" presId="urn:microsoft.com/office/officeart/2005/8/layout/vList5"/>
    <dgm:cxn modelId="{9F938B9E-F4DF-49C8-8AD2-3BC56B768188}" type="presParOf" srcId="{9B59DE43-3933-4CE8-92F2-F1300C2A20AC}" destId="{EA93FA0A-DFDA-4C97-BEF1-DB512783AA2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E97866-5F9C-491D-99FA-AF19B1340DB1}" type="doc">
      <dgm:prSet loTypeId="urn:microsoft.com/office/officeart/2016/7/layout/RepeatingBendingProcessNew" loCatId="process" qsTypeId="urn:microsoft.com/office/officeart/2005/8/quickstyle/simple2" qsCatId="simple" csTypeId="urn:microsoft.com/office/officeart/2005/8/colors/accent1_2" csCatId="accent1" phldr="1"/>
      <dgm:spPr/>
      <dgm:t>
        <a:bodyPr/>
        <a:lstStyle/>
        <a:p>
          <a:endParaRPr lang="en-US"/>
        </a:p>
      </dgm:t>
    </dgm:pt>
    <dgm:pt modelId="{FD0FDA3D-9354-429C-8CF4-7ACCE6146A31}">
      <dgm:prSet/>
      <dgm:spPr/>
      <dgm:t>
        <a:bodyPr/>
        <a:lstStyle/>
        <a:p>
          <a:r>
            <a:rPr lang="en-US"/>
            <a:t>Tackling violence against women and girls is a priority for COPFS</a:t>
          </a:r>
        </a:p>
      </dgm:t>
    </dgm:pt>
    <dgm:pt modelId="{0B10D359-D08D-4CB7-B66E-1CECC50077E1}" type="parTrans" cxnId="{880F4252-C0F8-4E54-8EB0-67CB9D661840}">
      <dgm:prSet/>
      <dgm:spPr/>
      <dgm:t>
        <a:bodyPr/>
        <a:lstStyle/>
        <a:p>
          <a:endParaRPr lang="en-US"/>
        </a:p>
      </dgm:t>
    </dgm:pt>
    <dgm:pt modelId="{DF2A5F98-C199-42A3-B55C-51191BD3FC87}" type="sibTrans" cxnId="{880F4252-C0F8-4E54-8EB0-67CB9D661840}">
      <dgm:prSet/>
      <dgm:spPr/>
      <dgm:t>
        <a:bodyPr/>
        <a:lstStyle/>
        <a:p>
          <a:endParaRPr lang="en-US"/>
        </a:p>
      </dgm:t>
    </dgm:pt>
    <dgm:pt modelId="{33A15B5C-FD12-47D4-9925-B8691349588E}">
      <dgm:prSet/>
      <dgm:spPr/>
      <dgm:t>
        <a:bodyPr/>
        <a:lstStyle/>
        <a:p>
          <a:r>
            <a:rPr lang="en-GB" b="0" i="0"/>
            <a:t>In 2022-23, the police reported 30,139 charges with a domestic abuse identifier to COPFS. </a:t>
          </a:r>
          <a:endParaRPr lang="en-US"/>
        </a:p>
      </dgm:t>
    </dgm:pt>
    <dgm:pt modelId="{E742C3C9-2678-47B2-A913-CD5CE616E8D7}" type="parTrans" cxnId="{B4A6E653-064C-4696-9FFD-3B685AD5B8E0}">
      <dgm:prSet/>
      <dgm:spPr/>
      <dgm:t>
        <a:bodyPr/>
        <a:lstStyle/>
        <a:p>
          <a:endParaRPr lang="en-US"/>
        </a:p>
      </dgm:t>
    </dgm:pt>
    <dgm:pt modelId="{8B4AC707-671E-4DC1-972F-A1C7F04F625F}" type="sibTrans" cxnId="{B4A6E653-064C-4696-9FFD-3B685AD5B8E0}">
      <dgm:prSet/>
      <dgm:spPr/>
      <dgm:t>
        <a:bodyPr/>
        <a:lstStyle/>
        <a:p>
          <a:endParaRPr lang="en-US"/>
        </a:p>
      </dgm:t>
    </dgm:pt>
    <dgm:pt modelId="{4E5FC16B-05F8-46C5-B613-12D04FE189E7}">
      <dgm:prSet/>
      <dgm:spPr/>
      <dgm:t>
        <a:bodyPr/>
        <a:lstStyle/>
        <a:p>
          <a:r>
            <a:rPr lang="en-GB" dirty="0"/>
            <a:t>The vast majority of charges reported with a domestic abuse aggravator were prosecuted (94% in 2022-23, up from 93% the previous year).</a:t>
          </a:r>
          <a:endParaRPr lang="en-US" dirty="0"/>
        </a:p>
      </dgm:t>
    </dgm:pt>
    <dgm:pt modelId="{A8C4A8E8-8C37-4042-9C92-2BB86F2884B2}" type="parTrans" cxnId="{581634C5-787F-4E68-99C0-1ED4B5AD47CB}">
      <dgm:prSet/>
      <dgm:spPr/>
      <dgm:t>
        <a:bodyPr/>
        <a:lstStyle/>
        <a:p>
          <a:endParaRPr lang="en-US"/>
        </a:p>
      </dgm:t>
    </dgm:pt>
    <dgm:pt modelId="{98FCCB18-05C1-4BE7-8DDF-3AB3BB323DCF}" type="sibTrans" cxnId="{581634C5-787F-4E68-99C0-1ED4B5AD47CB}">
      <dgm:prSet/>
      <dgm:spPr/>
      <dgm:t>
        <a:bodyPr/>
        <a:lstStyle/>
        <a:p>
          <a:endParaRPr lang="en-US"/>
        </a:p>
      </dgm:t>
    </dgm:pt>
    <dgm:pt modelId="{55526A7E-2992-49CC-A5D8-D28388CB9207}">
      <dgm:prSet/>
      <dgm:spPr/>
      <dgm:t>
        <a:bodyPr/>
        <a:lstStyle/>
        <a:p>
          <a:r>
            <a:rPr lang="en-GB"/>
            <a:t>The proportion of charges that resulted in no action was 4%.</a:t>
          </a:r>
          <a:endParaRPr lang="en-US"/>
        </a:p>
      </dgm:t>
    </dgm:pt>
    <dgm:pt modelId="{D5DEB9A8-ED28-4DDE-A287-EE44E40952F5}" type="parTrans" cxnId="{A663E2D1-CF57-41AD-A71C-B39D8D420BB6}">
      <dgm:prSet/>
      <dgm:spPr/>
      <dgm:t>
        <a:bodyPr/>
        <a:lstStyle/>
        <a:p>
          <a:endParaRPr lang="en-US"/>
        </a:p>
      </dgm:t>
    </dgm:pt>
    <dgm:pt modelId="{CE5B0D40-BC38-446B-B693-23C95265105B}" type="sibTrans" cxnId="{A663E2D1-CF57-41AD-A71C-B39D8D420BB6}">
      <dgm:prSet/>
      <dgm:spPr/>
      <dgm:t>
        <a:bodyPr/>
        <a:lstStyle/>
        <a:p>
          <a:endParaRPr lang="en-US"/>
        </a:p>
      </dgm:t>
    </dgm:pt>
    <dgm:pt modelId="{65A16B7E-1D2A-42D1-81F1-814408D61B37}">
      <dgm:prSet/>
      <dgm:spPr/>
      <dgm:t>
        <a:bodyPr/>
        <a:lstStyle/>
        <a:p>
          <a:r>
            <a:rPr lang="en-GB"/>
            <a:t>The most common reason for taking no action was that there was insufficient admissible evidence.</a:t>
          </a:r>
          <a:endParaRPr lang="en-US"/>
        </a:p>
      </dgm:t>
    </dgm:pt>
    <dgm:pt modelId="{5397CE2D-D0CC-4C97-8102-0DEA7455FE16}" type="parTrans" cxnId="{A0056060-DBB9-4CAE-916F-6AD913CC3298}">
      <dgm:prSet/>
      <dgm:spPr/>
      <dgm:t>
        <a:bodyPr/>
        <a:lstStyle/>
        <a:p>
          <a:endParaRPr lang="en-US"/>
        </a:p>
      </dgm:t>
    </dgm:pt>
    <dgm:pt modelId="{88910B3A-5F9F-466D-9A79-4DDE3F3B9F39}" type="sibTrans" cxnId="{A0056060-DBB9-4CAE-916F-6AD913CC3298}">
      <dgm:prSet/>
      <dgm:spPr/>
      <dgm:t>
        <a:bodyPr/>
        <a:lstStyle/>
        <a:p>
          <a:endParaRPr lang="en-US"/>
        </a:p>
      </dgm:t>
    </dgm:pt>
    <dgm:pt modelId="{EF203460-2928-44F0-A699-2C25263AEC4B}">
      <dgm:prSet/>
      <dgm:spPr/>
      <dgm:t>
        <a:bodyPr/>
        <a:lstStyle/>
        <a:p>
          <a:r>
            <a:rPr lang="en-GB" b="0" i="0"/>
            <a:t>Of the charges that were prosecuted, 79% were prosecuted at sheriff summary level.</a:t>
          </a:r>
          <a:endParaRPr lang="en-US"/>
        </a:p>
      </dgm:t>
    </dgm:pt>
    <dgm:pt modelId="{EDF7675B-9B93-4F63-B46B-D88256C46746}" type="parTrans" cxnId="{942A8338-FD08-4657-AB50-8366CCED34DF}">
      <dgm:prSet/>
      <dgm:spPr/>
      <dgm:t>
        <a:bodyPr/>
        <a:lstStyle/>
        <a:p>
          <a:endParaRPr lang="en-US"/>
        </a:p>
      </dgm:t>
    </dgm:pt>
    <dgm:pt modelId="{370BFA1F-7839-49EF-BBBC-18DC06B1E30A}" type="sibTrans" cxnId="{942A8338-FD08-4657-AB50-8366CCED34DF}">
      <dgm:prSet/>
      <dgm:spPr/>
      <dgm:t>
        <a:bodyPr/>
        <a:lstStyle/>
        <a:p>
          <a:endParaRPr lang="en-US"/>
        </a:p>
      </dgm:t>
    </dgm:pt>
    <dgm:pt modelId="{E7C09A29-FD76-4C0E-8AC2-C568FB152D55}" type="pres">
      <dgm:prSet presAssocID="{83E97866-5F9C-491D-99FA-AF19B1340DB1}" presName="Name0" presStyleCnt="0">
        <dgm:presLayoutVars>
          <dgm:dir/>
          <dgm:resizeHandles val="exact"/>
        </dgm:presLayoutVars>
      </dgm:prSet>
      <dgm:spPr/>
      <dgm:t>
        <a:bodyPr/>
        <a:lstStyle/>
        <a:p>
          <a:endParaRPr lang="en-GB"/>
        </a:p>
      </dgm:t>
    </dgm:pt>
    <dgm:pt modelId="{AE3A7D0F-EEA3-497D-8AFB-4DDA2924662B}" type="pres">
      <dgm:prSet presAssocID="{FD0FDA3D-9354-429C-8CF4-7ACCE6146A31}" presName="node" presStyleLbl="node1" presStyleIdx="0" presStyleCnt="6">
        <dgm:presLayoutVars>
          <dgm:bulletEnabled val="1"/>
        </dgm:presLayoutVars>
      </dgm:prSet>
      <dgm:spPr/>
      <dgm:t>
        <a:bodyPr/>
        <a:lstStyle/>
        <a:p>
          <a:endParaRPr lang="en-GB"/>
        </a:p>
      </dgm:t>
    </dgm:pt>
    <dgm:pt modelId="{C236A945-2595-48B7-ABFA-92C9433668B9}" type="pres">
      <dgm:prSet presAssocID="{DF2A5F98-C199-42A3-B55C-51191BD3FC87}" presName="sibTrans" presStyleLbl="sibTrans1D1" presStyleIdx="0" presStyleCnt="5"/>
      <dgm:spPr/>
      <dgm:t>
        <a:bodyPr/>
        <a:lstStyle/>
        <a:p>
          <a:endParaRPr lang="en-GB"/>
        </a:p>
      </dgm:t>
    </dgm:pt>
    <dgm:pt modelId="{18388CA5-5936-4D24-90ED-B427C38CB896}" type="pres">
      <dgm:prSet presAssocID="{DF2A5F98-C199-42A3-B55C-51191BD3FC87}" presName="connectorText" presStyleLbl="sibTrans1D1" presStyleIdx="0" presStyleCnt="5"/>
      <dgm:spPr/>
      <dgm:t>
        <a:bodyPr/>
        <a:lstStyle/>
        <a:p>
          <a:endParaRPr lang="en-GB"/>
        </a:p>
      </dgm:t>
    </dgm:pt>
    <dgm:pt modelId="{58CC465F-A97B-4AE6-87B3-500E3433B986}" type="pres">
      <dgm:prSet presAssocID="{33A15B5C-FD12-47D4-9925-B8691349588E}" presName="node" presStyleLbl="node1" presStyleIdx="1" presStyleCnt="6">
        <dgm:presLayoutVars>
          <dgm:bulletEnabled val="1"/>
        </dgm:presLayoutVars>
      </dgm:prSet>
      <dgm:spPr/>
      <dgm:t>
        <a:bodyPr/>
        <a:lstStyle/>
        <a:p>
          <a:endParaRPr lang="en-GB"/>
        </a:p>
      </dgm:t>
    </dgm:pt>
    <dgm:pt modelId="{868DEE4A-D347-4280-B58B-E35B75F1AAA7}" type="pres">
      <dgm:prSet presAssocID="{8B4AC707-671E-4DC1-972F-A1C7F04F625F}" presName="sibTrans" presStyleLbl="sibTrans1D1" presStyleIdx="1" presStyleCnt="5"/>
      <dgm:spPr/>
      <dgm:t>
        <a:bodyPr/>
        <a:lstStyle/>
        <a:p>
          <a:endParaRPr lang="en-GB"/>
        </a:p>
      </dgm:t>
    </dgm:pt>
    <dgm:pt modelId="{1F1F9997-1960-4C5C-ADD8-9D067626FE4D}" type="pres">
      <dgm:prSet presAssocID="{8B4AC707-671E-4DC1-972F-A1C7F04F625F}" presName="connectorText" presStyleLbl="sibTrans1D1" presStyleIdx="1" presStyleCnt="5"/>
      <dgm:spPr/>
      <dgm:t>
        <a:bodyPr/>
        <a:lstStyle/>
        <a:p>
          <a:endParaRPr lang="en-GB"/>
        </a:p>
      </dgm:t>
    </dgm:pt>
    <dgm:pt modelId="{469FA593-222D-4D84-A45B-45445D97541D}" type="pres">
      <dgm:prSet presAssocID="{4E5FC16B-05F8-46C5-B613-12D04FE189E7}" presName="node" presStyleLbl="node1" presStyleIdx="2" presStyleCnt="6">
        <dgm:presLayoutVars>
          <dgm:bulletEnabled val="1"/>
        </dgm:presLayoutVars>
      </dgm:prSet>
      <dgm:spPr/>
      <dgm:t>
        <a:bodyPr/>
        <a:lstStyle/>
        <a:p>
          <a:endParaRPr lang="en-GB"/>
        </a:p>
      </dgm:t>
    </dgm:pt>
    <dgm:pt modelId="{91AC3195-36CE-4905-9225-A8C248999B1B}" type="pres">
      <dgm:prSet presAssocID="{98FCCB18-05C1-4BE7-8DDF-3AB3BB323DCF}" presName="sibTrans" presStyleLbl="sibTrans1D1" presStyleIdx="2" presStyleCnt="5"/>
      <dgm:spPr/>
      <dgm:t>
        <a:bodyPr/>
        <a:lstStyle/>
        <a:p>
          <a:endParaRPr lang="en-GB"/>
        </a:p>
      </dgm:t>
    </dgm:pt>
    <dgm:pt modelId="{8EBD8A2A-8952-4EC3-A7D8-915A71742509}" type="pres">
      <dgm:prSet presAssocID="{98FCCB18-05C1-4BE7-8DDF-3AB3BB323DCF}" presName="connectorText" presStyleLbl="sibTrans1D1" presStyleIdx="2" presStyleCnt="5"/>
      <dgm:spPr/>
      <dgm:t>
        <a:bodyPr/>
        <a:lstStyle/>
        <a:p>
          <a:endParaRPr lang="en-GB"/>
        </a:p>
      </dgm:t>
    </dgm:pt>
    <dgm:pt modelId="{F854C82E-BF9A-4C45-BC0E-CDD444EDF538}" type="pres">
      <dgm:prSet presAssocID="{55526A7E-2992-49CC-A5D8-D28388CB9207}" presName="node" presStyleLbl="node1" presStyleIdx="3" presStyleCnt="6">
        <dgm:presLayoutVars>
          <dgm:bulletEnabled val="1"/>
        </dgm:presLayoutVars>
      </dgm:prSet>
      <dgm:spPr/>
      <dgm:t>
        <a:bodyPr/>
        <a:lstStyle/>
        <a:p>
          <a:endParaRPr lang="en-GB"/>
        </a:p>
      </dgm:t>
    </dgm:pt>
    <dgm:pt modelId="{7E8BBA69-CFB0-43B6-B234-FCCBBB056B2E}" type="pres">
      <dgm:prSet presAssocID="{CE5B0D40-BC38-446B-B693-23C95265105B}" presName="sibTrans" presStyleLbl="sibTrans1D1" presStyleIdx="3" presStyleCnt="5"/>
      <dgm:spPr/>
      <dgm:t>
        <a:bodyPr/>
        <a:lstStyle/>
        <a:p>
          <a:endParaRPr lang="en-GB"/>
        </a:p>
      </dgm:t>
    </dgm:pt>
    <dgm:pt modelId="{A916C549-CCAB-4F4F-B0BE-393403F349E0}" type="pres">
      <dgm:prSet presAssocID="{CE5B0D40-BC38-446B-B693-23C95265105B}" presName="connectorText" presStyleLbl="sibTrans1D1" presStyleIdx="3" presStyleCnt="5"/>
      <dgm:spPr/>
      <dgm:t>
        <a:bodyPr/>
        <a:lstStyle/>
        <a:p>
          <a:endParaRPr lang="en-GB"/>
        </a:p>
      </dgm:t>
    </dgm:pt>
    <dgm:pt modelId="{06E74442-187A-4488-ABA0-C15D2D6BD3AB}" type="pres">
      <dgm:prSet presAssocID="{65A16B7E-1D2A-42D1-81F1-814408D61B37}" presName="node" presStyleLbl="node1" presStyleIdx="4" presStyleCnt="6">
        <dgm:presLayoutVars>
          <dgm:bulletEnabled val="1"/>
        </dgm:presLayoutVars>
      </dgm:prSet>
      <dgm:spPr/>
      <dgm:t>
        <a:bodyPr/>
        <a:lstStyle/>
        <a:p>
          <a:endParaRPr lang="en-GB"/>
        </a:p>
      </dgm:t>
    </dgm:pt>
    <dgm:pt modelId="{983D4FF7-4E8C-450B-A07F-BE6BA10C2049}" type="pres">
      <dgm:prSet presAssocID="{88910B3A-5F9F-466D-9A79-4DDE3F3B9F39}" presName="sibTrans" presStyleLbl="sibTrans1D1" presStyleIdx="4" presStyleCnt="5"/>
      <dgm:spPr/>
      <dgm:t>
        <a:bodyPr/>
        <a:lstStyle/>
        <a:p>
          <a:endParaRPr lang="en-GB"/>
        </a:p>
      </dgm:t>
    </dgm:pt>
    <dgm:pt modelId="{5D3E24F1-0880-4EC0-8B6A-154C7DB28F21}" type="pres">
      <dgm:prSet presAssocID="{88910B3A-5F9F-466D-9A79-4DDE3F3B9F39}" presName="connectorText" presStyleLbl="sibTrans1D1" presStyleIdx="4" presStyleCnt="5"/>
      <dgm:spPr/>
      <dgm:t>
        <a:bodyPr/>
        <a:lstStyle/>
        <a:p>
          <a:endParaRPr lang="en-GB"/>
        </a:p>
      </dgm:t>
    </dgm:pt>
    <dgm:pt modelId="{DCF1225D-E618-4BAB-96D5-20E1A39C2A4A}" type="pres">
      <dgm:prSet presAssocID="{EF203460-2928-44F0-A699-2C25263AEC4B}" presName="node" presStyleLbl="node1" presStyleIdx="5" presStyleCnt="6">
        <dgm:presLayoutVars>
          <dgm:bulletEnabled val="1"/>
        </dgm:presLayoutVars>
      </dgm:prSet>
      <dgm:spPr/>
      <dgm:t>
        <a:bodyPr/>
        <a:lstStyle/>
        <a:p>
          <a:endParaRPr lang="en-GB"/>
        </a:p>
      </dgm:t>
    </dgm:pt>
  </dgm:ptLst>
  <dgm:cxnLst>
    <dgm:cxn modelId="{C8D0D854-7285-4353-8F4D-F29685DB30D9}" type="presOf" srcId="{98FCCB18-05C1-4BE7-8DDF-3AB3BB323DCF}" destId="{8EBD8A2A-8952-4EC3-A7D8-915A71742509}" srcOrd="1" destOrd="0" presId="urn:microsoft.com/office/officeart/2016/7/layout/RepeatingBendingProcessNew"/>
    <dgm:cxn modelId="{E28BDD3F-4869-4A57-A1BE-7F0C55A2F824}" type="presOf" srcId="{4E5FC16B-05F8-46C5-B613-12D04FE189E7}" destId="{469FA593-222D-4D84-A45B-45445D97541D}" srcOrd="0" destOrd="0" presId="urn:microsoft.com/office/officeart/2016/7/layout/RepeatingBendingProcessNew"/>
    <dgm:cxn modelId="{3F310B76-1240-4F21-8939-E29494AF310B}" type="presOf" srcId="{8B4AC707-671E-4DC1-972F-A1C7F04F625F}" destId="{1F1F9997-1960-4C5C-ADD8-9D067626FE4D}" srcOrd="1" destOrd="0" presId="urn:microsoft.com/office/officeart/2016/7/layout/RepeatingBendingProcessNew"/>
    <dgm:cxn modelId="{BFC5EFE9-B578-44AB-BB78-F014675F8B7C}" type="presOf" srcId="{88910B3A-5F9F-466D-9A79-4DDE3F3B9F39}" destId="{5D3E24F1-0880-4EC0-8B6A-154C7DB28F21}" srcOrd="1" destOrd="0" presId="urn:microsoft.com/office/officeart/2016/7/layout/RepeatingBendingProcessNew"/>
    <dgm:cxn modelId="{A0566A79-36C1-4050-AA2E-EBCD6A1D52FE}" type="presOf" srcId="{83E97866-5F9C-491D-99FA-AF19B1340DB1}" destId="{E7C09A29-FD76-4C0E-8AC2-C568FB152D55}" srcOrd="0" destOrd="0" presId="urn:microsoft.com/office/officeart/2016/7/layout/RepeatingBendingProcessNew"/>
    <dgm:cxn modelId="{B4A6E653-064C-4696-9FFD-3B685AD5B8E0}" srcId="{83E97866-5F9C-491D-99FA-AF19B1340DB1}" destId="{33A15B5C-FD12-47D4-9925-B8691349588E}" srcOrd="1" destOrd="0" parTransId="{E742C3C9-2678-47B2-A913-CD5CE616E8D7}" sibTransId="{8B4AC707-671E-4DC1-972F-A1C7F04F625F}"/>
    <dgm:cxn modelId="{69A6803A-C93F-482B-9E2A-FDF13B713B64}" type="presOf" srcId="{CE5B0D40-BC38-446B-B693-23C95265105B}" destId="{7E8BBA69-CFB0-43B6-B234-FCCBBB056B2E}" srcOrd="0" destOrd="0" presId="urn:microsoft.com/office/officeart/2016/7/layout/RepeatingBendingProcessNew"/>
    <dgm:cxn modelId="{CE670C70-33B7-4971-840A-F5EDD72E3337}" type="presOf" srcId="{33A15B5C-FD12-47D4-9925-B8691349588E}" destId="{58CC465F-A97B-4AE6-87B3-500E3433B986}" srcOrd="0" destOrd="0" presId="urn:microsoft.com/office/officeart/2016/7/layout/RepeatingBendingProcessNew"/>
    <dgm:cxn modelId="{C63E2BBD-0610-46B4-8ABE-076BC932CEF3}" type="presOf" srcId="{CE5B0D40-BC38-446B-B693-23C95265105B}" destId="{A916C549-CCAB-4F4F-B0BE-393403F349E0}" srcOrd="1" destOrd="0" presId="urn:microsoft.com/office/officeart/2016/7/layout/RepeatingBendingProcessNew"/>
    <dgm:cxn modelId="{B7D16A28-0496-485A-A509-423E53CC7290}" type="presOf" srcId="{98FCCB18-05C1-4BE7-8DDF-3AB3BB323DCF}" destId="{91AC3195-36CE-4905-9225-A8C248999B1B}" srcOrd="0" destOrd="0" presId="urn:microsoft.com/office/officeart/2016/7/layout/RepeatingBendingProcessNew"/>
    <dgm:cxn modelId="{A0056060-DBB9-4CAE-916F-6AD913CC3298}" srcId="{83E97866-5F9C-491D-99FA-AF19B1340DB1}" destId="{65A16B7E-1D2A-42D1-81F1-814408D61B37}" srcOrd="4" destOrd="0" parTransId="{5397CE2D-D0CC-4C97-8102-0DEA7455FE16}" sibTransId="{88910B3A-5F9F-466D-9A79-4DDE3F3B9F39}"/>
    <dgm:cxn modelId="{A36051F2-9744-44FA-AD7F-B36F3C03B7F0}" type="presOf" srcId="{FD0FDA3D-9354-429C-8CF4-7ACCE6146A31}" destId="{AE3A7D0F-EEA3-497D-8AFB-4DDA2924662B}" srcOrd="0" destOrd="0" presId="urn:microsoft.com/office/officeart/2016/7/layout/RepeatingBendingProcessNew"/>
    <dgm:cxn modelId="{3E541D17-28A0-4409-84A1-8EF11C27F6EA}" type="presOf" srcId="{8B4AC707-671E-4DC1-972F-A1C7F04F625F}" destId="{868DEE4A-D347-4280-B58B-E35B75F1AAA7}" srcOrd="0" destOrd="0" presId="urn:microsoft.com/office/officeart/2016/7/layout/RepeatingBendingProcessNew"/>
    <dgm:cxn modelId="{942A8338-FD08-4657-AB50-8366CCED34DF}" srcId="{83E97866-5F9C-491D-99FA-AF19B1340DB1}" destId="{EF203460-2928-44F0-A699-2C25263AEC4B}" srcOrd="5" destOrd="0" parTransId="{EDF7675B-9B93-4F63-B46B-D88256C46746}" sibTransId="{370BFA1F-7839-49EF-BBBC-18DC06B1E30A}"/>
    <dgm:cxn modelId="{893BC9D6-B179-4151-9014-3583C0DADD7F}" type="presOf" srcId="{55526A7E-2992-49CC-A5D8-D28388CB9207}" destId="{F854C82E-BF9A-4C45-BC0E-CDD444EDF538}" srcOrd="0" destOrd="0" presId="urn:microsoft.com/office/officeart/2016/7/layout/RepeatingBendingProcessNew"/>
    <dgm:cxn modelId="{A663E2D1-CF57-41AD-A71C-B39D8D420BB6}" srcId="{83E97866-5F9C-491D-99FA-AF19B1340DB1}" destId="{55526A7E-2992-49CC-A5D8-D28388CB9207}" srcOrd="3" destOrd="0" parTransId="{D5DEB9A8-ED28-4DDE-A287-EE44E40952F5}" sibTransId="{CE5B0D40-BC38-446B-B693-23C95265105B}"/>
    <dgm:cxn modelId="{1500C8D2-FEEB-4B3E-90A4-0259BD27147A}" type="presOf" srcId="{65A16B7E-1D2A-42D1-81F1-814408D61B37}" destId="{06E74442-187A-4488-ABA0-C15D2D6BD3AB}" srcOrd="0" destOrd="0" presId="urn:microsoft.com/office/officeart/2016/7/layout/RepeatingBendingProcessNew"/>
    <dgm:cxn modelId="{DD2C17A5-3974-4C0C-9FFE-4298676A54A8}" type="presOf" srcId="{88910B3A-5F9F-466D-9A79-4DDE3F3B9F39}" destId="{983D4FF7-4E8C-450B-A07F-BE6BA10C2049}" srcOrd="0" destOrd="0" presId="urn:microsoft.com/office/officeart/2016/7/layout/RepeatingBendingProcessNew"/>
    <dgm:cxn modelId="{581634C5-787F-4E68-99C0-1ED4B5AD47CB}" srcId="{83E97866-5F9C-491D-99FA-AF19B1340DB1}" destId="{4E5FC16B-05F8-46C5-B613-12D04FE189E7}" srcOrd="2" destOrd="0" parTransId="{A8C4A8E8-8C37-4042-9C92-2BB86F2884B2}" sibTransId="{98FCCB18-05C1-4BE7-8DDF-3AB3BB323DCF}"/>
    <dgm:cxn modelId="{880F4252-C0F8-4E54-8EB0-67CB9D661840}" srcId="{83E97866-5F9C-491D-99FA-AF19B1340DB1}" destId="{FD0FDA3D-9354-429C-8CF4-7ACCE6146A31}" srcOrd="0" destOrd="0" parTransId="{0B10D359-D08D-4CB7-B66E-1CECC50077E1}" sibTransId="{DF2A5F98-C199-42A3-B55C-51191BD3FC87}"/>
    <dgm:cxn modelId="{766202FD-B978-4248-A52A-402B07BF7C5A}" type="presOf" srcId="{EF203460-2928-44F0-A699-2C25263AEC4B}" destId="{DCF1225D-E618-4BAB-96D5-20E1A39C2A4A}" srcOrd="0" destOrd="0" presId="urn:microsoft.com/office/officeart/2016/7/layout/RepeatingBendingProcessNew"/>
    <dgm:cxn modelId="{0E77A589-46A2-4E2D-9B33-5D9F2A8D4423}" type="presOf" srcId="{DF2A5F98-C199-42A3-B55C-51191BD3FC87}" destId="{C236A945-2595-48B7-ABFA-92C9433668B9}" srcOrd="0" destOrd="0" presId="urn:microsoft.com/office/officeart/2016/7/layout/RepeatingBendingProcessNew"/>
    <dgm:cxn modelId="{EA053DD2-FA41-4092-B5A5-F88F472B4692}" type="presOf" srcId="{DF2A5F98-C199-42A3-B55C-51191BD3FC87}" destId="{18388CA5-5936-4D24-90ED-B427C38CB896}" srcOrd="1" destOrd="0" presId="urn:microsoft.com/office/officeart/2016/7/layout/RepeatingBendingProcessNew"/>
    <dgm:cxn modelId="{43ABA64E-841D-419C-AE48-6540AA43EA2B}" type="presParOf" srcId="{E7C09A29-FD76-4C0E-8AC2-C568FB152D55}" destId="{AE3A7D0F-EEA3-497D-8AFB-4DDA2924662B}" srcOrd="0" destOrd="0" presId="urn:microsoft.com/office/officeart/2016/7/layout/RepeatingBendingProcessNew"/>
    <dgm:cxn modelId="{A18F8621-88CA-40C5-A58D-C9946B8B2565}" type="presParOf" srcId="{E7C09A29-FD76-4C0E-8AC2-C568FB152D55}" destId="{C236A945-2595-48B7-ABFA-92C9433668B9}" srcOrd="1" destOrd="0" presId="urn:microsoft.com/office/officeart/2016/7/layout/RepeatingBendingProcessNew"/>
    <dgm:cxn modelId="{0A87D182-5495-4BC3-9C30-D36854E71563}" type="presParOf" srcId="{C236A945-2595-48B7-ABFA-92C9433668B9}" destId="{18388CA5-5936-4D24-90ED-B427C38CB896}" srcOrd="0" destOrd="0" presId="urn:microsoft.com/office/officeart/2016/7/layout/RepeatingBendingProcessNew"/>
    <dgm:cxn modelId="{899BC434-CDC5-44B2-A51C-4A27BE4A9882}" type="presParOf" srcId="{E7C09A29-FD76-4C0E-8AC2-C568FB152D55}" destId="{58CC465F-A97B-4AE6-87B3-500E3433B986}" srcOrd="2" destOrd="0" presId="urn:microsoft.com/office/officeart/2016/7/layout/RepeatingBendingProcessNew"/>
    <dgm:cxn modelId="{02917292-3D45-4718-A906-7D417F788AF5}" type="presParOf" srcId="{E7C09A29-FD76-4C0E-8AC2-C568FB152D55}" destId="{868DEE4A-D347-4280-B58B-E35B75F1AAA7}" srcOrd="3" destOrd="0" presId="urn:microsoft.com/office/officeart/2016/7/layout/RepeatingBendingProcessNew"/>
    <dgm:cxn modelId="{68F52114-CF28-4948-B3F2-EB7DC8A63675}" type="presParOf" srcId="{868DEE4A-D347-4280-B58B-E35B75F1AAA7}" destId="{1F1F9997-1960-4C5C-ADD8-9D067626FE4D}" srcOrd="0" destOrd="0" presId="urn:microsoft.com/office/officeart/2016/7/layout/RepeatingBendingProcessNew"/>
    <dgm:cxn modelId="{7325C34E-B140-487F-B998-EC066E945C4C}" type="presParOf" srcId="{E7C09A29-FD76-4C0E-8AC2-C568FB152D55}" destId="{469FA593-222D-4D84-A45B-45445D97541D}" srcOrd="4" destOrd="0" presId="urn:microsoft.com/office/officeart/2016/7/layout/RepeatingBendingProcessNew"/>
    <dgm:cxn modelId="{8117BE3B-A929-4C2B-B4F3-E7512E9765FA}" type="presParOf" srcId="{E7C09A29-FD76-4C0E-8AC2-C568FB152D55}" destId="{91AC3195-36CE-4905-9225-A8C248999B1B}" srcOrd="5" destOrd="0" presId="urn:microsoft.com/office/officeart/2016/7/layout/RepeatingBendingProcessNew"/>
    <dgm:cxn modelId="{81B6514D-54A9-4A54-B895-D2E065D2589E}" type="presParOf" srcId="{91AC3195-36CE-4905-9225-A8C248999B1B}" destId="{8EBD8A2A-8952-4EC3-A7D8-915A71742509}" srcOrd="0" destOrd="0" presId="urn:microsoft.com/office/officeart/2016/7/layout/RepeatingBendingProcessNew"/>
    <dgm:cxn modelId="{0423BB71-34CB-4510-867C-D0BF582FB30A}" type="presParOf" srcId="{E7C09A29-FD76-4C0E-8AC2-C568FB152D55}" destId="{F854C82E-BF9A-4C45-BC0E-CDD444EDF538}" srcOrd="6" destOrd="0" presId="urn:microsoft.com/office/officeart/2016/7/layout/RepeatingBendingProcessNew"/>
    <dgm:cxn modelId="{75C54AE4-93FD-4FE6-9034-866D27F48C16}" type="presParOf" srcId="{E7C09A29-FD76-4C0E-8AC2-C568FB152D55}" destId="{7E8BBA69-CFB0-43B6-B234-FCCBBB056B2E}" srcOrd="7" destOrd="0" presId="urn:microsoft.com/office/officeart/2016/7/layout/RepeatingBendingProcessNew"/>
    <dgm:cxn modelId="{F6C6B8F5-9271-4F23-91F1-26F8663F55E0}" type="presParOf" srcId="{7E8BBA69-CFB0-43B6-B234-FCCBBB056B2E}" destId="{A916C549-CCAB-4F4F-B0BE-393403F349E0}" srcOrd="0" destOrd="0" presId="urn:microsoft.com/office/officeart/2016/7/layout/RepeatingBendingProcessNew"/>
    <dgm:cxn modelId="{A7A6FC6C-16D9-4C66-8F95-893A8578B4EC}" type="presParOf" srcId="{E7C09A29-FD76-4C0E-8AC2-C568FB152D55}" destId="{06E74442-187A-4488-ABA0-C15D2D6BD3AB}" srcOrd="8" destOrd="0" presId="urn:microsoft.com/office/officeart/2016/7/layout/RepeatingBendingProcessNew"/>
    <dgm:cxn modelId="{4280312B-2ADC-4D7E-AE6A-014846B24C1A}" type="presParOf" srcId="{E7C09A29-FD76-4C0E-8AC2-C568FB152D55}" destId="{983D4FF7-4E8C-450B-A07F-BE6BA10C2049}" srcOrd="9" destOrd="0" presId="urn:microsoft.com/office/officeart/2016/7/layout/RepeatingBendingProcessNew"/>
    <dgm:cxn modelId="{DC741544-267D-4DA7-AB94-9DAE9968466B}" type="presParOf" srcId="{983D4FF7-4E8C-450B-A07F-BE6BA10C2049}" destId="{5D3E24F1-0880-4EC0-8B6A-154C7DB28F21}" srcOrd="0" destOrd="0" presId="urn:microsoft.com/office/officeart/2016/7/layout/RepeatingBendingProcessNew"/>
    <dgm:cxn modelId="{21C04489-CBAA-4326-B2A2-9DEFEA1F1AD3}" type="presParOf" srcId="{E7C09A29-FD76-4C0E-8AC2-C568FB152D55}" destId="{DCF1225D-E618-4BAB-96D5-20E1A39C2A4A}"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CB4547-6D27-4786-886C-4FEE954EF4DC}"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5321B113-2162-40BF-8208-D068A992040E}">
      <dgm:prSet/>
      <dgm:spPr/>
      <dgm:t>
        <a:bodyPr/>
        <a:lstStyle/>
        <a:p>
          <a:r>
            <a:rPr lang="en-US" dirty="0"/>
            <a:t>Once an accused appears in court, the complainer will be written to by VIA with dates in relation to court and also a note of the accused’s status – remanded or bailed etc.  </a:t>
          </a:r>
        </a:p>
      </dgm:t>
    </dgm:pt>
    <dgm:pt modelId="{14B14546-54F3-4D4A-ADB9-F2F3B97A497E}" type="parTrans" cxnId="{0880FB30-53FF-4F4D-B92C-481247445A3D}">
      <dgm:prSet/>
      <dgm:spPr/>
      <dgm:t>
        <a:bodyPr/>
        <a:lstStyle/>
        <a:p>
          <a:endParaRPr lang="en-US"/>
        </a:p>
      </dgm:t>
    </dgm:pt>
    <dgm:pt modelId="{3ECBF53D-0270-42A6-B0DB-020321E58D60}" type="sibTrans" cxnId="{0880FB30-53FF-4F4D-B92C-481247445A3D}">
      <dgm:prSet/>
      <dgm:spPr/>
      <dgm:t>
        <a:bodyPr/>
        <a:lstStyle/>
        <a:p>
          <a:endParaRPr lang="en-US"/>
        </a:p>
      </dgm:t>
    </dgm:pt>
    <dgm:pt modelId="{12586165-3E79-465E-B135-24B66DC48E58}">
      <dgm:prSet/>
      <dgm:spPr/>
      <dgm:t>
        <a:bodyPr/>
        <a:lstStyle/>
        <a:p>
          <a:r>
            <a:rPr lang="en-US" dirty="0"/>
            <a:t>The complainer can discuss options for giving evidence with VIA</a:t>
          </a:r>
        </a:p>
      </dgm:t>
    </dgm:pt>
    <dgm:pt modelId="{DCA4630E-501A-473B-A368-4FE06CCF4C18}" type="parTrans" cxnId="{B6DB5363-19D4-4ED9-9140-3FAA41ADA1CE}">
      <dgm:prSet/>
      <dgm:spPr/>
      <dgm:t>
        <a:bodyPr/>
        <a:lstStyle/>
        <a:p>
          <a:endParaRPr lang="en-US"/>
        </a:p>
      </dgm:t>
    </dgm:pt>
    <dgm:pt modelId="{B643CC29-50DB-41A0-9981-F4A217A43B68}" type="sibTrans" cxnId="{B6DB5363-19D4-4ED9-9140-3FAA41ADA1CE}">
      <dgm:prSet/>
      <dgm:spPr/>
      <dgm:t>
        <a:bodyPr/>
        <a:lstStyle/>
        <a:p>
          <a:endParaRPr lang="en-US"/>
        </a:p>
      </dgm:t>
    </dgm:pt>
    <dgm:pt modelId="{DE8B83C0-63CE-4337-915C-83A59DC88641}">
      <dgm:prSet/>
      <dgm:spPr/>
      <dgm:t>
        <a:bodyPr/>
        <a:lstStyle/>
        <a:p>
          <a:endParaRPr lang="en-US" dirty="0"/>
        </a:p>
        <a:p>
          <a:r>
            <a:rPr lang="en-US" dirty="0"/>
            <a:t>VIA will keep the complainer updated throughout the life of the case – by call, text, email or letter depending on their preference </a:t>
          </a:r>
        </a:p>
      </dgm:t>
    </dgm:pt>
    <dgm:pt modelId="{44B119A7-0149-43DC-A026-910ADE7521AE}" type="parTrans" cxnId="{E6A5D6A5-7020-468A-80B2-E30B6FDF9B57}">
      <dgm:prSet/>
      <dgm:spPr/>
      <dgm:t>
        <a:bodyPr/>
        <a:lstStyle/>
        <a:p>
          <a:endParaRPr lang="en-US"/>
        </a:p>
      </dgm:t>
    </dgm:pt>
    <dgm:pt modelId="{0C9CCA91-6960-448F-965C-0CB0126AE81F}" type="sibTrans" cxnId="{E6A5D6A5-7020-468A-80B2-E30B6FDF9B57}">
      <dgm:prSet/>
      <dgm:spPr/>
      <dgm:t>
        <a:bodyPr/>
        <a:lstStyle/>
        <a:p>
          <a:endParaRPr lang="en-US"/>
        </a:p>
      </dgm:t>
    </dgm:pt>
    <dgm:pt modelId="{3887028B-932F-4504-963A-23902CBC4C4F}">
      <dgm:prSet/>
      <dgm:spPr/>
      <dgm:t>
        <a:bodyPr/>
        <a:lstStyle/>
        <a:p>
          <a:r>
            <a:rPr lang="en-US" dirty="0"/>
            <a:t>VIA will update the complainer on the verdict and outcome of case</a:t>
          </a:r>
        </a:p>
      </dgm:t>
    </dgm:pt>
    <dgm:pt modelId="{E37F8EF6-5586-4959-BF31-ACEC8CE5D85B}" type="parTrans" cxnId="{7E07E2AC-4A91-4DD2-9F78-D0EE7816DB7E}">
      <dgm:prSet/>
      <dgm:spPr/>
      <dgm:t>
        <a:bodyPr/>
        <a:lstStyle/>
        <a:p>
          <a:endParaRPr lang="en-US"/>
        </a:p>
      </dgm:t>
    </dgm:pt>
    <dgm:pt modelId="{E7F795B4-E02F-461C-9B1C-595DDF951C60}" type="sibTrans" cxnId="{7E07E2AC-4A91-4DD2-9F78-D0EE7816DB7E}">
      <dgm:prSet/>
      <dgm:spPr/>
      <dgm:t>
        <a:bodyPr/>
        <a:lstStyle/>
        <a:p>
          <a:endParaRPr lang="en-US"/>
        </a:p>
      </dgm:t>
    </dgm:pt>
    <dgm:pt modelId="{F8DEEE92-8AD4-493F-9441-4E4E2432ACCB}" type="pres">
      <dgm:prSet presAssocID="{53CB4547-6D27-4786-886C-4FEE954EF4DC}" presName="root" presStyleCnt="0">
        <dgm:presLayoutVars>
          <dgm:dir/>
          <dgm:resizeHandles val="exact"/>
        </dgm:presLayoutVars>
      </dgm:prSet>
      <dgm:spPr/>
      <dgm:t>
        <a:bodyPr/>
        <a:lstStyle/>
        <a:p>
          <a:endParaRPr lang="en-GB"/>
        </a:p>
      </dgm:t>
    </dgm:pt>
    <dgm:pt modelId="{6D408D04-D72B-4975-9A64-FFEF57EADB99}" type="pres">
      <dgm:prSet presAssocID="{5321B113-2162-40BF-8208-D068A992040E}" presName="compNode" presStyleCnt="0"/>
      <dgm:spPr/>
    </dgm:pt>
    <dgm:pt modelId="{8796AF03-71A4-4F27-8137-A6995A698F4A}" type="pres">
      <dgm:prSet presAssocID="{5321B113-2162-40BF-8208-D068A992040E}" presName="bgRect" presStyleLbl="bgShp" presStyleIdx="0" presStyleCnt="4"/>
      <dgm:spPr/>
    </dgm:pt>
    <dgm:pt modelId="{84849CC8-AD8F-43CE-8453-7C99DF86F2A0}" type="pres">
      <dgm:prSet presAssocID="{5321B113-2162-40BF-8208-D068A992040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Gavel"/>
        </a:ext>
      </dgm:extLst>
    </dgm:pt>
    <dgm:pt modelId="{5E0A2816-E262-4A2B-87B2-54462E7E803B}" type="pres">
      <dgm:prSet presAssocID="{5321B113-2162-40BF-8208-D068A992040E}" presName="spaceRect" presStyleCnt="0"/>
      <dgm:spPr/>
    </dgm:pt>
    <dgm:pt modelId="{2ECBF971-ED2F-43DF-9149-9537B2215E47}" type="pres">
      <dgm:prSet presAssocID="{5321B113-2162-40BF-8208-D068A992040E}" presName="parTx" presStyleLbl="revTx" presStyleIdx="0" presStyleCnt="4">
        <dgm:presLayoutVars>
          <dgm:chMax val="0"/>
          <dgm:chPref val="0"/>
        </dgm:presLayoutVars>
      </dgm:prSet>
      <dgm:spPr/>
      <dgm:t>
        <a:bodyPr/>
        <a:lstStyle/>
        <a:p>
          <a:endParaRPr lang="en-GB"/>
        </a:p>
      </dgm:t>
    </dgm:pt>
    <dgm:pt modelId="{0C7A80C2-708F-446E-96C1-9537934E648A}" type="pres">
      <dgm:prSet presAssocID="{3ECBF53D-0270-42A6-B0DB-020321E58D60}" presName="sibTrans" presStyleCnt="0"/>
      <dgm:spPr/>
    </dgm:pt>
    <dgm:pt modelId="{BA5CC573-6B55-49B0-A4EA-D744CB36E6B0}" type="pres">
      <dgm:prSet presAssocID="{12586165-3E79-465E-B135-24B66DC48E58}" presName="compNode" presStyleCnt="0"/>
      <dgm:spPr/>
    </dgm:pt>
    <dgm:pt modelId="{123FF899-5CE0-4598-BBC0-BB53C22770ED}" type="pres">
      <dgm:prSet presAssocID="{12586165-3E79-465E-B135-24B66DC48E58}" presName="bgRect" presStyleLbl="bgShp" presStyleIdx="1" presStyleCnt="4"/>
      <dgm:spPr/>
    </dgm:pt>
    <dgm:pt modelId="{7C390871-3F0C-4082-97A3-8284AF37A558}" type="pres">
      <dgm:prSet presAssocID="{12586165-3E79-465E-B135-24B66DC48E5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Questions"/>
        </a:ext>
      </dgm:extLst>
    </dgm:pt>
    <dgm:pt modelId="{A1E00AF7-01B7-4441-9901-161F518BBA61}" type="pres">
      <dgm:prSet presAssocID="{12586165-3E79-465E-B135-24B66DC48E58}" presName="spaceRect" presStyleCnt="0"/>
      <dgm:spPr/>
    </dgm:pt>
    <dgm:pt modelId="{31D913FF-6842-40D2-BD57-D89A8A68F06C}" type="pres">
      <dgm:prSet presAssocID="{12586165-3E79-465E-B135-24B66DC48E58}" presName="parTx" presStyleLbl="revTx" presStyleIdx="1" presStyleCnt="4">
        <dgm:presLayoutVars>
          <dgm:chMax val="0"/>
          <dgm:chPref val="0"/>
        </dgm:presLayoutVars>
      </dgm:prSet>
      <dgm:spPr/>
      <dgm:t>
        <a:bodyPr/>
        <a:lstStyle/>
        <a:p>
          <a:endParaRPr lang="en-GB"/>
        </a:p>
      </dgm:t>
    </dgm:pt>
    <dgm:pt modelId="{D92A49B5-512E-42F5-9766-63D8EBDCE09A}" type="pres">
      <dgm:prSet presAssocID="{B643CC29-50DB-41A0-9981-F4A217A43B68}" presName="sibTrans" presStyleCnt="0"/>
      <dgm:spPr/>
    </dgm:pt>
    <dgm:pt modelId="{A19A8DFA-69DF-474E-85EA-EA0513FA04EE}" type="pres">
      <dgm:prSet presAssocID="{DE8B83C0-63CE-4337-915C-83A59DC88641}" presName="compNode" presStyleCnt="0"/>
      <dgm:spPr/>
    </dgm:pt>
    <dgm:pt modelId="{178BEA9E-6EC2-4B32-8E91-90A14EF24F21}" type="pres">
      <dgm:prSet presAssocID="{DE8B83C0-63CE-4337-915C-83A59DC88641}" presName="bgRect" presStyleLbl="bgShp" presStyleIdx="2" presStyleCnt="4" custLinFactNeighborX="1510" custLinFactNeighborY="20756"/>
      <dgm:spPr/>
    </dgm:pt>
    <dgm:pt modelId="{171F304C-79E6-4921-B454-065D30BB1C25}" type="pres">
      <dgm:prSet presAssocID="{DE8B83C0-63CE-4337-915C-83A59DC8864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Email"/>
        </a:ext>
      </dgm:extLst>
    </dgm:pt>
    <dgm:pt modelId="{692116C3-329F-4C46-BE8B-39E1F61EB889}" type="pres">
      <dgm:prSet presAssocID="{DE8B83C0-63CE-4337-915C-83A59DC88641}" presName="spaceRect" presStyleCnt="0"/>
      <dgm:spPr/>
    </dgm:pt>
    <dgm:pt modelId="{F35C3055-9026-401D-A469-3C31CAF32C17}" type="pres">
      <dgm:prSet presAssocID="{DE8B83C0-63CE-4337-915C-83A59DC88641}" presName="parTx" presStyleLbl="revTx" presStyleIdx="2" presStyleCnt="4">
        <dgm:presLayoutVars>
          <dgm:chMax val="0"/>
          <dgm:chPref val="0"/>
        </dgm:presLayoutVars>
      </dgm:prSet>
      <dgm:spPr/>
      <dgm:t>
        <a:bodyPr/>
        <a:lstStyle/>
        <a:p>
          <a:endParaRPr lang="en-GB"/>
        </a:p>
      </dgm:t>
    </dgm:pt>
    <dgm:pt modelId="{218EB9A8-FD76-4274-9FC2-E95EA84C6387}" type="pres">
      <dgm:prSet presAssocID="{0C9CCA91-6960-448F-965C-0CB0126AE81F}" presName="sibTrans" presStyleCnt="0"/>
      <dgm:spPr/>
    </dgm:pt>
    <dgm:pt modelId="{D7A8E296-FC9D-4E6D-9866-F6269C5185E6}" type="pres">
      <dgm:prSet presAssocID="{3887028B-932F-4504-963A-23902CBC4C4F}" presName="compNode" presStyleCnt="0"/>
      <dgm:spPr/>
    </dgm:pt>
    <dgm:pt modelId="{F46603AF-7C77-4121-B25F-C85CA0F86A42}" type="pres">
      <dgm:prSet presAssocID="{3887028B-932F-4504-963A-23902CBC4C4F}" presName="bgRect" presStyleLbl="bgShp" presStyleIdx="3" presStyleCnt="4" custScaleY="78989" custLinFactNeighborX="0" custLinFactNeighborY="18557"/>
      <dgm:spPr/>
    </dgm:pt>
    <dgm:pt modelId="{2837CBCD-CA59-4C80-9EE3-82C34A4C20CE}" type="pres">
      <dgm:prSet presAssocID="{3887028B-932F-4504-963A-23902CBC4C4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Judge"/>
        </a:ext>
      </dgm:extLst>
    </dgm:pt>
    <dgm:pt modelId="{D4A03474-B12F-43C0-93B2-5401E36B9378}" type="pres">
      <dgm:prSet presAssocID="{3887028B-932F-4504-963A-23902CBC4C4F}" presName="spaceRect" presStyleCnt="0"/>
      <dgm:spPr/>
    </dgm:pt>
    <dgm:pt modelId="{4E2FA7CA-D360-4DF9-96D2-C38C07A473B9}" type="pres">
      <dgm:prSet presAssocID="{3887028B-932F-4504-963A-23902CBC4C4F}" presName="parTx" presStyleLbl="revTx" presStyleIdx="3" presStyleCnt="4">
        <dgm:presLayoutVars>
          <dgm:chMax val="0"/>
          <dgm:chPref val="0"/>
        </dgm:presLayoutVars>
      </dgm:prSet>
      <dgm:spPr/>
      <dgm:t>
        <a:bodyPr/>
        <a:lstStyle/>
        <a:p>
          <a:endParaRPr lang="en-GB"/>
        </a:p>
      </dgm:t>
    </dgm:pt>
  </dgm:ptLst>
  <dgm:cxnLst>
    <dgm:cxn modelId="{7A8DD744-C274-499D-BB7F-FD6E6D986671}" type="presOf" srcId="{53CB4547-6D27-4786-886C-4FEE954EF4DC}" destId="{F8DEEE92-8AD4-493F-9441-4E4E2432ACCB}" srcOrd="0" destOrd="0" presId="urn:microsoft.com/office/officeart/2018/2/layout/IconVerticalSolidList"/>
    <dgm:cxn modelId="{E6238909-360D-4289-A6B3-4FD36C1B0564}" type="presOf" srcId="{3887028B-932F-4504-963A-23902CBC4C4F}" destId="{4E2FA7CA-D360-4DF9-96D2-C38C07A473B9}" srcOrd="0" destOrd="0" presId="urn:microsoft.com/office/officeart/2018/2/layout/IconVerticalSolidList"/>
    <dgm:cxn modelId="{DC38CA14-B23D-4691-9694-84B6EC322E5E}" type="presOf" srcId="{12586165-3E79-465E-B135-24B66DC48E58}" destId="{31D913FF-6842-40D2-BD57-D89A8A68F06C}" srcOrd="0" destOrd="0" presId="urn:microsoft.com/office/officeart/2018/2/layout/IconVerticalSolidList"/>
    <dgm:cxn modelId="{E6A5D6A5-7020-468A-80B2-E30B6FDF9B57}" srcId="{53CB4547-6D27-4786-886C-4FEE954EF4DC}" destId="{DE8B83C0-63CE-4337-915C-83A59DC88641}" srcOrd="2" destOrd="0" parTransId="{44B119A7-0149-43DC-A026-910ADE7521AE}" sibTransId="{0C9CCA91-6960-448F-965C-0CB0126AE81F}"/>
    <dgm:cxn modelId="{0BFE9FE9-D377-4CAA-A3C7-784A1CEF6553}" type="presOf" srcId="{DE8B83C0-63CE-4337-915C-83A59DC88641}" destId="{F35C3055-9026-401D-A469-3C31CAF32C17}" srcOrd="0" destOrd="0" presId="urn:microsoft.com/office/officeart/2018/2/layout/IconVerticalSolidList"/>
    <dgm:cxn modelId="{7E07E2AC-4A91-4DD2-9F78-D0EE7816DB7E}" srcId="{53CB4547-6D27-4786-886C-4FEE954EF4DC}" destId="{3887028B-932F-4504-963A-23902CBC4C4F}" srcOrd="3" destOrd="0" parTransId="{E37F8EF6-5586-4959-BF31-ACEC8CE5D85B}" sibTransId="{E7F795B4-E02F-461C-9B1C-595DDF951C60}"/>
    <dgm:cxn modelId="{0880FB30-53FF-4F4D-B92C-481247445A3D}" srcId="{53CB4547-6D27-4786-886C-4FEE954EF4DC}" destId="{5321B113-2162-40BF-8208-D068A992040E}" srcOrd="0" destOrd="0" parTransId="{14B14546-54F3-4D4A-ADB9-F2F3B97A497E}" sibTransId="{3ECBF53D-0270-42A6-B0DB-020321E58D60}"/>
    <dgm:cxn modelId="{2970E6F9-E980-4290-83D9-BF0F05E30329}" type="presOf" srcId="{5321B113-2162-40BF-8208-D068A992040E}" destId="{2ECBF971-ED2F-43DF-9149-9537B2215E47}" srcOrd="0" destOrd="0" presId="urn:microsoft.com/office/officeart/2018/2/layout/IconVerticalSolidList"/>
    <dgm:cxn modelId="{B6DB5363-19D4-4ED9-9140-3FAA41ADA1CE}" srcId="{53CB4547-6D27-4786-886C-4FEE954EF4DC}" destId="{12586165-3E79-465E-B135-24B66DC48E58}" srcOrd="1" destOrd="0" parTransId="{DCA4630E-501A-473B-A368-4FE06CCF4C18}" sibTransId="{B643CC29-50DB-41A0-9981-F4A217A43B68}"/>
    <dgm:cxn modelId="{790B8B7E-66A5-4DB4-ABFC-51EA69422C94}" type="presParOf" srcId="{F8DEEE92-8AD4-493F-9441-4E4E2432ACCB}" destId="{6D408D04-D72B-4975-9A64-FFEF57EADB99}" srcOrd="0" destOrd="0" presId="urn:microsoft.com/office/officeart/2018/2/layout/IconVerticalSolidList"/>
    <dgm:cxn modelId="{35781E1C-DBE1-4D0B-8052-95909158454F}" type="presParOf" srcId="{6D408D04-D72B-4975-9A64-FFEF57EADB99}" destId="{8796AF03-71A4-4F27-8137-A6995A698F4A}" srcOrd="0" destOrd="0" presId="urn:microsoft.com/office/officeart/2018/2/layout/IconVerticalSolidList"/>
    <dgm:cxn modelId="{45D51AC5-362C-4C2B-A81E-87FDA7783F5F}" type="presParOf" srcId="{6D408D04-D72B-4975-9A64-FFEF57EADB99}" destId="{84849CC8-AD8F-43CE-8453-7C99DF86F2A0}" srcOrd="1" destOrd="0" presId="urn:microsoft.com/office/officeart/2018/2/layout/IconVerticalSolidList"/>
    <dgm:cxn modelId="{84D56FF3-F66F-4134-A82D-E16FBCE38604}" type="presParOf" srcId="{6D408D04-D72B-4975-9A64-FFEF57EADB99}" destId="{5E0A2816-E262-4A2B-87B2-54462E7E803B}" srcOrd="2" destOrd="0" presId="urn:microsoft.com/office/officeart/2018/2/layout/IconVerticalSolidList"/>
    <dgm:cxn modelId="{6E5FBAFB-AED0-47E8-B904-100966377699}" type="presParOf" srcId="{6D408D04-D72B-4975-9A64-FFEF57EADB99}" destId="{2ECBF971-ED2F-43DF-9149-9537B2215E47}" srcOrd="3" destOrd="0" presId="urn:microsoft.com/office/officeart/2018/2/layout/IconVerticalSolidList"/>
    <dgm:cxn modelId="{D39F3D43-3464-4331-B797-CB56CDB4EBF3}" type="presParOf" srcId="{F8DEEE92-8AD4-493F-9441-4E4E2432ACCB}" destId="{0C7A80C2-708F-446E-96C1-9537934E648A}" srcOrd="1" destOrd="0" presId="urn:microsoft.com/office/officeart/2018/2/layout/IconVerticalSolidList"/>
    <dgm:cxn modelId="{B929F54B-B7E5-40FB-821B-B610EF02D969}" type="presParOf" srcId="{F8DEEE92-8AD4-493F-9441-4E4E2432ACCB}" destId="{BA5CC573-6B55-49B0-A4EA-D744CB36E6B0}" srcOrd="2" destOrd="0" presId="urn:microsoft.com/office/officeart/2018/2/layout/IconVerticalSolidList"/>
    <dgm:cxn modelId="{6BAAB8C6-056D-4894-A730-FDC3AA88045F}" type="presParOf" srcId="{BA5CC573-6B55-49B0-A4EA-D744CB36E6B0}" destId="{123FF899-5CE0-4598-BBC0-BB53C22770ED}" srcOrd="0" destOrd="0" presId="urn:microsoft.com/office/officeart/2018/2/layout/IconVerticalSolidList"/>
    <dgm:cxn modelId="{60861631-4420-4D95-B94A-982DA7C1E115}" type="presParOf" srcId="{BA5CC573-6B55-49B0-A4EA-D744CB36E6B0}" destId="{7C390871-3F0C-4082-97A3-8284AF37A558}" srcOrd="1" destOrd="0" presId="urn:microsoft.com/office/officeart/2018/2/layout/IconVerticalSolidList"/>
    <dgm:cxn modelId="{425A9277-0859-4912-9861-3B8465CDA096}" type="presParOf" srcId="{BA5CC573-6B55-49B0-A4EA-D744CB36E6B0}" destId="{A1E00AF7-01B7-4441-9901-161F518BBA61}" srcOrd="2" destOrd="0" presId="urn:microsoft.com/office/officeart/2018/2/layout/IconVerticalSolidList"/>
    <dgm:cxn modelId="{602E0C4E-0EE3-4EA4-B8C7-4CAAEF9CD9D6}" type="presParOf" srcId="{BA5CC573-6B55-49B0-A4EA-D744CB36E6B0}" destId="{31D913FF-6842-40D2-BD57-D89A8A68F06C}" srcOrd="3" destOrd="0" presId="urn:microsoft.com/office/officeart/2018/2/layout/IconVerticalSolidList"/>
    <dgm:cxn modelId="{218E7D5F-D6D5-4A48-A7F8-0BB43B7B1367}" type="presParOf" srcId="{F8DEEE92-8AD4-493F-9441-4E4E2432ACCB}" destId="{D92A49B5-512E-42F5-9766-63D8EBDCE09A}" srcOrd="3" destOrd="0" presId="urn:microsoft.com/office/officeart/2018/2/layout/IconVerticalSolidList"/>
    <dgm:cxn modelId="{E71CD6D1-2751-489B-927C-9830AA270A21}" type="presParOf" srcId="{F8DEEE92-8AD4-493F-9441-4E4E2432ACCB}" destId="{A19A8DFA-69DF-474E-85EA-EA0513FA04EE}" srcOrd="4" destOrd="0" presId="urn:microsoft.com/office/officeart/2018/2/layout/IconVerticalSolidList"/>
    <dgm:cxn modelId="{6FFCAB50-59E5-4011-92D7-224072DE39CE}" type="presParOf" srcId="{A19A8DFA-69DF-474E-85EA-EA0513FA04EE}" destId="{178BEA9E-6EC2-4B32-8E91-90A14EF24F21}" srcOrd="0" destOrd="0" presId="urn:microsoft.com/office/officeart/2018/2/layout/IconVerticalSolidList"/>
    <dgm:cxn modelId="{B872A2A3-9862-4FEA-BE56-8A762F824AEC}" type="presParOf" srcId="{A19A8DFA-69DF-474E-85EA-EA0513FA04EE}" destId="{171F304C-79E6-4921-B454-065D30BB1C25}" srcOrd="1" destOrd="0" presId="urn:microsoft.com/office/officeart/2018/2/layout/IconVerticalSolidList"/>
    <dgm:cxn modelId="{954E9134-C4CD-4196-B5EF-474B92F0C815}" type="presParOf" srcId="{A19A8DFA-69DF-474E-85EA-EA0513FA04EE}" destId="{692116C3-329F-4C46-BE8B-39E1F61EB889}" srcOrd="2" destOrd="0" presId="urn:microsoft.com/office/officeart/2018/2/layout/IconVerticalSolidList"/>
    <dgm:cxn modelId="{FA72EF05-F381-4189-B31D-67B17493913B}" type="presParOf" srcId="{A19A8DFA-69DF-474E-85EA-EA0513FA04EE}" destId="{F35C3055-9026-401D-A469-3C31CAF32C17}" srcOrd="3" destOrd="0" presId="urn:microsoft.com/office/officeart/2018/2/layout/IconVerticalSolidList"/>
    <dgm:cxn modelId="{57163DA9-8255-4624-9225-2D42B5A60EEA}" type="presParOf" srcId="{F8DEEE92-8AD4-493F-9441-4E4E2432ACCB}" destId="{218EB9A8-FD76-4274-9FC2-E95EA84C6387}" srcOrd="5" destOrd="0" presId="urn:microsoft.com/office/officeart/2018/2/layout/IconVerticalSolidList"/>
    <dgm:cxn modelId="{4C4B8311-F0F1-4061-9014-6AA92651681B}" type="presParOf" srcId="{F8DEEE92-8AD4-493F-9441-4E4E2432ACCB}" destId="{D7A8E296-FC9D-4E6D-9866-F6269C5185E6}" srcOrd="6" destOrd="0" presId="urn:microsoft.com/office/officeart/2018/2/layout/IconVerticalSolidList"/>
    <dgm:cxn modelId="{8D78509F-C6F4-4169-BD4D-8B9CB9F0788D}" type="presParOf" srcId="{D7A8E296-FC9D-4E6D-9866-F6269C5185E6}" destId="{F46603AF-7C77-4121-B25F-C85CA0F86A42}" srcOrd="0" destOrd="0" presId="urn:microsoft.com/office/officeart/2018/2/layout/IconVerticalSolidList"/>
    <dgm:cxn modelId="{265BB0AB-B0B2-4862-9061-5D699E781FB1}" type="presParOf" srcId="{D7A8E296-FC9D-4E6D-9866-F6269C5185E6}" destId="{2837CBCD-CA59-4C80-9EE3-82C34A4C20CE}" srcOrd="1" destOrd="0" presId="urn:microsoft.com/office/officeart/2018/2/layout/IconVerticalSolidList"/>
    <dgm:cxn modelId="{1BF38202-6823-40A1-9C4C-DBEE9F1789CA}" type="presParOf" srcId="{D7A8E296-FC9D-4E6D-9866-F6269C5185E6}" destId="{D4A03474-B12F-43C0-93B2-5401E36B9378}" srcOrd="2" destOrd="0" presId="urn:microsoft.com/office/officeart/2018/2/layout/IconVerticalSolidList"/>
    <dgm:cxn modelId="{89BEBA75-24C8-4166-91A7-2597E67A4CE0}" type="presParOf" srcId="{D7A8E296-FC9D-4E6D-9866-F6269C5185E6}" destId="{4E2FA7CA-D360-4DF9-96D2-C38C07A473B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3B15B8-802F-440E-ADA8-727D3D2DA374}" type="datetimeFigureOut">
              <a:rPr lang="en-GB" smtClean="0"/>
              <a:t>12/12/2024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796080-D4E5-4D35-A48E-E3C6BAB08D64}" type="slidenum">
              <a:rPr lang="en-GB" smtClean="0"/>
              <a:t>‹#›</a:t>
            </a:fld>
            <a:endParaRPr lang="en-GB"/>
          </a:p>
        </p:txBody>
      </p:sp>
    </p:spTree>
    <p:extLst>
      <p:ext uri="{BB962C8B-B14F-4D97-AF65-F5344CB8AC3E}">
        <p14:creationId xmlns:p14="http://schemas.microsoft.com/office/powerpoint/2010/main" val="1905211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Rectangle 7"/>
          <p:cNvSpPr/>
          <p:nvPr userDrawn="1"/>
        </p:nvSpPr>
        <p:spPr>
          <a:xfrm>
            <a:off x="1" y="457201"/>
            <a:ext cx="3509433" cy="116681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auto">
          <a:xfrm>
            <a:off x="828010" y="693738"/>
            <a:ext cx="1802614" cy="676275"/>
          </a:xfrm>
          <a:prstGeom prst="rect">
            <a:avLst/>
          </a:prstGeom>
          <a:noFill/>
          <a:ln w="9525">
            <a:noFill/>
            <a:miter lim="800000"/>
            <a:headEnd/>
            <a:tailEnd/>
          </a:ln>
        </p:spPr>
      </p:pic>
      <p:cxnSp>
        <p:nvCxnSpPr>
          <p:cNvPr id="9" name="Straight Connector 14"/>
          <p:cNvCxnSpPr/>
          <p:nvPr userDrawn="1"/>
        </p:nvCxnSpPr>
        <p:spPr>
          <a:xfrm rot="5400000">
            <a:off x="-608012" y="3839105"/>
            <a:ext cx="3419475" cy="2117"/>
          </a:xfrm>
          <a:prstGeom prst="line">
            <a:avLst/>
          </a:prstGeom>
          <a:ln w="1270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1416000" y="2130425"/>
            <a:ext cx="9518168" cy="3420000"/>
          </a:xfrm>
        </p:spPr>
        <p:txBody>
          <a:bodyPr anchor="ctr"/>
          <a:lstStyle>
            <a:lvl1pPr algn="l">
              <a:lnSpc>
                <a:spcPts val="4000"/>
              </a:lnSpc>
              <a:defRPr sz="4000" cap="none" baseline="0">
                <a:solidFill>
                  <a:schemeClr val="accent2"/>
                </a:solidFill>
                <a:latin typeface="Arial"/>
                <a:cs typeface="Arial"/>
              </a:defRPr>
            </a:lvl1pPr>
          </a:lstStyle>
          <a:p>
            <a:r>
              <a:rPr lang="en-US"/>
              <a:t>Click to edit Master title style</a:t>
            </a:r>
            <a:endParaRPr lang="en-US" dirty="0"/>
          </a:p>
        </p:txBody>
      </p:sp>
      <p:sp>
        <p:nvSpPr>
          <p:cNvPr id="3" name="Subtitle 2"/>
          <p:cNvSpPr>
            <a:spLocks noGrp="1"/>
          </p:cNvSpPr>
          <p:nvPr>
            <p:ph type="subTitle" idx="1"/>
          </p:nvPr>
        </p:nvSpPr>
        <p:spPr>
          <a:xfrm>
            <a:off x="3945410" y="457200"/>
            <a:ext cx="7332191" cy="1166400"/>
          </a:xfrm>
        </p:spPr>
        <p:txBody>
          <a:bodyPr lIns="0" tIns="0" rIns="0" bIns="0" anchor="ctr">
            <a:normAutofit/>
          </a:bodyPr>
          <a:lstStyle>
            <a:lvl1pPr marL="0" indent="0" algn="r">
              <a:buNone/>
              <a:defRPr sz="1200" cap="none" baseline="0">
                <a:solidFill>
                  <a:schemeClr val="accent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cap="none" baseline="0"/>
            </a:lvl1pPr>
          </a:lstStyle>
          <a:p>
            <a:r>
              <a:rPr lang="en-US"/>
              <a:t>Click to edit Master title style</a:t>
            </a:r>
            <a:endParaRPr lang="en-US" dirty="0"/>
          </a:p>
        </p:txBody>
      </p:sp>
      <p:sp>
        <p:nvSpPr>
          <p:cNvPr id="3" name="Content Placeholder 2"/>
          <p:cNvSpPr>
            <a:spLocks noGrp="1"/>
          </p:cNvSpPr>
          <p:nvPr>
            <p:ph idx="1"/>
          </p:nvPr>
        </p:nvSpPr>
        <p:spPr>
          <a:xfrm>
            <a:off x="4766733" y="273051"/>
            <a:ext cx="6815667" cy="5853113"/>
          </a:xfrm>
        </p:spPr>
        <p:txBody>
          <a:bodyPr/>
          <a:lstStyle>
            <a:lvl1pPr>
              <a:defRPr sz="3200">
                <a:solidFill>
                  <a:schemeClr val="accent2"/>
                </a:solidFill>
              </a:defRPr>
            </a:lvl1pPr>
            <a:lvl2pPr>
              <a:defRPr sz="2800">
                <a:solidFill>
                  <a:schemeClr val="accent2"/>
                </a:solidFill>
              </a:defRPr>
            </a:lvl2pPr>
            <a:lvl3pPr>
              <a:defRPr sz="2400">
                <a:solidFill>
                  <a:schemeClr val="accent2"/>
                </a:solidFill>
              </a:defRPr>
            </a:lvl3pPr>
            <a:lvl4pPr>
              <a:defRPr sz="2000">
                <a:solidFill>
                  <a:schemeClr val="accent2"/>
                </a:solidFill>
              </a:defRPr>
            </a:lvl4pPr>
            <a:lvl5pPr>
              <a:defRPr sz="2000">
                <a:solidFill>
                  <a:schemeClr val="accent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defRPr>
            </a:lvl1pPr>
          </a:lstStyle>
          <a:p>
            <a:pPr>
              <a:defRPr/>
            </a:pPr>
            <a:fld id="{CCEEB7BB-7A69-409C-A819-0A0E5E2020DD}" type="datetimeFigureOut">
              <a:rPr lang="en-US"/>
              <a:pPr>
                <a:defRPr/>
              </a:pPr>
              <a:t>12/12/2024</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defRPr>
            </a:lvl1pPr>
          </a:lstStyle>
          <a:p>
            <a:pPr>
              <a:defRPr/>
            </a:pPr>
            <a:fld id="{CD35E81F-6B92-4B34-BE72-A67566D3626B}" type="slidenum">
              <a:rPr lang="en-US"/>
              <a:pPr>
                <a:defRPr/>
              </a:pPr>
              <a:t>‹#›</a:t>
            </a:fld>
            <a:endParaRPr lang="en-US"/>
          </a:p>
        </p:txBody>
      </p:sp>
      <p:cxnSp>
        <p:nvCxnSpPr>
          <p:cNvPr id="8" name="Straight Connector 7">
            <a:extLst>
              <a:ext uri="{FF2B5EF4-FFF2-40B4-BE49-F238E27FC236}">
                <a16:creationId xmlns:a16="http://schemas.microsoft.com/office/drawing/2014/main" xmlns="" id="{7440E89C-51F7-4719-956C-40C92D1921F5}"/>
              </a:ext>
            </a:extLst>
          </p:cNvPr>
          <p:cNvCxnSpPr/>
          <p:nvPr userDrawn="1"/>
        </p:nvCxnSpPr>
        <p:spPr>
          <a:xfrm rot="5400000">
            <a:off x="-1588294" y="3028686"/>
            <a:ext cx="5507038" cy="2117"/>
          </a:xfrm>
          <a:prstGeom prst="line">
            <a:avLst/>
          </a:prstGeom>
          <a:ln w="12700" cap="flat" cmpd="sng" algn="ctr">
            <a:solidFill>
              <a:srgbClr val="8C189B"/>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xmlns="" id="{67A91877-C3B3-42C1-ABA0-7F31162B508E}"/>
              </a:ext>
            </a:extLst>
          </p:cNvPr>
          <p:cNvSpPr txBox="1"/>
          <p:nvPr userDrawn="1"/>
        </p:nvSpPr>
        <p:spPr>
          <a:xfrm>
            <a:off x="594785" y="6300789"/>
            <a:ext cx="2592916" cy="122237"/>
          </a:xfrm>
          <a:prstGeom prst="rect">
            <a:avLst/>
          </a:prstGeom>
          <a:noFill/>
        </p:spPr>
        <p:txBody>
          <a:bodyPr lIns="0" tIns="0" rIns="0" bIns="0">
            <a:spAutoFit/>
          </a:bodyPr>
          <a:lstStyle/>
          <a:p>
            <a:pPr fontAlgn="auto">
              <a:spcBef>
                <a:spcPts val="0"/>
              </a:spcBef>
              <a:spcAft>
                <a:spcPts val="0"/>
              </a:spcAft>
              <a:defRPr/>
            </a:pPr>
            <a:r>
              <a:rPr lang="en-US" sz="800" cap="all" dirty="0">
                <a:solidFill>
                  <a:srgbClr val="8C189B"/>
                </a:solidFill>
                <a:latin typeface="Arial"/>
                <a:cs typeface="Arial"/>
              </a:rPr>
              <a:t>Scotland’s prosecution service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defRPr>
            </a:lvl1pPr>
          </a:lstStyle>
          <a:p>
            <a:pPr>
              <a:defRPr/>
            </a:pPr>
            <a:fld id="{EC378D11-A8C1-4BF6-AC87-CD01EB77F7BB}" type="datetimeFigureOut">
              <a:rPr lang="en-US"/>
              <a:pPr>
                <a:defRPr/>
              </a:pPr>
              <a:t>12/12/2024</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defRPr>
            </a:lvl1pPr>
          </a:lstStyle>
          <a:p>
            <a:pPr>
              <a:defRPr/>
            </a:pPr>
            <a:fld id="{C76CD719-5C0B-4B1A-A466-025E6FE0C6E1}" type="slidenum">
              <a:rPr lang="en-US"/>
              <a:pPr>
                <a:defRPr/>
              </a:pPr>
              <a:t>‹#›</a:t>
            </a:fld>
            <a:endParaRPr lang="en-US"/>
          </a:p>
        </p:txBody>
      </p:sp>
      <p:cxnSp>
        <p:nvCxnSpPr>
          <p:cNvPr id="8" name="Straight Connector 7">
            <a:extLst>
              <a:ext uri="{FF2B5EF4-FFF2-40B4-BE49-F238E27FC236}">
                <a16:creationId xmlns:a16="http://schemas.microsoft.com/office/drawing/2014/main" xmlns="" id="{04F9D745-6881-408B-99BE-27CD2A41D064}"/>
              </a:ext>
            </a:extLst>
          </p:cNvPr>
          <p:cNvCxnSpPr/>
          <p:nvPr userDrawn="1"/>
        </p:nvCxnSpPr>
        <p:spPr>
          <a:xfrm rot="5400000">
            <a:off x="-1588294" y="3028686"/>
            <a:ext cx="5507038" cy="2117"/>
          </a:xfrm>
          <a:prstGeom prst="line">
            <a:avLst/>
          </a:prstGeom>
          <a:ln w="12700" cap="flat" cmpd="sng" algn="ctr">
            <a:solidFill>
              <a:srgbClr val="8C189B"/>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xmlns="" id="{B0689CAF-816F-4107-9054-9D3DDEFE0B6D}"/>
              </a:ext>
            </a:extLst>
          </p:cNvPr>
          <p:cNvSpPr txBox="1"/>
          <p:nvPr userDrawn="1"/>
        </p:nvSpPr>
        <p:spPr>
          <a:xfrm>
            <a:off x="594785" y="6300789"/>
            <a:ext cx="2592916" cy="122237"/>
          </a:xfrm>
          <a:prstGeom prst="rect">
            <a:avLst/>
          </a:prstGeom>
          <a:noFill/>
        </p:spPr>
        <p:txBody>
          <a:bodyPr lIns="0" tIns="0" rIns="0" bIns="0">
            <a:spAutoFit/>
          </a:bodyPr>
          <a:lstStyle/>
          <a:p>
            <a:pPr fontAlgn="auto">
              <a:spcBef>
                <a:spcPts val="0"/>
              </a:spcBef>
              <a:spcAft>
                <a:spcPts val="0"/>
              </a:spcAft>
              <a:defRPr/>
            </a:pPr>
            <a:r>
              <a:rPr lang="en-US" sz="800" cap="all" dirty="0">
                <a:solidFill>
                  <a:srgbClr val="8C189B"/>
                </a:solidFill>
                <a:latin typeface="Arial"/>
                <a:cs typeface="Arial"/>
              </a:rPr>
              <a:t>Scotland’s prosecution service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defRPr>
            </a:lvl1pPr>
          </a:lstStyle>
          <a:p>
            <a:pPr>
              <a:defRPr/>
            </a:pPr>
            <a:fld id="{D0E6EB63-5839-49E7-AA26-E98882315E64}" type="datetimeFigureOut">
              <a:rPr lang="en-US"/>
              <a:pPr>
                <a:defRPr/>
              </a:pPr>
              <a:t>12/12/2024</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defRPr>
            </a:lvl1pPr>
          </a:lstStyle>
          <a:p>
            <a:pPr>
              <a:defRPr/>
            </a:pPr>
            <a:fld id="{4FE755E7-51B4-4093-A08D-6CD874362FF9}" type="slidenum">
              <a:rPr lang="en-US"/>
              <a:pPr>
                <a:defRPr/>
              </a:pPr>
              <a:t>‹#›</a:t>
            </a:fld>
            <a:endParaRPr lang="en-US"/>
          </a:p>
        </p:txBody>
      </p:sp>
      <p:cxnSp>
        <p:nvCxnSpPr>
          <p:cNvPr id="7" name="Straight Connector 6">
            <a:extLst>
              <a:ext uri="{FF2B5EF4-FFF2-40B4-BE49-F238E27FC236}">
                <a16:creationId xmlns:a16="http://schemas.microsoft.com/office/drawing/2014/main" xmlns="" id="{130F6F64-EE5A-48F4-8E13-A1D88B19A665}"/>
              </a:ext>
            </a:extLst>
          </p:cNvPr>
          <p:cNvCxnSpPr/>
          <p:nvPr userDrawn="1"/>
        </p:nvCxnSpPr>
        <p:spPr>
          <a:xfrm rot="5400000">
            <a:off x="-1588294" y="3028686"/>
            <a:ext cx="5507038" cy="2117"/>
          </a:xfrm>
          <a:prstGeom prst="line">
            <a:avLst/>
          </a:prstGeom>
          <a:ln w="12700" cap="flat" cmpd="sng" algn="ctr">
            <a:solidFill>
              <a:srgbClr val="8C189B"/>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xmlns="" id="{8E293644-545F-4922-917B-81C3C48DADBF}"/>
              </a:ext>
            </a:extLst>
          </p:cNvPr>
          <p:cNvSpPr txBox="1"/>
          <p:nvPr userDrawn="1"/>
        </p:nvSpPr>
        <p:spPr>
          <a:xfrm>
            <a:off x="594785" y="6300789"/>
            <a:ext cx="2592916" cy="122237"/>
          </a:xfrm>
          <a:prstGeom prst="rect">
            <a:avLst/>
          </a:prstGeom>
          <a:noFill/>
        </p:spPr>
        <p:txBody>
          <a:bodyPr lIns="0" tIns="0" rIns="0" bIns="0">
            <a:spAutoFit/>
          </a:bodyPr>
          <a:lstStyle/>
          <a:p>
            <a:pPr fontAlgn="auto">
              <a:spcBef>
                <a:spcPts val="0"/>
              </a:spcBef>
              <a:spcAft>
                <a:spcPts val="0"/>
              </a:spcAft>
              <a:defRPr/>
            </a:pPr>
            <a:r>
              <a:rPr lang="en-US" sz="800" cap="all" dirty="0">
                <a:solidFill>
                  <a:srgbClr val="8C189B"/>
                </a:solidFill>
                <a:latin typeface="Arial"/>
                <a:cs typeface="Arial"/>
              </a:rPr>
              <a:t>Scotland’s prosecution service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cap="none" baseline="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defRPr>
            </a:lvl1pPr>
          </a:lstStyle>
          <a:p>
            <a:pPr>
              <a:defRPr/>
            </a:pPr>
            <a:fld id="{1705188D-A097-4BFD-B2B5-E7A3EFDC76E0}" type="datetimeFigureOut">
              <a:rPr lang="en-US"/>
              <a:pPr>
                <a:defRPr/>
              </a:pPr>
              <a:t>12/12/2024</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defRPr>
            </a:lvl1pPr>
          </a:lstStyle>
          <a:p>
            <a:pPr>
              <a:defRPr/>
            </a:pPr>
            <a:fld id="{89FC5357-02F5-4CE3-AACA-B832930516B5}" type="slidenum">
              <a:rPr lang="en-US"/>
              <a:pPr>
                <a:defRPr/>
              </a:pPr>
              <a:t>‹#›</a:t>
            </a:fld>
            <a:endParaRPr lang="en-US"/>
          </a:p>
        </p:txBody>
      </p:sp>
      <p:cxnSp>
        <p:nvCxnSpPr>
          <p:cNvPr id="7" name="Straight Connector 6">
            <a:extLst>
              <a:ext uri="{FF2B5EF4-FFF2-40B4-BE49-F238E27FC236}">
                <a16:creationId xmlns:a16="http://schemas.microsoft.com/office/drawing/2014/main" xmlns="" id="{E67047A0-9314-4B08-A46B-08A6DEAB2353}"/>
              </a:ext>
            </a:extLst>
          </p:cNvPr>
          <p:cNvCxnSpPr/>
          <p:nvPr userDrawn="1"/>
        </p:nvCxnSpPr>
        <p:spPr>
          <a:xfrm rot="5400000">
            <a:off x="-1588294" y="3028686"/>
            <a:ext cx="5507038" cy="2117"/>
          </a:xfrm>
          <a:prstGeom prst="line">
            <a:avLst/>
          </a:prstGeom>
          <a:ln w="12700" cap="flat" cmpd="sng" algn="ctr">
            <a:solidFill>
              <a:srgbClr val="8C189B"/>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xmlns="" id="{D82A98F1-7FBC-4CDB-AF9A-C3917E5C8712}"/>
              </a:ext>
            </a:extLst>
          </p:cNvPr>
          <p:cNvSpPr txBox="1"/>
          <p:nvPr userDrawn="1"/>
        </p:nvSpPr>
        <p:spPr>
          <a:xfrm>
            <a:off x="594785" y="6300789"/>
            <a:ext cx="2592916" cy="122237"/>
          </a:xfrm>
          <a:prstGeom prst="rect">
            <a:avLst/>
          </a:prstGeom>
          <a:noFill/>
        </p:spPr>
        <p:txBody>
          <a:bodyPr lIns="0" tIns="0" rIns="0" bIns="0">
            <a:spAutoFit/>
          </a:bodyPr>
          <a:lstStyle/>
          <a:p>
            <a:pPr fontAlgn="auto">
              <a:spcBef>
                <a:spcPts val="0"/>
              </a:spcBef>
              <a:spcAft>
                <a:spcPts val="0"/>
              </a:spcAft>
              <a:defRPr/>
            </a:pPr>
            <a:r>
              <a:rPr lang="en-US" sz="800" cap="all" dirty="0">
                <a:solidFill>
                  <a:srgbClr val="8C189B"/>
                </a:solidFill>
                <a:latin typeface="Arial"/>
                <a:cs typeface="Arial"/>
              </a:rPr>
              <a:t>Scotland’s prosecution service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Section title">
    <p:spTree>
      <p:nvGrpSpPr>
        <p:cNvPr id="1" name=""/>
        <p:cNvGrpSpPr/>
        <p:nvPr/>
      </p:nvGrpSpPr>
      <p:grpSpPr>
        <a:xfrm>
          <a:off x="0" y="0"/>
          <a:ext cx="0" cy="0"/>
          <a:chOff x="0" y="0"/>
          <a:chExt cx="0" cy="0"/>
        </a:xfrm>
      </p:grpSpPr>
      <p:cxnSp>
        <p:nvCxnSpPr>
          <p:cNvPr id="9" name="Straight Connector 14"/>
          <p:cNvCxnSpPr>
            <a:cxnSpLocks/>
          </p:cNvCxnSpPr>
          <p:nvPr userDrawn="1"/>
        </p:nvCxnSpPr>
        <p:spPr>
          <a:xfrm flipH="1">
            <a:off x="1100668" y="903890"/>
            <a:ext cx="2116" cy="4646011"/>
          </a:xfrm>
          <a:prstGeom prst="line">
            <a:avLst/>
          </a:prstGeom>
          <a:ln w="1270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1416000" y="1719000"/>
            <a:ext cx="9518168" cy="3420000"/>
          </a:xfrm>
        </p:spPr>
        <p:txBody>
          <a:bodyPr anchor="ctr"/>
          <a:lstStyle>
            <a:lvl1pPr algn="l">
              <a:lnSpc>
                <a:spcPts val="4000"/>
              </a:lnSpc>
              <a:defRPr sz="4000" cap="none" baseline="0">
                <a:solidFill>
                  <a:schemeClr val="accent2"/>
                </a:solidFill>
                <a:latin typeface="Arial"/>
                <a:cs typeface="Arial"/>
              </a:defRPr>
            </a:lvl1pPr>
          </a:lstStyle>
          <a:p>
            <a:r>
              <a:rPr lang="en-US"/>
              <a:t>Click to edit Master title style</a:t>
            </a:r>
            <a:endParaRPr lang="en-US" dirty="0"/>
          </a:p>
        </p:txBody>
      </p:sp>
      <p:sp>
        <p:nvSpPr>
          <p:cNvPr id="11" name="TextBox 10">
            <a:extLst>
              <a:ext uri="{FF2B5EF4-FFF2-40B4-BE49-F238E27FC236}">
                <a16:creationId xmlns:a16="http://schemas.microsoft.com/office/drawing/2014/main" xmlns="" id="{667E18CE-8EAA-473A-8A2B-F43DD0987B7D}"/>
              </a:ext>
            </a:extLst>
          </p:cNvPr>
          <p:cNvSpPr txBox="1"/>
          <p:nvPr userDrawn="1"/>
        </p:nvSpPr>
        <p:spPr>
          <a:xfrm>
            <a:off x="594785" y="6300789"/>
            <a:ext cx="2592916" cy="122237"/>
          </a:xfrm>
          <a:prstGeom prst="rect">
            <a:avLst/>
          </a:prstGeom>
          <a:noFill/>
        </p:spPr>
        <p:txBody>
          <a:bodyPr lIns="0" tIns="0" rIns="0" bIns="0">
            <a:spAutoFit/>
          </a:bodyPr>
          <a:lstStyle/>
          <a:p>
            <a:pPr fontAlgn="auto">
              <a:spcBef>
                <a:spcPts val="0"/>
              </a:spcBef>
              <a:spcAft>
                <a:spcPts val="0"/>
              </a:spcAft>
              <a:defRPr/>
            </a:pPr>
            <a:r>
              <a:rPr lang="en-US" sz="800" cap="all" dirty="0">
                <a:solidFill>
                  <a:schemeClr val="bg1"/>
                </a:solidFill>
                <a:latin typeface="Arial"/>
                <a:cs typeface="Arial"/>
              </a:rPr>
              <a:t>Scotland’s prosecution service</a:t>
            </a:r>
          </a:p>
        </p:txBody>
      </p:sp>
    </p:spTree>
    <p:extLst>
      <p:ext uri="{BB962C8B-B14F-4D97-AF65-F5344CB8AC3E}">
        <p14:creationId xmlns:p14="http://schemas.microsoft.com/office/powerpoint/2010/main" val="994189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none" baseline="0"/>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accent2"/>
                </a:solidFill>
              </a:defRPr>
            </a:lvl1pPr>
            <a:lvl2pPr>
              <a:defRPr>
                <a:solidFill>
                  <a:schemeClr val="accent2"/>
                </a:solidFill>
              </a:defRPr>
            </a:lvl2pPr>
            <a:lvl3pPr>
              <a:defRPr sz="2000">
                <a:solidFill>
                  <a:schemeClr val="accent2"/>
                </a:solidFill>
              </a:defRPr>
            </a:lvl3pPr>
            <a:lvl4pPr>
              <a:defRPr sz="1800">
                <a:solidFill>
                  <a:schemeClr val="accent2"/>
                </a:solidFill>
              </a:defRPr>
            </a:lvl4pPr>
            <a:lvl5pPr>
              <a:defRPr sz="1800">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defRPr>
            </a:lvl1pPr>
          </a:lstStyle>
          <a:p>
            <a:pPr>
              <a:defRPr/>
            </a:pPr>
            <a:fld id="{89904F2F-AA64-4DDD-A347-39F5AEDA9AD9}" type="datetimeFigureOut">
              <a:rPr lang="en-US"/>
              <a:pPr>
                <a:defRPr/>
              </a:pPr>
              <a:t>12/12/2024</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defRPr>
            </a:lvl1pPr>
          </a:lstStyle>
          <a:p>
            <a:pPr>
              <a:defRPr/>
            </a:pPr>
            <a:fld id="{2D3386B1-4E69-4CAC-B94E-1AE955D22637}" type="slidenum">
              <a:rPr lang="en-US"/>
              <a:pPr>
                <a:defRPr/>
              </a:pPr>
              <a:t>‹#›</a:t>
            </a:fld>
            <a:endParaRPr lang="en-US"/>
          </a:p>
        </p:txBody>
      </p:sp>
      <p:cxnSp>
        <p:nvCxnSpPr>
          <p:cNvPr id="7" name="Straight Connector 6">
            <a:extLst>
              <a:ext uri="{FF2B5EF4-FFF2-40B4-BE49-F238E27FC236}">
                <a16:creationId xmlns:a16="http://schemas.microsoft.com/office/drawing/2014/main" xmlns="" id="{E8C807E3-C38C-4F3B-AC32-2D9E3CACBCF7}"/>
              </a:ext>
            </a:extLst>
          </p:cNvPr>
          <p:cNvCxnSpPr/>
          <p:nvPr userDrawn="1"/>
        </p:nvCxnSpPr>
        <p:spPr>
          <a:xfrm rot="5400000">
            <a:off x="-1588294" y="3028686"/>
            <a:ext cx="5507038" cy="2117"/>
          </a:xfrm>
          <a:prstGeom prst="line">
            <a:avLst/>
          </a:prstGeom>
          <a:ln w="12700" cap="flat" cmpd="sng" algn="ctr">
            <a:solidFill>
              <a:srgbClr val="8C189B"/>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xmlns="" id="{57D6EA24-B266-42B1-B4C6-1030D20BFE13}"/>
              </a:ext>
            </a:extLst>
          </p:cNvPr>
          <p:cNvSpPr txBox="1"/>
          <p:nvPr userDrawn="1"/>
        </p:nvSpPr>
        <p:spPr>
          <a:xfrm>
            <a:off x="594785" y="6300789"/>
            <a:ext cx="2592916" cy="122237"/>
          </a:xfrm>
          <a:prstGeom prst="rect">
            <a:avLst/>
          </a:prstGeom>
          <a:noFill/>
        </p:spPr>
        <p:txBody>
          <a:bodyPr lIns="0" tIns="0" rIns="0" bIns="0">
            <a:spAutoFit/>
          </a:bodyPr>
          <a:lstStyle/>
          <a:p>
            <a:pPr fontAlgn="auto">
              <a:spcBef>
                <a:spcPts val="0"/>
              </a:spcBef>
              <a:spcAft>
                <a:spcPts val="0"/>
              </a:spcAft>
              <a:defRPr/>
            </a:pPr>
            <a:r>
              <a:rPr lang="en-US" sz="800" cap="all" dirty="0">
                <a:solidFill>
                  <a:srgbClr val="8C189B"/>
                </a:solidFill>
                <a:latin typeface="Arial"/>
                <a:cs typeface="Arial"/>
              </a:rPr>
              <a:t>Scotland’s prosecution service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defRPr>
            </a:lvl1pPr>
          </a:lstStyle>
          <a:p>
            <a:pPr>
              <a:defRPr/>
            </a:pPr>
            <a:fld id="{DAE68CCD-ABDB-478D-966D-B1A61802C1F6}" type="datetimeFigureOut">
              <a:rPr lang="en-US"/>
              <a:pPr>
                <a:defRPr/>
              </a:pPr>
              <a:t>12/12/2024</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defRPr>
            </a:lvl1pPr>
          </a:lstStyle>
          <a:p>
            <a:pPr>
              <a:defRPr/>
            </a:pPr>
            <a:fld id="{7625128A-F804-4100-9DBE-4B4F845920D8}" type="slidenum">
              <a:rPr lang="en-US"/>
              <a:pPr>
                <a:defRPr/>
              </a:pPr>
              <a:t>‹#›</a:t>
            </a:fld>
            <a:endParaRPr lang="en-US"/>
          </a:p>
        </p:txBody>
      </p:sp>
      <p:cxnSp>
        <p:nvCxnSpPr>
          <p:cNvPr id="7" name="Straight Connector 6">
            <a:extLst>
              <a:ext uri="{FF2B5EF4-FFF2-40B4-BE49-F238E27FC236}">
                <a16:creationId xmlns:a16="http://schemas.microsoft.com/office/drawing/2014/main" xmlns="" id="{E5FCCB36-25E8-4AA9-981E-B1F507911718}"/>
              </a:ext>
            </a:extLst>
          </p:cNvPr>
          <p:cNvCxnSpPr/>
          <p:nvPr userDrawn="1"/>
        </p:nvCxnSpPr>
        <p:spPr>
          <a:xfrm rot="5400000">
            <a:off x="-1588294" y="3028686"/>
            <a:ext cx="5507038" cy="2117"/>
          </a:xfrm>
          <a:prstGeom prst="line">
            <a:avLst/>
          </a:prstGeom>
          <a:ln w="12700" cap="flat" cmpd="sng" algn="ctr">
            <a:solidFill>
              <a:srgbClr val="8C189B"/>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xmlns="" id="{C08AC5A6-C833-4554-BA51-08D6D3E342BD}"/>
              </a:ext>
            </a:extLst>
          </p:cNvPr>
          <p:cNvSpPr txBox="1"/>
          <p:nvPr userDrawn="1"/>
        </p:nvSpPr>
        <p:spPr>
          <a:xfrm>
            <a:off x="594785" y="6300789"/>
            <a:ext cx="2592916" cy="122237"/>
          </a:xfrm>
          <a:prstGeom prst="rect">
            <a:avLst/>
          </a:prstGeom>
          <a:noFill/>
        </p:spPr>
        <p:txBody>
          <a:bodyPr lIns="0" tIns="0" rIns="0" bIns="0">
            <a:spAutoFit/>
          </a:bodyPr>
          <a:lstStyle/>
          <a:p>
            <a:pPr fontAlgn="auto">
              <a:spcBef>
                <a:spcPts val="0"/>
              </a:spcBef>
              <a:spcAft>
                <a:spcPts val="0"/>
              </a:spcAft>
              <a:defRPr/>
            </a:pPr>
            <a:r>
              <a:rPr lang="en-US" sz="800" cap="all" dirty="0">
                <a:solidFill>
                  <a:srgbClr val="8C189B"/>
                </a:solidFill>
                <a:latin typeface="Arial"/>
                <a:cs typeface="Arial"/>
              </a:rPr>
              <a:t>Scotland’s prosecution service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none" baseline="0"/>
            </a:lvl1pPr>
          </a:lstStyle>
          <a:p>
            <a:r>
              <a:rPr lang="en-US"/>
              <a:t>Click to edit Master title style</a:t>
            </a:r>
            <a:endParaRPr lang="en-US" dirty="0"/>
          </a:p>
        </p:txBody>
      </p:sp>
      <p:sp>
        <p:nvSpPr>
          <p:cNvPr id="3" name="Content Placeholder 2"/>
          <p:cNvSpPr>
            <a:spLocks noGrp="1"/>
          </p:cNvSpPr>
          <p:nvPr>
            <p:ph sz="half" idx="1"/>
          </p:nvPr>
        </p:nvSpPr>
        <p:spPr>
          <a:xfrm>
            <a:off x="1416050" y="1200151"/>
            <a:ext cx="4578349" cy="4580540"/>
          </a:xfrm>
        </p:spPr>
        <p:txBody>
          <a:bodyPr/>
          <a:lstStyle>
            <a:lvl1pPr>
              <a:defRPr sz="1800"/>
            </a:lvl1pPr>
            <a:lvl2pPr>
              <a:defRPr sz="1800"/>
            </a:lvl2pPr>
            <a:lvl3pPr>
              <a:defRPr sz="1800" baseline="0">
                <a:solidFill>
                  <a:schemeClr val="accent2"/>
                </a:solidFill>
              </a:defRPr>
            </a:lvl3pPr>
            <a:lvl4pPr>
              <a:defRPr sz="1800" baseline="0">
                <a:solidFill>
                  <a:schemeClr val="accent2"/>
                </a:solidFill>
              </a:defRPr>
            </a:lvl4pPr>
            <a:lvl5pPr>
              <a:defRPr sz="1800" baseline="0">
                <a:solidFill>
                  <a:schemeClr val="accent2"/>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defRPr>
            </a:lvl1pPr>
          </a:lstStyle>
          <a:p>
            <a:pPr>
              <a:defRPr/>
            </a:pPr>
            <a:fld id="{638E222C-8869-4CC7-995A-E89B4D6729FE}" type="datetimeFigureOut">
              <a:rPr lang="en-US"/>
              <a:pPr>
                <a:defRPr/>
              </a:pPr>
              <a:t>12/12/2024</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defRPr>
            </a:lvl1pPr>
          </a:lstStyle>
          <a:p>
            <a:pPr>
              <a:defRPr/>
            </a:pPr>
            <a:fld id="{D8404DBD-85F0-4B46-A802-5BA73FC10C44}" type="slidenum">
              <a:rPr lang="en-US"/>
              <a:pPr>
                <a:defRPr/>
              </a:pPr>
              <a:t>‹#›</a:t>
            </a:fld>
            <a:endParaRPr lang="en-US"/>
          </a:p>
        </p:txBody>
      </p:sp>
      <p:sp>
        <p:nvSpPr>
          <p:cNvPr id="8" name="Content Placeholder 2">
            <a:extLst>
              <a:ext uri="{FF2B5EF4-FFF2-40B4-BE49-F238E27FC236}">
                <a16:creationId xmlns:a16="http://schemas.microsoft.com/office/drawing/2014/main" xmlns="" id="{7448FFB2-CBD1-4E55-9917-9E6FC31ABB49}"/>
              </a:ext>
            </a:extLst>
          </p:cNvPr>
          <p:cNvSpPr>
            <a:spLocks noGrp="1"/>
          </p:cNvSpPr>
          <p:nvPr>
            <p:ph sz="half" idx="13"/>
          </p:nvPr>
        </p:nvSpPr>
        <p:spPr>
          <a:xfrm>
            <a:off x="6322301" y="1200150"/>
            <a:ext cx="4578349" cy="4580539"/>
          </a:xfrm>
        </p:spPr>
        <p:txBody>
          <a:bodyPr/>
          <a:lstStyle>
            <a:lvl1pPr>
              <a:defRPr sz="1800"/>
            </a:lvl1pPr>
            <a:lvl2pPr>
              <a:defRPr sz="1800"/>
            </a:lvl2pPr>
            <a:lvl3pPr>
              <a:defRPr sz="1800" baseline="0">
                <a:solidFill>
                  <a:schemeClr val="accent2"/>
                </a:solidFill>
              </a:defRPr>
            </a:lvl3pPr>
            <a:lvl4pPr>
              <a:defRPr sz="1800" baseline="0">
                <a:solidFill>
                  <a:schemeClr val="accent2"/>
                </a:solidFill>
              </a:defRPr>
            </a:lvl4pPr>
            <a:lvl5pPr>
              <a:defRPr sz="1800" baseline="0">
                <a:solidFill>
                  <a:schemeClr val="accent2"/>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xmlns="" id="{0CEFEA03-0A74-4B2F-9BB5-A73598D5FF2C}"/>
              </a:ext>
            </a:extLst>
          </p:cNvPr>
          <p:cNvCxnSpPr/>
          <p:nvPr userDrawn="1"/>
        </p:nvCxnSpPr>
        <p:spPr>
          <a:xfrm rot="5400000">
            <a:off x="-1588294" y="3028686"/>
            <a:ext cx="5507038" cy="2117"/>
          </a:xfrm>
          <a:prstGeom prst="line">
            <a:avLst/>
          </a:prstGeom>
          <a:ln w="12700" cap="flat" cmpd="sng" algn="ctr">
            <a:solidFill>
              <a:srgbClr val="8C189B"/>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xmlns="" id="{C706BA21-5464-4431-B347-45D802FEC175}"/>
              </a:ext>
            </a:extLst>
          </p:cNvPr>
          <p:cNvSpPr txBox="1"/>
          <p:nvPr userDrawn="1"/>
        </p:nvSpPr>
        <p:spPr>
          <a:xfrm>
            <a:off x="594785" y="6300789"/>
            <a:ext cx="2592916" cy="122237"/>
          </a:xfrm>
          <a:prstGeom prst="rect">
            <a:avLst/>
          </a:prstGeom>
          <a:noFill/>
        </p:spPr>
        <p:txBody>
          <a:bodyPr lIns="0" tIns="0" rIns="0" bIns="0">
            <a:spAutoFit/>
          </a:bodyPr>
          <a:lstStyle/>
          <a:p>
            <a:pPr fontAlgn="auto">
              <a:spcBef>
                <a:spcPts val="0"/>
              </a:spcBef>
              <a:spcAft>
                <a:spcPts val="0"/>
              </a:spcAft>
              <a:defRPr/>
            </a:pPr>
            <a:r>
              <a:rPr lang="en-US" sz="800" cap="all" dirty="0">
                <a:solidFill>
                  <a:srgbClr val="8C189B"/>
                </a:solidFill>
                <a:latin typeface="Arial"/>
                <a:cs typeface="Arial"/>
              </a:rPr>
              <a:t>Scotland’s prosecution service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16050" y="788276"/>
            <a:ext cx="4578349" cy="4992414"/>
          </a:xfrm>
        </p:spPr>
        <p:txBody>
          <a:bodyPr/>
          <a:lstStyle>
            <a:lvl1pPr>
              <a:defRPr sz="1800">
                <a:solidFill>
                  <a:schemeClr val="accent2"/>
                </a:solidFill>
              </a:defRPr>
            </a:lvl1pPr>
            <a:lvl2pPr>
              <a:defRPr sz="1800">
                <a:solidFill>
                  <a:schemeClr val="accent2"/>
                </a:solidFill>
              </a:defRPr>
            </a:lvl2pPr>
            <a:lvl3pPr>
              <a:defRPr sz="1800">
                <a:solidFill>
                  <a:schemeClr val="accent2"/>
                </a:solidFill>
              </a:defRPr>
            </a:lvl3pPr>
            <a:lvl4pPr>
              <a:defRPr sz="1800">
                <a:solidFill>
                  <a:schemeClr val="accent2"/>
                </a:solidFill>
              </a:defRPr>
            </a:lvl4pPr>
            <a:lvl5pPr>
              <a:defRPr sz="1800">
                <a:solidFill>
                  <a:schemeClr val="accent2"/>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defRPr>
            </a:lvl1pPr>
          </a:lstStyle>
          <a:p>
            <a:pPr>
              <a:defRPr/>
            </a:pPr>
            <a:fld id="{638E222C-8869-4CC7-995A-E89B4D6729FE}" type="datetimeFigureOut">
              <a:rPr lang="en-US"/>
              <a:pPr>
                <a:defRPr/>
              </a:pPr>
              <a:t>12/12/2024</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defRPr>
            </a:lvl1pPr>
          </a:lstStyle>
          <a:p>
            <a:pPr>
              <a:defRPr/>
            </a:pPr>
            <a:fld id="{D8404DBD-85F0-4B46-A802-5BA73FC10C44}" type="slidenum">
              <a:rPr lang="en-US"/>
              <a:pPr>
                <a:defRPr/>
              </a:pPr>
              <a:t>‹#›</a:t>
            </a:fld>
            <a:endParaRPr lang="en-US"/>
          </a:p>
        </p:txBody>
      </p:sp>
      <p:sp>
        <p:nvSpPr>
          <p:cNvPr id="8" name="Content Placeholder 2">
            <a:extLst>
              <a:ext uri="{FF2B5EF4-FFF2-40B4-BE49-F238E27FC236}">
                <a16:creationId xmlns:a16="http://schemas.microsoft.com/office/drawing/2014/main" xmlns="" id="{7448FFB2-CBD1-4E55-9917-9E6FC31ABB49}"/>
              </a:ext>
            </a:extLst>
          </p:cNvPr>
          <p:cNvSpPr>
            <a:spLocks noGrp="1"/>
          </p:cNvSpPr>
          <p:nvPr>
            <p:ph sz="half" idx="13"/>
          </p:nvPr>
        </p:nvSpPr>
        <p:spPr>
          <a:xfrm>
            <a:off x="6322301" y="788274"/>
            <a:ext cx="4578349" cy="4992415"/>
          </a:xfrm>
        </p:spPr>
        <p:txBody>
          <a:bodyPr/>
          <a:lstStyle>
            <a:lvl1pPr>
              <a:defRPr sz="1800">
                <a:solidFill>
                  <a:schemeClr val="accent2"/>
                </a:solidFill>
              </a:defRPr>
            </a:lvl1pPr>
            <a:lvl2pPr>
              <a:defRPr sz="1800">
                <a:solidFill>
                  <a:schemeClr val="accent2"/>
                </a:solidFill>
              </a:defRPr>
            </a:lvl2pPr>
            <a:lvl3pPr>
              <a:defRPr sz="1800">
                <a:solidFill>
                  <a:schemeClr val="accent2"/>
                </a:solidFill>
              </a:defRPr>
            </a:lvl3pPr>
            <a:lvl4pPr>
              <a:defRPr sz="1800">
                <a:solidFill>
                  <a:schemeClr val="accent2"/>
                </a:solidFill>
              </a:defRPr>
            </a:lvl4pPr>
            <a:lvl5pPr>
              <a:defRPr sz="1800">
                <a:solidFill>
                  <a:schemeClr val="accent2"/>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xmlns="" id="{0CEFEA03-0A74-4B2F-9BB5-A73598D5FF2C}"/>
              </a:ext>
            </a:extLst>
          </p:cNvPr>
          <p:cNvCxnSpPr>
            <a:cxnSpLocks/>
          </p:cNvCxnSpPr>
          <p:nvPr userDrawn="1"/>
        </p:nvCxnSpPr>
        <p:spPr>
          <a:xfrm>
            <a:off x="1164168" y="788274"/>
            <a:ext cx="0" cy="4994990"/>
          </a:xfrm>
          <a:prstGeom prst="line">
            <a:avLst/>
          </a:prstGeom>
          <a:ln w="12700" cap="flat" cmpd="sng" algn="ctr">
            <a:solidFill>
              <a:srgbClr val="8C189B"/>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xmlns="" id="{C706BA21-5464-4431-B347-45D802FEC175}"/>
              </a:ext>
            </a:extLst>
          </p:cNvPr>
          <p:cNvSpPr txBox="1"/>
          <p:nvPr userDrawn="1"/>
        </p:nvSpPr>
        <p:spPr>
          <a:xfrm>
            <a:off x="594785" y="6300789"/>
            <a:ext cx="2592916" cy="122237"/>
          </a:xfrm>
          <a:prstGeom prst="rect">
            <a:avLst/>
          </a:prstGeom>
          <a:noFill/>
        </p:spPr>
        <p:txBody>
          <a:bodyPr lIns="0" tIns="0" rIns="0" bIns="0">
            <a:spAutoFit/>
          </a:bodyPr>
          <a:lstStyle/>
          <a:p>
            <a:pPr fontAlgn="auto">
              <a:spcBef>
                <a:spcPts val="0"/>
              </a:spcBef>
              <a:spcAft>
                <a:spcPts val="0"/>
              </a:spcAft>
              <a:defRPr/>
            </a:pPr>
            <a:r>
              <a:rPr lang="en-US" sz="800" cap="all" dirty="0">
                <a:solidFill>
                  <a:srgbClr val="8C189B"/>
                </a:solidFill>
                <a:latin typeface="Arial"/>
                <a:cs typeface="Arial"/>
              </a:rPr>
              <a:t>Scotland’s prosecution service</a:t>
            </a:r>
          </a:p>
        </p:txBody>
      </p:sp>
    </p:spTree>
    <p:extLst>
      <p:ext uri="{BB962C8B-B14F-4D97-AF65-F5344CB8AC3E}">
        <p14:creationId xmlns:p14="http://schemas.microsoft.com/office/powerpoint/2010/main" val="1897353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none" baseline="0"/>
            </a:lvl1pPr>
          </a:lstStyle>
          <a:p>
            <a:r>
              <a:rPr lang="en-US"/>
              <a:t>Click to edit Master title style</a:t>
            </a:r>
            <a:endParaRPr lang="en-US" dirty="0"/>
          </a:p>
        </p:txBody>
      </p:sp>
      <p:sp>
        <p:nvSpPr>
          <p:cNvPr id="3" name="Text Placeholder 2"/>
          <p:cNvSpPr>
            <a:spLocks noGrp="1"/>
          </p:cNvSpPr>
          <p:nvPr>
            <p:ph type="body" idx="1"/>
          </p:nvPr>
        </p:nvSpPr>
        <p:spPr>
          <a:xfrm>
            <a:off x="1363135" y="957041"/>
            <a:ext cx="4633382"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16051" y="1652366"/>
            <a:ext cx="4580466" cy="4473798"/>
          </a:xfrm>
        </p:spPr>
        <p:txBody>
          <a:bodyPr/>
          <a:lstStyle>
            <a:lvl1pPr>
              <a:defRPr sz="1800">
                <a:solidFill>
                  <a:schemeClr val="accent2"/>
                </a:solidFill>
              </a:defRPr>
            </a:lvl1pPr>
            <a:lvl2pPr>
              <a:defRPr sz="1800">
                <a:solidFill>
                  <a:schemeClr val="accent2"/>
                </a:solidFill>
              </a:defRPr>
            </a:lvl2pPr>
            <a:lvl3pPr>
              <a:defRPr sz="1800">
                <a:solidFill>
                  <a:schemeClr val="accent2"/>
                </a:solidFill>
              </a:defRPr>
            </a:lvl3pPr>
            <a:lvl4pPr>
              <a:defRPr sz="1800">
                <a:solidFill>
                  <a:schemeClr val="accent2"/>
                </a:solidFill>
              </a:defRPr>
            </a:lvl4pPr>
            <a:lvl5pPr>
              <a:defRPr sz="1800">
                <a:solidFill>
                  <a:schemeClr val="accent2"/>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defRPr>
            </a:lvl1pPr>
          </a:lstStyle>
          <a:p>
            <a:pPr>
              <a:defRPr/>
            </a:pPr>
            <a:fld id="{BDE6E602-B683-4D2A-ABBD-7BEC0DBF6FE7}" type="datetimeFigureOut">
              <a:rPr lang="en-US"/>
              <a:pPr>
                <a:defRPr/>
              </a:pPr>
              <a:t>12/12/2024</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defRPr>
            </a:lvl1pPr>
          </a:lstStyle>
          <a:p>
            <a:pPr>
              <a:defRPr/>
            </a:pPr>
            <a:fld id="{4B4FF273-DE49-4E36-AA52-2F2EF22A87E3}" type="slidenum">
              <a:rPr lang="en-US"/>
              <a:pPr>
                <a:defRPr/>
              </a:pPr>
              <a:t>‹#›</a:t>
            </a:fld>
            <a:endParaRPr lang="en-US"/>
          </a:p>
        </p:txBody>
      </p:sp>
      <p:cxnSp>
        <p:nvCxnSpPr>
          <p:cNvPr id="10" name="Straight Connector 9">
            <a:extLst>
              <a:ext uri="{FF2B5EF4-FFF2-40B4-BE49-F238E27FC236}">
                <a16:creationId xmlns:a16="http://schemas.microsoft.com/office/drawing/2014/main" xmlns="" id="{A524EFC0-729B-46B5-AB9F-007620E06682}"/>
              </a:ext>
            </a:extLst>
          </p:cNvPr>
          <p:cNvCxnSpPr/>
          <p:nvPr userDrawn="1"/>
        </p:nvCxnSpPr>
        <p:spPr>
          <a:xfrm rot="5400000">
            <a:off x="-1588294" y="3028686"/>
            <a:ext cx="5507038" cy="2117"/>
          </a:xfrm>
          <a:prstGeom prst="line">
            <a:avLst/>
          </a:prstGeom>
          <a:ln w="12700" cap="flat" cmpd="sng" algn="ctr">
            <a:solidFill>
              <a:srgbClr val="8C189B"/>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xmlns="" id="{6688EF81-16DD-49D6-9A10-81258B945434}"/>
              </a:ext>
            </a:extLst>
          </p:cNvPr>
          <p:cNvSpPr txBox="1"/>
          <p:nvPr userDrawn="1"/>
        </p:nvSpPr>
        <p:spPr>
          <a:xfrm>
            <a:off x="594785" y="6300789"/>
            <a:ext cx="2592916" cy="122237"/>
          </a:xfrm>
          <a:prstGeom prst="rect">
            <a:avLst/>
          </a:prstGeom>
          <a:noFill/>
        </p:spPr>
        <p:txBody>
          <a:bodyPr lIns="0" tIns="0" rIns="0" bIns="0">
            <a:spAutoFit/>
          </a:bodyPr>
          <a:lstStyle/>
          <a:p>
            <a:pPr fontAlgn="auto">
              <a:spcBef>
                <a:spcPts val="0"/>
              </a:spcBef>
              <a:spcAft>
                <a:spcPts val="0"/>
              </a:spcAft>
              <a:defRPr/>
            </a:pPr>
            <a:r>
              <a:rPr lang="en-US" sz="800" cap="all" dirty="0">
                <a:solidFill>
                  <a:srgbClr val="8C189B"/>
                </a:solidFill>
                <a:latin typeface="Arial"/>
                <a:cs typeface="Arial"/>
              </a:rPr>
              <a:t>Scotland’s prosecution service</a:t>
            </a:r>
          </a:p>
        </p:txBody>
      </p:sp>
      <p:sp>
        <p:nvSpPr>
          <p:cNvPr id="12" name="Text Placeholder 2">
            <a:extLst>
              <a:ext uri="{FF2B5EF4-FFF2-40B4-BE49-F238E27FC236}">
                <a16:creationId xmlns:a16="http://schemas.microsoft.com/office/drawing/2014/main" xmlns="" id="{7A732D88-5B6A-48E7-B7E0-2F014C1814DB}"/>
              </a:ext>
            </a:extLst>
          </p:cNvPr>
          <p:cNvSpPr>
            <a:spLocks noGrp="1"/>
          </p:cNvSpPr>
          <p:nvPr>
            <p:ph type="body" idx="13"/>
          </p:nvPr>
        </p:nvSpPr>
        <p:spPr>
          <a:xfrm>
            <a:off x="6170303" y="957041"/>
            <a:ext cx="4633382"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3">
            <a:extLst>
              <a:ext uri="{FF2B5EF4-FFF2-40B4-BE49-F238E27FC236}">
                <a16:creationId xmlns:a16="http://schemas.microsoft.com/office/drawing/2014/main" xmlns="" id="{84F7727B-0EBF-4003-910D-1CAA9973DBD8}"/>
              </a:ext>
            </a:extLst>
          </p:cNvPr>
          <p:cNvSpPr>
            <a:spLocks noGrp="1"/>
          </p:cNvSpPr>
          <p:nvPr>
            <p:ph sz="half" idx="14"/>
          </p:nvPr>
        </p:nvSpPr>
        <p:spPr>
          <a:xfrm>
            <a:off x="6223219" y="1652366"/>
            <a:ext cx="4580466" cy="4473797"/>
          </a:xfrm>
        </p:spPr>
        <p:txBody>
          <a:bodyPr/>
          <a:lstStyle>
            <a:lvl1pPr>
              <a:defRPr sz="1800">
                <a:solidFill>
                  <a:schemeClr val="accent2"/>
                </a:solidFill>
              </a:defRPr>
            </a:lvl1pPr>
            <a:lvl2pPr>
              <a:defRPr sz="1800">
                <a:solidFill>
                  <a:schemeClr val="accent2"/>
                </a:solidFill>
              </a:defRPr>
            </a:lvl2pPr>
            <a:lvl3pPr>
              <a:defRPr sz="1800">
                <a:solidFill>
                  <a:schemeClr val="accent2"/>
                </a:solidFill>
              </a:defRPr>
            </a:lvl3pPr>
            <a:lvl4pPr>
              <a:defRPr sz="1800">
                <a:solidFill>
                  <a:schemeClr val="accent2"/>
                </a:solidFill>
              </a:defRPr>
            </a:lvl4pPr>
            <a:lvl5pPr>
              <a:defRPr sz="1800">
                <a:solidFill>
                  <a:schemeClr val="accent2"/>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none" baseline="0"/>
            </a:lvl1pPr>
          </a:lstStyle>
          <a:p>
            <a:r>
              <a:rPr lang="en-US"/>
              <a:t>Click to edit Master title style</a:t>
            </a:r>
            <a:endParaRPr lang="en-US" dirty="0"/>
          </a:p>
        </p:txBody>
      </p:sp>
      <p:sp>
        <p:nvSpPr>
          <p:cNvPr id="3" name="Date Placeholder 2"/>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defRPr>
            </a:lvl1pPr>
          </a:lstStyle>
          <a:p>
            <a:pPr>
              <a:defRPr/>
            </a:pPr>
            <a:fld id="{A7D99181-6274-4F95-8FF6-8241C2612DB5}" type="datetimeFigureOut">
              <a:rPr lang="en-US"/>
              <a:pPr>
                <a:defRPr/>
              </a:pPr>
              <a:t>12/12/2024</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defRPr>
            </a:lvl1pPr>
          </a:lstStyle>
          <a:p>
            <a:pPr>
              <a:defRPr/>
            </a:pPr>
            <a:fld id="{4D1E787E-ECCA-46D4-92CA-69F8973279A0}" type="slidenum">
              <a:rPr lang="en-US"/>
              <a:pPr>
                <a:defRPr/>
              </a:pPr>
              <a:t>‹#›</a:t>
            </a:fld>
            <a:endParaRPr lang="en-US"/>
          </a:p>
        </p:txBody>
      </p:sp>
      <p:cxnSp>
        <p:nvCxnSpPr>
          <p:cNvPr id="6" name="Straight Connector 5">
            <a:extLst>
              <a:ext uri="{FF2B5EF4-FFF2-40B4-BE49-F238E27FC236}">
                <a16:creationId xmlns:a16="http://schemas.microsoft.com/office/drawing/2014/main" xmlns="" id="{13510C82-D828-4DED-BBFB-F6EAF9F531C0}"/>
              </a:ext>
            </a:extLst>
          </p:cNvPr>
          <p:cNvCxnSpPr/>
          <p:nvPr userDrawn="1"/>
        </p:nvCxnSpPr>
        <p:spPr>
          <a:xfrm rot="5400000">
            <a:off x="-1588294" y="3028686"/>
            <a:ext cx="5507038" cy="2117"/>
          </a:xfrm>
          <a:prstGeom prst="line">
            <a:avLst/>
          </a:prstGeom>
          <a:ln w="12700" cap="flat" cmpd="sng" algn="ctr">
            <a:solidFill>
              <a:srgbClr val="8C189B"/>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xmlns="" id="{1B27FB7C-8043-4485-B266-076F896A345B}"/>
              </a:ext>
            </a:extLst>
          </p:cNvPr>
          <p:cNvSpPr txBox="1"/>
          <p:nvPr userDrawn="1"/>
        </p:nvSpPr>
        <p:spPr>
          <a:xfrm>
            <a:off x="594785" y="6300789"/>
            <a:ext cx="2592916" cy="122237"/>
          </a:xfrm>
          <a:prstGeom prst="rect">
            <a:avLst/>
          </a:prstGeom>
          <a:noFill/>
        </p:spPr>
        <p:txBody>
          <a:bodyPr lIns="0" tIns="0" rIns="0" bIns="0">
            <a:spAutoFit/>
          </a:bodyPr>
          <a:lstStyle/>
          <a:p>
            <a:pPr fontAlgn="auto">
              <a:spcBef>
                <a:spcPts val="0"/>
              </a:spcBef>
              <a:spcAft>
                <a:spcPts val="0"/>
              </a:spcAft>
              <a:defRPr/>
            </a:pPr>
            <a:r>
              <a:rPr lang="en-US" sz="800" cap="all" dirty="0">
                <a:solidFill>
                  <a:srgbClr val="8C189B"/>
                </a:solidFill>
                <a:latin typeface="Arial"/>
                <a:cs typeface="Arial"/>
              </a:rPr>
              <a:t>Scotland’s prosecution service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30AC366-8CB8-4B50-87DC-6305AC03245C}"/>
              </a:ext>
            </a:extLst>
          </p:cNvPr>
          <p:cNvSpPr txBox="1"/>
          <p:nvPr userDrawn="1"/>
        </p:nvSpPr>
        <p:spPr>
          <a:xfrm>
            <a:off x="594785" y="6300789"/>
            <a:ext cx="2592916" cy="122237"/>
          </a:xfrm>
          <a:prstGeom prst="rect">
            <a:avLst/>
          </a:prstGeom>
          <a:noFill/>
        </p:spPr>
        <p:txBody>
          <a:bodyPr lIns="0" tIns="0" rIns="0" bIns="0">
            <a:spAutoFit/>
          </a:bodyPr>
          <a:lstStyle/>
          <a:p>
            <a:pPr fontAlgn="auto">
              <a:spcBef>
                <a:spcPts val="0"/>
              </a:spcBef>
              <a:spcAft>
                <a:spcPts val="0"/>
              </a:spcAft>
              <a:defRPr/>
            </a:pPr>
            <a:r>
              <a:rPr lang="en-US" sz="800" cap="all" dirty="0">
                <a:solidFill>
                  <a:srgbClr val="8C189B"/>
                </a:solidFill>
                <a:latin typeface="Arial"/>
                <a:cs typeface="Arial"/>
              </a:rPr>
              <a:t>Scotland’s prosecution service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16051" y="274638"/>
            <a:ext cx="9359900" cy="925512"/>
          </a:xfrm>
          <a:prstGeom prst="rect">
            <a:avLst/>
          </a:prstGeom>
        </p:spPr>
        <p:txBody>
          <a:bodyPr vert="horz" lIns="0" tIns="0" rIns="0" bIns="0" rtlCol="0" anchor="t">
            <a:normAutofit/>
          </a:bodyPr>
          <a:lstStyle/>
          <a:p>
            <a:r>
              <a:rPr lang="en-US"/>
              <a:t>Click to edit Master title style</a:t>
            </a:r>
            <a:endParaRPr lang="en-US" dirty="0"/>
          </a:p>
        </p:txBody>
      </p:sp>
      <p:sp>
        <p:nvSpPr>
          <p:cNvPr id="1027" name="Text Placeholder 2"/>
          <p:cNvSpPr>
            <a:spLocks noGrp="1"/>
          </p:cNvSpPr>
          <p:nvPr>
            <p:ph type="body" idx="1"/>
          </p:nvPr>
        </p:nvSpPr>
        <p:spPr bwMode="auto">
          <a:xfrm>
            <a:off x="1416051" y="1408113"/>
            <a:ext cx="9359900" cy="4375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Tree>
  </p:cSld>
  <p:clrMap bg1="lt1" tx1="dk1" bg2="lt2" tx2="dk2" accent1="accent1" accent2="accent2" accent3="accent3" accent4="accent4" accent5="accent5" accent6="accent6" hlink="hlink" folHlink="folHlink"/>
  <p:sldLayoutIdLst>
    <p:sldLayoutId id="2147483660" r:id="rId1"/>
    <p:sldLayoutId id="2147483670" r:id="rId2"/>
    <p:sldLayoutId id="2147483661" r:id="rId3"/>
    <p:sldLayoutId id="2147483662" r:id="rId4"/>
    <p:sldLayoutId id="2147483663" r:id="rId5"/>
    <p:sldLayoutId id="2147483671" r:id="rId6"/>
    <p:sldLayoutId id="2147483664" r:id="rId7"/>
    <p:sldLayoutId id="2147483665" r:id="rId8"/>
    <p:sldLayoutId id="2147483659" r:id="rId9"/>
    <p:sldLayoutId id="2147483666" r:id="rId10"/>
    <p:sldLayoutId id="2147483667" r:id="rId11"/>
    <p:sldLayoutId id="2147483668" r:id="rId12"/>
    <p:sldLayoutId id="2147483669" r:id="rId13"/>
  </p:sldLayoutIdLst>
  <p:txStyles>
    <p:titleStyle>
      <a:lvl1pPr algn="l" defTabSz="457200" rtl="0" eaLnBrk="1" fontAlgn="base" hangingPunct="1">
        <a:spcBef>
          <a:spcPct val="0"/>
        </a:spcBef>
        <a:spcAft>
          <a:spcPct val="0"/>
        </a:spcAft>
        <a:defRPr sz="2600" b="1" kern="1200" cap="none" baseline="0">
          <a:solidFill>
            <a:srgbClr val="5C6670"/>
          </a:solidFill>
          <a:latin typeface="Arial"/>
          <a:ea typeface="+mj-ea"/>
          <a:cs typeface="Arial"/>
        </a:defRPr>
      </a:lvl1pPr>
      <a:lvl2pPr algn="l" defTabSz="457200" rtl="0" eaLnBrk="1" fontAlgn="base" hangingPunct="1">
        <a:spcBef>
          <a:spcPct val="0"/>
        </a:spcBef>
        <a:spcAft>
          <a:spcPct val="0"/>
        </a:spcAft>
        <a:defRPr sz="2600" b="1">
          <a:solidFill>
            <a:srgbClr val="5C6670"/>
          </a:solidFill>
          <a:latin typeface="Arial" charset="0"/>
          <a:cs typeface="Arial" charset="0"/>
        </a:defRPr>
      </a:lvl2pPr>
      <a:lvl3pPr algn="l" defTabSz="457200" rtl="0" eaLnBrk="1" fontAlgn="base" hangingPunct="1">
        <a:spcBef>
          <a:spcPct val="0"/>
        </a:spcBef>
        <a:spcAft>
          <a:spcPct val="0"/>
        </a:spcAft>
        <a:defRPr sz="2600" b="1">
          <a:solidFill>
            <a:srgbClr val="5C6670"/>
          </a:solidFill>
          <a:latin typeface="Arial" charset="0"/>
          <a:cs typeface="Arial" charset="0"/>
        </a:defRPr>
      </a:lvl3pPr>
      <a:lvl4pPr algn="l" defTabSz="457200" rtl="0" eaLnBrk="1" fontAlgn="base" hangingPunct="1">
        <a:spcBef>
          <a:spcPct val="0"/>
        </a:spcBef>
        <a:spcAft>
          <a:spcPct val="0"/>
        </a:spcAft>
        <a:defRPr sz="2600" b="1">
          <a:solidFill>
            <a:srgbClr val="5C6670"/>
          </a:solidFill>
          <a:latin typeface="Arial" charset="0"/>
          <a:cs typeface="Arial" charset="0"/>
        </a:defRPr>
      </a:lvl4pPr>
      <a:lvl5pPr algn="l" defTabSz="457200" rtl="0" eaLnBrk="1" fontAlgn="base" hangingPunct="1">
        <a:spcBef>
          <a:spcPct val="0"/>
        </a:spcBef>
        <a:spcAft>
          <a:spcPct val="0"/>
        </a:spcAft>
        <a:defRPr sz="2600" b="1">
          <a:solidFill>
            <a:srgbClr val="5C6670"/>
          </a:solidFill>
          <a:latin typeface="Arial" charset="0"/>
          <a:cs typeface="Arial" charset="0"/>
        </a:defRPr>
      </a:lvl5pPr>
      <a:lvl6pPr marL="457200" algn="l" defTabSz="457200" rtl="0" eaLnBrk="1" fontAlgn="base" hangingPunct="1">
        <a:spcBef>
          <a:spcPct val="0"/>
        </a:spcBef>
        <a:spcAft>
          <a:spcPct val="0"/>
        </a:spcAft>
        <a:defRPr sz="2600" b="1">
          <a:solidFill>
            <a:srgbClr val="5C6670"/>
          </a:solidFill>
          <a:latin typeface="Arial" charset="0"/>
          <a:cs typeface="Arial" charset="0"/>
        </a:defRPr>
      </a:lvl6pPr>
      <a:lvl7pPr marL="914400" algn="l" defTabSz="457200" rtl="0" eaLnBrk="1" fontAlgn="base" hangingPunct="1">
        <a:spcBef>
          <a:spcPct val="0"/>
        </a:spcBef>
        <a:spcAft>
          <a:spcPct val="0"/>
        </a:spcAft>
        <a:defRPr sz="2600" b="1">
          <a:solidFill>
            <a:srgbClr val="5C6670"/>
          </a:solidFill>
          <a:latin typeface="Arial" charset="0"/>
          <a:cs typeface="Arial" charset="0"/>
        </a:defRPr>
      </a:lvl7pPr>
      <a:lvl8pPr marL="1371600" algn="l" defTabSz="457200" rtl="0" eaLnBrk="1" fontAlgn="base" hangingPunct="1">
        <a:spcBef>
          <a:spcPct val="0"/>
        </a:spcBef>
        <a:spcAft>
          <a:spcPct val="0"/>
        </a:spcAft>
        <a:defRPr sz="2600" b="1">
          <a:solidFill>
            <a:srgbClr val="5C6670"/>
          </a:solidFill>
          <a:latin typeface="Arial" charset="0"/>
          <a:cs typeface="Arial" charset="0"/>
        </a:defRPr>
      </a:lvl8pPr>
      <a:lvl9pPr marL="1828800" algn="l" defTabSz="457200" rtl="0" eaLnBrk="1" fontAlgn="base" hangingPunct="1">
        <a:spcBef>
          <a:spcPct val="0"/>
        </a:spcBef>
        <a:spcAft>
          <a:spcPct val="0"/>
        </a:spcAft>
        <a:defRPr sz="2600" b="1">
          <a:solidFill>
            <a:srgbClr val="5C6670"/>
          </a:solidFill>
          <a:latin typeface="Arial" charset="0"/>
          <a:cs typeface="Arial" charset="0"/>
        </a:defRPr>
      </a:lvl9pPr>
    </p:titleStyle>
    <p:bodyStyle>
      <a:lvl1pPr marL="269875" indent="-269875" algn="l" defTabSz="457200" rtl="0" eaLnBrk="1" fontAlgn="base" hangingPunct="1">
        <a:spcBef>
          <a:spcPct val="20000"/>
        </a:spcBef>
        <a:spcAft>
          <a:spcPct val="0"/>
        </a:spcAft>
        <a:buFont typeface="Arial" charset="0"/>
        <a:buChar char="•"/>
        <a:defRPr sz="2800" kern="1200">
          <a:solidFill>
            <a:srgbClr val="5C6670"/>
          </a:solidFill>
          <a:latin typeface="Arial"/>
          <a:ea typeface="+mn-ea"/>
          <a:cs typeface="Arial"/>
        </a:defRPr>
      </a:lvl1pPr>
      <a:lvl2pPr marL="447675" indent="-177800" algn="l" defTabSz="457200" rtl="0" eaLnBrk="1" fontAlgn="base" hangingPunct="1">
        <a:spcBef>
          <a:spcPct val="20000"/>
        </a:spcBef>
        <a:spcAft>
          <a:spcPct val="0"/>
        </a:spcAft>
        <a:buFont typeface="Arial" charset="0"/>
        <a:buChar char="–"/>
        <a:defRPr sz="2000" kern="1200">
          <a:solidFill>
            <a:srgbClr val="5C6670"/>
          </a:solidFill>
          <a:latin typeface="Arial"/>
          <a:ea typeface="+mn-ea"/>
          <a:cs typeface="Arial"/>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Arial" charset="0"/>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Arial"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9.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9.xml"/><Relationship Id="rId5" Type="http://schemas.openxmlformats.org/officeDocument/2006/relationships/image" Target="../media/image11.pn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9.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9.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9.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hyperlink" Target="mailto:referrals@grampianwomensaid.com" TargetMode="Externa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9.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B81F81-320A-F4DC-8385-AAA804B938C7}"/>
              </a:ext>
            </a:extLst>
          </p:cNvPr>
          <p:cNvSpPr>
            <a:spLocks noGrp="1"/>
          </p:cNvSpPr>
          <p:nvPr>
            <p:ph type="ctrTitle"/>
          </p:nvPr>
        </p:nvSpPr>
        <p:spPr/>
        <p:txBody>
          <a:bodyPr/>
          <a:lstStyle/>
          <a:p>
            <a:r>
              <a:rPr lang="en-GB"/>
              <a:t>Understanding domestic </a:t>
            </a:r>
            <a:r>
              <a:rPr lang="en-GB" dirty="0"/>
              <a:t>a</a:t>
            </a:r>
            <a:r>
              <a:rPr lang="en-GB"/>
              <a:t>buse</a:t>
            </a:r>
            <a:r>
              <a:rPr lang="en-GB" dirty="0"/>
              <a:t>, the legal context and </a:t>
            </a:r>
            <a:r>
              <a:rPr lang="en-GB"/>
              <a:t>the court </a:t>
            </a:r>
            <a:r>
              <a:rPr lang="en-GB" dirty="0"/>
              <a:t>process </a:t>
            </a:r>
            <a:r>
              <a:rPr lang="en-US" dirty="0"/>
              <a:t/>
            </a:r>
            <a:br>
              <a:rPr lang="en-US" dirty="0"/>
            </a:br>
            <a:r>
              <a:rPr lang="en-US" dirty="0"/>
              <a:t/>
            </a:r>
            <a:br>
              <a:rPr lang="en-US" dirty="0"/>
            </a:br>
            <a:r>
              <a:rPr lang="en-US" sz="1400" dirty="0"/>
              <a:t>Victoria Kerr, Procurator Fiscal Depute, Crown Office and Procurator Fiscal Service</a:t>
            </a:r>
            <a:br>
              <a:rPr lang="en-US" sz="1400" dirty="0"/>
            </a:br>
            <a:r>
              <a:rPr lang="en-US" sz="1400" dirty="0"/>
              <a:t>Sheena Dalgarno, Women’s Service Manager, Grampian Women’s Aid</a:t>
            </a:r>
            <a:endParaRPr lang="en-GB" dirty="0"/>
          </a:p>
        </p:txBody>
      </p:sp>
      <p:sp>
        <p:nvSpPr>
          <p:cNvPr id="3" name="Subtitle 2">
            <a:extLst>
              <a:ext uri="{FF2B5EF4-FFF2-40B4-BE49-F238E27FC236}">
                <a16:creationId xmlns:a16="http://schemas.microsoft.com/office/drawing/2014/main" xmlns="" id="{89F67438-70E4-3EA0-2ED4-96F7EC31CEA2}"/>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10176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8E1FF01-5B3B-7D13-F3CE-DECC8A8CF0CC}"/>
              </a:ext>
            </a:extLst>
          </p:cNvPr>
          <p:cNvSpPr>
            <a:spLocks noGrp="1"/>
          </p:cNvSpPr>
          <p:nvPr>
            <p:ph idx="1"/>
          </p:nvPr>
        </p:nvSpPr>
        <p:spPr>
          <a:xfrm>
            <a:off x="1416051" y="925975"/>
            <a:ext cx="9359900" cy="4375150"/>
          </a:xfrm>
        </p:spPr>
        <p:txBody>
          <a:bodyPr/>
          <a:lstStyle/>
          <a:p>
            <a:pPr algn="just"/>
            <a:r>
              <a:rPr lang="en-GB" sz="2400" dirty="0"/>
              <a:t>The most common types of offences reported in 2022-23 with a domestic abuse identifier were threatening and abusive behaviour (27%), common assault (24%) and crimes against public justice, which includes bail offences (23%).</a:t>
            </a:r>
          </a:p>
          <a:p>
            <a:pPr algn="just"/>
            <a:r>
              <a:rPr lang="en-GB" sz="2400" dirty="0"/>
              <a:t>The majority of those accused of domestic abuse were </a:t>
            </a:r>
            <a:r>
              <a:rPr lang="en-GB" sz="2400" dirty="0">
                <a:solidFill>
                  <a:srgbClr val="92D050"/>
                </a:solidFill>
              </a:rPr>
              <a:t>male</a:t>
            </a:r>
            <a:r>
              <a:rPr lang="en-GB" sz="2400" dirty="0"/>
              <a:t> (86%).</a:t>
            </a:r>
          </a:p>
          <a:p>
            <a:pPr algn="just"/>
            <a:r>
              <a:rPr lang="en-GB" sz="2400" dirty="0"/>
              <a:t>Domestic abuse continues to represent a substantial proportion of cases managed and prosecuted by COPFS.</a:t>
            </a:r>
          </a:p>
          <a:p>
            <a:pPr algn="just"/>
            <a:r>
              <a:rPr lang="en-GB" sz="2400" dirty="0"/>
              <a:t>Despite the high volume of domestic abuse charges reported to COPFS, most incidents of domestic abuse go unreported to the police.</a:t>
            </a:r>
          </a:p>
          <a:p>
            <a:endParaRPr lang="en-GB" sz="2800" dirty="0"/>
          </a:p>
          <a:p>
            <a:endParaRPr lang="en-GB" dirty="0"/>
          </a:p>
        </p:txBody>
      </p:sp>
    </p:spTree>
    <p:extLst>
      <p:ext uri="{BB962C8B-B14F-4D97-AF65-F5344CB8AC3E}">
        <p14:creationId xmlns:p14="http://schemas.microsoft.com/office/powerpoint/2010/main" val="1688194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AEB121E-7CDF-8208-96E4-7EB6BF9730F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xmlns="" id="{8E613D08-4CBC-9295-62B6-B17F7AA0E5B3}"/>
              </a:ext>
            </a:extLst>
          </p:cNvPr>
          <p:cNvSpPr/>
          <p:nvPr/>
        </p:nvSpPr>
        <p:spPr>
          <a:xfrm>
            <a:off x="5334000" y="1"/>
            <a:ext cx="6858000" cy="2438400"/>
          </a:xfrm>
          <a:custGeom>
            <a:avLst/>
            <a:gdLst/>
            <a:ahLst/>
            <a:cxnLst/>
            <a:rect l="l" t="t" r="r" b="b"/>
            <a:pathLst>
              <a:path w="13449931" h="4102229">
                <a:moveTo>
                  <a:pt x="0" y="0"/>
                </a:moveTo>
                <a:lnTo>
                  <a:pt x="13449931" y="0"/>
                </a:lnTo>
                <a:lnTo>
                  <a:pt x="13449931" y="4102229"/>
                </a:lnTo>
                <a:lnTo>
                  <a:pt x="0" y="410222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6" name="Freeform 6">
            <a:extLst>
              <a:ext uri="{FF2B5EF4-FFF2-40B4-BE49-F238E27FC236}">
                <a16:creationId xmlns:a16="http://schemas.microsoft.com/office/drawing/2014/main" xmlns="" id="{5AC0E81F-ABDB-2D15-E33C-D913274CA6FE}"/>
              </a:ext>
            </a:extLst>
          </p:cNvPr>
          <p:cNvSpPr/>
          <p:nvPr/>
        </p:nvSpPr>
        <p:spPr>
          <a:xfrm flipH="1" flipV="1">
            <a:off x="0" y="5246509"/>
            <a:ext cx="7213600" cy="1611491"/>
          </a:xfrm>
          <a:custGeom>
            <a:avLst/>
            <a:gdLst/>
            <a:ahLst/>
            <a:cxnLst/>
            <a:rect l="l" t="t" r="r" b="b"/>
            <a:pathLst>
              <a:path w="12612239" h="3846733">
                <a:moveTo>
                  <a:pt x="12612239" y="3846733"/>
                </a:moveTo>
                <a:lnTo>
                  <a:pt x="0" y="3846733"/>
                </a:lnTo>
                <a:lnTo>
                  <a:pt x="0" y="0"/>
                </a:lnTo>
                <a:lnTo>
                  <a:pt x="12612239" y="0"/>
                </a:lnTo>
                <a:lnTo>
                  <a:pt x="12612239" y="3846733"/>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pic>
        <p:nvPicPr>
          <p:cNvPr id="21" name="Picture 20" descr="A logo with purple text&#10;&#10;Description automatically generated">
            <a:extLst>
              <a:ext uri="{FF2B5EF4-FFF2-40B4-BE49-F238E27FC236}">
                <a16:creationId xmlns:a16="http://schemas.microsoft.com/office/drawing/2014/main" xmlns="" id="{2EFCE810-3310-7F27-73A5-15D846D315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58400" y="5715000"/>
            <a:ext cx="2032000" cy="1100667"/>
          </a:xfrm>
          <a:prstGeom prst="rect">
            <a:avLst/>
          </a:prstGeom>
        </p:spPr>
      </p:pic>
      <p:pic>
        <p:nvPicPr>
          <p:cNvPr id="4" name="Picture 3" descr="A map of scotland with blue and white text&#10;&#10;Description automatically generated">
            <a:extLst>
              <a:ext uri="{FF2B5EF4-FFF2-40B4-BE49-F238E27FC236}">
                <a16:creationId xmlns:a16="http://schemas.microsoft.com/office/drawing/2014/main" xmlns="" id="{FF996D5C-4C1A-F0FA-0B04-F27BF9A072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 y="279400"/>
            <a:ext cx="6122231" cy="4572000"/>
          </a:xfrm>
          <a:prstGeom prst="rect">
            <a:avLst/>
          </a:prstGeom>
        </p:spPr>
      </p:pic>
      <p:pic>
        <p:nvPicPr>
          <p:cNvPr id="7" name="Picture 6" descr="A screenshot of a calendar&#10;&#10;Description automatically generated">
            <a:extLst>
              <a:ext uri="{FF2B5EF4-FFF2-40B4-BE49-F238E27FC236}">
                <a16:creationId xmlns:a16="http://schemas.microsoft.com/office/drawing/2014/main" xmlns="" id="{9E572820-4536-E873-7BF6-8C4A28187C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13331" y="3378739"/>
            <a:ext cx="5977069" cy="2081723"/>
          </a:xfrm>
          <a:prstGeom prst="rect">
            <a:avLst/>
          </a:prstGeom>
        </p:spPr>
      </p:pic>
      <p:sp>
        <p:nvSpPr>
          <p:cNvPr id="11" name="TextBox 10">
            <a:extLst>
              <a:ext uri="{FF2B5EF4-FFF2-40B4-BE49-F238E27FC236}">
                <a16:creationId xmlns:a16="http://schemas.microsoft.com/office/drawing/2014/main" xmlns="" id="{A84DB786-B880-FE00-8E3D-527A99625E78}"/>
              </a:ext>
            </a:extLst>
          </p:cNvPr>
          <p:cNvSpPr txBox="1"/>
          <p:nvPr/>
        </p:nvSpPr>
        <p:spPr>
          <a:xfrm>
            <a:off x="843097" y="5105939"/>
            <a:ext cx="5431534" cy="861967"/>
          </a:xfrm>
          <a:prstGeom prst="rect">
            <a:avLst/>
          </a:prstGeom>
          <a:noFill/>
        </p:spPr>
        <p:txBody>
          <a:bodyPr wrap="square">
            <a:spAutoFit/>
          </a:bodyPr>
          <a:lstStyle/>
          <a:p>
            <a:r>
              <a:rPr lang="en-US" sz="1667" dirty="0">
                <a:latin typeface="Aptos" panose="020B0004020202020204" pitchFamily="34" charset="0"/>
              </a:rPr>
              <a:t>Crimes recorded under the Domestic Abuse (Scotland) Act 2018 accounted for 5% of crimes and offences recorded as part of a domestic abuse incident in 2023-24.</a:t>
            </a:r>
            <a:endParaRPr lang="en-GB" sz="1667" dirty="0">
              <a:latin typeface="Aptos" panose="020B0004020202020204" pitchFamily="34" charset="0"/>
            </a:endParaRPr>
          </a:p>
        </p:txBody>
      </p:sp>
      <p:sp>
        <p:nvSpPr>
          <p:cNvPr id="13" name="TextBox 12">
            <a:extLst>
              <a:ext uri="{FF2B5EF4-FFF2-40B4-BE49-F238E27FC236}">
                <a16:creationId xmlns:a16="http://schemas.microsoft.com/office/drawing/2014/main" xmlns="" id="{9FE7AA42-4EC6-F815-7DD6-75797623BE42}"/>
              </a:ext>
            </a:extLst>
          </p:cNvPr>
          <p:cNvSpPr txBox="1"/>
          <p:nvPr/>
        </p:nvSpPr>
        <p:spPr>
          <a:xfrm>
            <a:off x="6502400" y="853800"/>
            <a:ext cx="3695285" cy="1118511"/>
          </a:xfrm>
          <a:prstGeom prst="rect">
            <a:avLst/>
          </a:prstGeom>
          <a:noFill/>
        </p:spPr>
        <p:txBody>
          <a:bodyPr wrap="square">
            <a:spAutoFit/>
          </a:bodyPr>
          <a:lstStyle/>
          <a:p>
            <a:r>
              <a:rPr lang="en-US" sz="1667" dirty="0">
                <a:latin typeface="Aptos" panose="020B0004020202020204" pitchFamily="34" charset="0"/>
              </a:rPr>
              <a:t>The police recorded 63,867 incidents of domestic abuse in 2023-24, an increase of 3% compared to the previous year.</a:t>
            </a:r>
            <a:endParaRPr lang="en-GB" sz="1667" dirty="0">
              <a:latin typeface="Aptos" panose="020B0004020202020204" pitchFamily="34" charset="0"/>
            </a:endParaRPr>
          </a:p>
        </p:txBody>
      </p:sp>
      <p:sp>
        <p:nvSpPr>
          <p:cNvPr id="15" name="TextBox 14">
            <a:extLst>
              <a:ext uri="{FF2B5EF4-FFF2-40B4-BE49-F238E27FC236}">
                <a16:creationId xmlns:a16="http://schemas.microsoft.com/office/drawing/2014/main" xmlns="" id="{D4405A70-6BF9-A37D-D3DF-872799A04250}"/>
              </a:ext>
            </a:extLst>
          </p:cNvPr>
          <p:cNvSpPr txBox="1"/>
          <p:nvPr/>
        </p:nvSpPr>
        <p:spPr>
          <a:xfrm>
            <a:off x="7234904" y="2612725"/>
            <a:ext cx="4319638" cy="584775"/>
          </a:xfrm>
          <a:prstGeom prst="rect">
            <a:avLst/>
          </a:prstGeom>
          <a:noFill/>
        </p:spPr>
        <p:txBody>
          <a:bodyPr wrap="square">
            <a:spAutoFit/>
          </a:bodyPr>
          <a:lstStyle/>
          <a:p>
            <a:pPr algn="ctr"/>
            <a:r>
              <a:rPr lang="en-GB" sz="1600" b="1" dirty="0">
                <a:latin typeface="Aptos" panose="020B0004020202020204" pitchFamily="34" charset="0"/>
              </a:rPr>
              <a:t>It is estimated 3 women are murdered every week in the UK by an intimate partner.</a:t>
            </a:r>
          </a:p>
        </p:txBody>
      </p:sp>
      <p:sp>
        <p:nvSpPr>
          <p:cNvPr id="17" name="TextBox 16">
            <a:extLst>
              <a:ext uri="{FF2B5EF4-FFF2-40B4-BE49-F238E27FC236}">
                <a16:creationId xmlns:a16="http://schemas.microsoft.com/office/drawing/2014/main" xmlns="" id="{6E94AB5D-B61D-2687-DE2C-3620E9861BB8}"/>
              </a:ext>
            </a:extLst>
          </p:cNvPr>
          <p:cNvSpPr txBox="1"/>
          <p:nvPr/>
        </p:nvSpPr>
        <p:spPr>
          <a:xfrm>
            <a:off x="6831769" y="5704349"/>
            <a:ext cx="3226631" cy="995401"/>
          </a:xfrm>
          <a:prstGeom prst="rect">
            <a:avLst/>
          </a:prstGeom>
          <a:noFill/>
        </p:spPr>
        <p:txBody>
          <a:bodyPr wrap="square">
            <a:spAutoFit/>
          </a:bodyPr>
          <a:lstStyle/>
          <a:p>
            <a:pPr algn="ctr"/>
            <a:r>
              <a:rPr lang="en-GB" sz="1467" b="1" dirty="0">
                <a:latin typeface="Aptos" panose="020B0004020202020204" pitchFamily="34" charset="0"/>
              </a:rPr>
              <a:t>Domestic Abuse remains one of the most under reported crimes in Scotland – so these numbers are just the tip of the Iceberg</a:t>
            </a:r>
          </a:p>
        </p:txBody>
      </p:sp>
    </p:spTree>
    <p:extLst>
      <p:ext uri="{BB962C8B-B14F-4D97-AF65-F5344CB8AC3E}">
        <p14:creationId xmlns:p14="http://schemas.microsoft.com/office/powerpoint/2010/main" val="3901559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334000" y="1"/>
            <a:ext cx="6858000" cy="2438400"/>
          </a:xfrm>
          <a:custGeom>
            <a:avLst/>
            <a:gdLst/>
            <a:ahLst/>
            <a:cxnLst/>
            <a:rect l="l" t="t" r="r" b="b"/>
            <a:pathLst>
              <a:path w="13449931" h="4102229">
                <a:moveTo>
                  <a:pt x="0" y="0"/>
                </a:moveTo>
                <a:lnTo>
                  <a:pt x="13449931" y="0"/>
                </a:lnTo>
                <a:lnTo>
                  <a:pt x="13449931" y="4102229"/>
                </a:lnTo>
                <a:lnTo>
                  <a:pt x="0" y="410222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6" name="Freeform 6"/>
          <p:cNvSpPr/>
          <p:nvPr/>
        </p:nvSpPr>
        <p:spPr>
          <a:xfrm flipH="1" flipV="1">
            <a:off x="0" y="5246509"/>
            <a:ext cx="7213600" cy="1611491"/>
          </a:xfrm>
          <a:custGeom>
            <a:avLst/>
            <a:gdLst/>
            <a:ahLst/>
            <a:cxnLst/>
            <a:rect l="l" t="t" r="r" b="b"/>
            <a:pathLst>
              <a:path w="12612239" h="3846733">
                <a:moveTo>
                  <a:pt x="12612239" y="3846733"/>
                </a:moveTo>
                <a:lnTo>
                  <a:pt x="0" y="3846733"/>
                </a:lnTo>
                <a:lnTo>
                  <a:pt x="0" y="0"/>
                </a:lnTo>
                <a:lnTo>
                  <a:pt x="12612239" y="0"/>
                </a:lnTo>
                <a:lnTo>
                  <a:pt x="12612239" y="3846733"/>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pic>
        <p:nvPicPr>
          <p:cNvPr id="21" name="Picture 20" descr="A logo with purple text&#10;&#10;Description automatically generated">
            <a:extLst>
              <a:ext uri="{FF2B5EF4-FFF2-40B4-BE49-F238E27FC236}">
                <a16:creationId xmlns:a16="http://schemas.microsoft.com/office/drawing/2014/main" xmlns="" id="{FEF8B0C5-9E27-18B5-A262-9725BA0852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58400" y="5715000"/>
            <a:ext cx="2032000" cy="1100667"/>
          </a:xfrm>
          <a:prstGeom prst="rect">
            <a:avLst/>
          </a:prstGeom>
        </p:spPr>
      </p:pic>
      <p:sp>
        <p:nvSpPr>
          <p:cNvPr id="34" name="TextBox 33">
            <a:extLst>
              <a:ext uri="{FF2B5EF4-FFF2-40B4-BE49-F238E27FC236}">
                <a16:creationId xmlns:a16="http://schemas.microsoft.com/office/drawing/2014/main" xmlns="" id="{F4F0ABF6-4538-2496-F7CD-3270B9968F63}"/>
              </a:ext>
            </a:extLst>
          </p:cNvPr>
          <p:cNvSpPr txBox="1"/>
          <p:nvPr/>
        </p:nvSpPr>
        <p:spPr>
          <a:xfrm>
            <a:off x="3098800" y="1241324"/>
            <a:ext cx="5181600" cy="461665"/>
          </a:xfrm>
          <a:prstGeom prst="rect">
            <a:avLst/>
          </a:prstGeom>
          <a:noFill/>
        </p:spPr>
        <p:txBody>
          <a:bodyPr wrap="square" rtlCol="0">
            <a:spAutoFit/>
          </a:bodyPr>
          <a:lstStyle/>
          <a:p>
            <a:pPr algn="ctr"/>
            <a:r>
              <a:rPr lang="en-GB" sz="2400" b="1" dirty="0">
                <a:latin typeface="Aptos" panose="020B0004020202020204" pitchFamily="34" charset="0"/>
              </a:rPr>
              <a:t>GWA Numbers</a:t>
            </a:r>
          </a:p>
        </p:txBody>
      </p:sp>
      <p:sp>
        <p:nvSpPr>
          <p:cNvPr id="36" name="TextBox 35">
            <a:extLst>
              <a:ext uri="{FF2B5EF4-FFF2-40B4-BE49-F238E27FC236}">
                <a16:creationId xmlns:a16="http://schemas.microsoft.com/office/drawing/2014/main" xmlns="" id="{71A5380B-B9F5-1261-549F-238280ABD7E2}"/>
              </a:ext>
            </a:extLst>
          </p:cNvPr>
          <p:cNvSpPr txBox="1"/>
          <p:nvPr/>
        </p:nvSpPr>
        <p:spPr>
          <a:xfrm>
            <a:off x="863600" y="2108200"/>
            <a:ext cx="10617200" cy="2733825"/>
          </a:xfrm>
          <a:prstGeom prst="rect">
            <a:avLst/>
          </a:prstGeom>
          <a:noFill/>
        </p:spPr>
        <p:txBody>
          <a:bodyPr wrap="square">
            <a:spAutoFit/>
          </a:bodyPr>
          <a:lstStyle/>
          <a:p>
            <a:pPr algn="just">
              <a:lnSpc>
                <a:spcPct val="107000"/>
              </a:lnSpc>
              <a:spcAft>
                <a:spcPts val="533"/>
              </a:spcAft>
            </a:pPr>
            <a:r>
              <a:rPr lang="en-US" sz="1867" kern="0" dirty="0">
                <a:latin typeface="Aptos" panose="020B0004020202020204" pitchFamily="34" charset="0"/>
                <a:ea typeface="Calibri" panose="020F0502020204030204" pitchFamily="34" charset="0"/>
                <a:cs typeface="Times New Roman" panose="02020603050405020304" pitchFamily="18" charset="0"/>
              </a:rPr>
              <a:t>Women’s Service: 1384 were referred to GWA during this reporting period which is a 14% increase on the previous year. Only 2.7% of those referred did not receive support from our service for various reasons.</a:t>
            </a:r>
          </a:p>
          <a:p>
            <a:pPr algn="just">
              <a:lnSpc>
                <a:spcPct val="107000"/>
              </a:lnSpc>
              <a:spcAft>
                <a:spcPts val="533"/>
              </a:spcAft>
            </a:pPr>
            <a:endParaRPr lang="en-US" sz="1867" kern="0" dirty="0">
              <a:latin typeface="Aptos" panose="020B0004020202020204" pitchFamily="34" charset="0"/>
              <a:ea typeface="Calibri" panose="020F0502020204030204" pitchFamily="34" charset="0"/>
              <a:cs typeface="Times New Roman" panose="02020603050405020304" pitchFamily="18" charset="0"/>
            </a:endParaRPr>
          </a:p>
          <a:p>
            <a:pPr algn="just">
              <a:lnSpc>
                <a:spcPct val="107000"/>
              </a:lnSpc>
              <a:spcAft>
                <a:spcPts val="533"/>
              </a:spcAft>
            </a:pPr>
            <a:endParaRPr lang="en-GB" sz="1867" kern="100" dirty="0">
              <a:latin typeface="Aptos" panose="020B0004020202020204" pitchFamily="34" charset="0"/>
              <a:ea typeface="Calibri" panose="020F0502020204030204" pitchFamily="34" charset="0"/>
              <a:cs typeface="Times New Roman" panose="02020603050405020304" pitchFamily="18" charset="0"/>
            </a:endParaRPr>
          </a:p>
          <a:p>
            <a:pPr algn="just">
              <a:lnSpc>
                <a:spcPct val="107000"/>
              </a:lnSpc>
              <a:spcAft>
                <a:spcPts val="533"/>
              </a:spcAft>
            </a:pPr>
            <a:r>
              <a:rPr lang="en-US" sz="1867" kern="0" dirty="0">
                <a:latin typeface="Aptos" panose="020B0004020202020204" pitchFamily="34" charset="0"/>
                <a:ea typeface="Calibri" panose="020F0502020204030204" pitchFamily="34" charset="0"/>
                <a:cs typeface="Times New Roman" panose="02020603050405020304" pitchFamily="18" charset="0"/>
              </a:rPr>
              <a:t>Children and Young People’s Service: 101 children aged between 5 and 18 were referred to our dedicated CYP service which is a 14% increase on the previous year. Of these referrals only 2.9% did not receive support, with the main reason documented as waiting time.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C529D62-027E-56F8-D3D5-2AD38BA3D88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xmlns="" id="{20345201-DF4E-8AC0-7616-F5910B9E5B91}"/>
              </a:ext>
            </a:extLst>
          </p:cNvPr>
          <p:cNvSpPr/>
          <p:nvPr/>
        </p:nvSpPr>
        <p:spPr>
          <a:xfrm>
            <a:off x="5334000" y="1"/>
            <a:ext cx="6858000" cy="2438400"/>
          </a:xfrm>
          <a:custGeom>
            <a:avLst/>
            <a:gdLst/>
            <a:ahLst/>
            <a:cxnLst/>
            <a:rect l="l" t="t" r="r" b="b"/>
            <a:pathLst>
              <a:path w="13449931" h="4102229">
                <a:moveTo>
                  <a:pt x="0" y="0"/>
                </a:moveTo>
                <a:lnTo>
                  <a:pt x="13449931" y="0"/>
                </a:lnTo>
                <a:lnTo>
                  <a:pt x="13449931" y="4102229"/>
                </a:lnTo>
                <a:lnTo>
                  <a:pt x="0" y="410222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6" name="Freeform 6">
            <a:extLst>
              <a:ext uri="{FF2B5EF4-FFF2-40B4-BE49-F238E27FC236}">
                <a16:creationId xmlns:a16="http://schemas.microsoft.com/office/drawing/2014/main" xmlns="" id="{E657AB17-E4DD-2F3D-8C02-BF368B36AD6D}"/>
              </a:ext>
            </a:extLst>
          </p:cNvPr>
          <p:cNvSpPr/>
          <p:nvPr/>
        </p:nvSpPr>
        <p:spPr>
          <a:xfrm flipH="1" flipV="1">
            <a:off x="0" y="5246509"/>
            <a:ext cx="7213600" cy="1611491"/>
          </a:xfrm>
          <a:custGeom>
            <a:avLst/>
            <a:gdLst/>
            <a:ahLst/>
            <a:cxnLst/>
            <a:rect l="l" t="t" r="r" b="b"/>
            <a:pathLst>
              <a:path w="12612239" h="3846733">
                <a:moveTo>
                  <a:pt x="12612239" y="3846733"/>
                </a:moveTo>
                <a:lnTo>
                  <a:pt x="0" y="3846733"/>
                </a:lnTo>
                <a:lnTo>
                  <a:pt x="0" y="0"/>
                </a:lnTo>
                <a:lnTo>
                  <a:pt x="12612239" y="0"/>
                </a:lnTo>
                <a:lnTo>
                  <a:pt x="12612239" y="3846733"/>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pic>
        <p:nvPicPr>
          <p:cNvPr id="21" name="Picture 20" descr="A logo with purple text&#10;&#10;Description automatically generated">
            <a:extLst>
              <a:ext uri="{FF2B5EF4-FFF2-40B4-BE49-F238E27FC236}">
                <a16:creationId xmlns:a16="http://schemas.microsoft.com/office/drawing/2014/main" xmlns="" id="{7F381E46-1FE5-1C53-20C2-361D1D4DAB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58400" y="5735210"/>
            <a:ext cx="2032000" cy="1100667"/>
          </a:xfrm>
          <a:prstGeom prst="rect">
            <a:avLst/>
          </a:prstGeom>
        </p:spPr>
      </p:pic>
      <p:pic>
        <p:nvPicPr>
          <p:cNvPr id="3" name="Picture 2">
            <a:extLst>
              <a:ext uri="{FF2B5EF4-FFF2-40B4-BE49-F238E27FC236}">
                <a16:creationId xmlns:a16="http://schemas.microsoft.com/office/drawing/2014/main" xmlns="" id="{759F87F3-4F24-DE49-8759-B9D7C01B73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2400" y="480570"/>
            <a:ext cx="8678784" cy="5724050"/>
          </a:xfrm>
          <a:prstGeom prst="rect">
            <a:avLst/>
          </a:prstGeom>
        </p:spPr>
      </p:pic>
    </p:spTree>
    <p:extLst>
      <p:ext uri="{BB962C8B-B14F-4D97-AF65-F5344CB8AC3E}">
        <p14:creationId xmlns:p14="http://schemas.microsoft.com/office/powerpoint/2010/main" val="104814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0B1989F-EAFB-2CF9-787B-D46640922CB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xmlns="" id="{D3C44C58-6CCE-AEE5-01C3-844A4FA32FCE}"/>
              </a:ext>
            </a:extLst>
          </p:cNvPr>
          <p:cNvSpPr/>
          <p:nvPr/>
        </p:nvSpPr>
        <p:spPr>
          <a:xfrm>
            <a:off x="5334000" y="1"/>
            <a:ext cx="6858000" cy="2438400"/>
          </a:xfrm>
          <a:custGeom>
            <a:avLst/>
            <a:gdLst/>
            <a:ahLst/>
            <a:cxnLst/>
            <a:rect l="l" t="t" r="r" b="b"/>
            <a:pathLst>
              <a:path w="13449931" h="4102229">
                <a:moveTo>
                  <a:pt x="0" y="0"/>
                </a:moveTo>
                <a:lnTo>
                  <a:pt x="13449931" y="0"/>
                </a:lnTo>
                <a:lnTo>
                  <a:pt x="13449931" y="4102229"/>
                </a:lnTo>
                <a:lnTo>
                  <a:pt x="0" y="410222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6" name="Freeform 6">
            <a:extLst>
              <a:ext uri="{FF2B5EF4-FFF2-40B4-BE49-F238E27FC236}">
                <a16:creationId xmlns:a16="http://schemas.microsoft.com/office/drawing/2014/main" xmlns="" id="{EAA5F089-AA70-CCC9-EB4F-BF5AED56607A}"/>
              </a:ext>
            </a:extLst>
          </p:cNvPr>
          <p:cNvSpPr/>
          <p:nvPr/>
        </p:nvSpPr>
        <p:spPr>
          <a:xfrm flipH="1" flipV="1">
            <a:off x="0" y="5246509"/>
            <a:ext cx="7213600" cy="1611491"/>
          </a:xfrm>
          <a:custGeom>
            <a:avLst/>
            <a:gdLst/>
            <a:ahLst/>
            <a:cxnLst/>
            <a:rect l="l" t="t" r="r" b="b"/>
            <a:pathLst>
              <a:path w="12612239" h="3846733">
                <a:moveTo>
                  <a:pt x="12612239" y="3846733"/>
                </a:moveTo>
                <a:lnTo>
                  <a:pt x="0" y="3846733"/>
                </a:lnTo>
                <a:lnTo>
                  <a:pt x="0" y="0"/>
                </a:lnTo>
                <a:lnTo>
                  <a:pt x="12612239" y="0"/>
                </a:lnTo>
                <a:lnTo>
                  <a:pt x="12612239" y="3846733"/>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pic>
        <p:nvPicPr>
          <p:cNvPr id="21" name="Picture 20" descr="A logo with purple text&#10;&#10;Description automatically generated">
            <a:extLst>
              <a:ext uri="{FF2B5EF4-FFF2-40B4-BE49-F238E27FC236}">
                <a16:creationId xmlns:a16="http://schemas.microsoft.com/office/drawing/2014/main" xmlns="" id="{EF7B496E-365F-B735-7713-C80BAC617D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58400" y="5735210"/>
            <a:ext cx="2032000" cy="1100667"/>
          </a:xfrm>
          <a:prstGeom prst="rect">
            <a:avLst/>
          </a:prstGeom>
        </p:spPr>
      </p:pic>
      <p:sp>
        <p:nvSpPr>
          <p:cNvPr id="7" name="TextBox 6">
            <a:extLst>
              <a:ext uri="{FF2B5EF4-FFF2-40B4-BE49-F238E27FC236}">
                <a16:creationId xmlns:a16="http://schemas.microsoft.com/office/drawing/2014/main" xmlns="" id="{F268BCB9-30AA-2AD5-9840-468E0AEC56CD}"/>
              </a:ext>
            </a:extLst>
          </p:cNvPr>
          <p:cNvSpPr txBox="1"/>
          <p:nvPr/>
        </p:nvSpPr>
        <p:spPr>
          <a:xfrm>
            <a:off x="2997200" y="635000"/>
            <a:ext cx="5740400" cy="372794"/>
          </a:xfrm>
          <a:prstGeom prst="rect">
            <a:avLst/>
          </a:prstGeom>
          <a:noFill/>
        </p:spPr>
        <p:txBody>
          <a:bodyPr wrap="square" rtlCol="0">
            <a:spAutoFit/>
          </a:bodyPr>
          <a:lstStyle/>
          <a:p>
            <a:pPr marL="304815" algn="ctr">
              <a:lnSpc>
                <a:spcPct val="115000"/>
              </a:lnSpc>
              <a:spcAft>
                <a:spcPts val="667"/>
              </a:spcAft>
            </a:pPr>
            <a:r>
              <a:rPr lang="en-GB" sz="1667" b="1" dirty="0">
                <a:latin typeface="Aptos" panose="020B0004020202020204" pitchFamily="34" charset="0"/>
                <a:ea typeface="Calibri" panose="020F0502020204030204" pitchFamily="34" charset="0"/>
              </a:rPr>
              <a:t>Six Stages Women Experiencing Violence Go Through</a:t>
            </a:r>
            <a:endParaRPr lang="en-GB" sz="1667" dirty="0">
              <a:latin typeface="Aptos" panose="020B0004020202020204" pitchFamily="34" charset="0"/>
              <a:ea typeface="Calibri" panose="020F0502020204030204" pitchFamily="34" charset="0"/>
            </a:endParaRPr>
          </a:p>
        </p:txBody>
      </p:sp>
      <p:sp>
        <p:nvSpPr>
          <p:cNvPr id="8" name="Flowchart: Alternate Process 7">
            <a:extLst>
              <a:ext uri="{FF2B5EF4-FFF2-40B4-BE49-F238E27FC236}">
                <a16:creationId xmlns:a16="http://schemas.microsoft.com/office/drawing/2014/main" xmlns="" id="{29D07DF9-38C3-75B5-8543-2DAF89072AE2}"/>
              </a:ext>
            </a:extLst>
          </p:cNvPr>
          <p:cNvSpPr/>
          <p:nvPr/>
        </p:nvSpPr>
        <p:spPr>
          <a:xfrm>
            <a:off x="711200" y="976974"/>
            <a:ext cx="4013200" cy="1791626"/>
          </a:xfrm>
          <a:prstGeom prst="flowChartAlternateProcess">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000"/>
              </a:lnSpc>
            </a:pPr>
            <a:r>
              <a:rPr lang="en-GB" sz="1467" b="1" dirty="0">
                <a:solidFill>
                  <a:schemeClr val="tx1"/>
                </a:solidFill>
                <a:latin typeface="Aptos" panose="020B0004020202020204" pitchFamily="34" charset="0"/>
                <a:ea typeface="Times New Roman" panose="02020603050405020304" pitchFamily="18" charset="0"/>
                <a:cs typeface="Times New Roman" panose="02020603050405020304" pitchFamily="18" charset="0"/>
              </a:rPr>
              <a:t>1 Managing the Situation</a:t>
            </a:r>
          </a:p>
          <a:p>
            <a:pPr>
              <a:lnSpc>
                <a:spcPts val="1000"/>
              </a:lnSpc>
            </a:pPr>
            <a:endParaRPr lang="en-GB" sz="1467" dirty="0">
              <a:solidFill>
                <a:schemeClr val="tx1"/>
              </a:solidFill>
              <a:latin typeface="Aptos" panose="020B0004020202020204" pitchFamily="34" charset="0"/>
              <a:ea typeface="Times New Roman" panose="02020603050405020304" pitchFamily="18" charset="0"/>
              <a:cs typeface="Times New Roman" panose="02020603050405020304" pitchFamily="18" charset="0"/>
            </a:endParaRPr>
          </a:p>
          <a:p>
            <a:pPr>
              <a:lnSpc>
                <a:spcPts val="1000"/>
              </a:lnSpc>
            </a:pPr>
            <a:r>
              <a:rPr lang="en-GB" sz="1467" dirty="0">
                <a:solidFill>
                  <a:schemeClr val="tx1"/>
                </a:solidFill>
                <a:latin typeface="Aptos" panose="020B0004020202020204" pitchFamily="34" charset="0"/>
                <a:ea typeface="Times New Roman" panose="02020603050405020304" pitchFamily="18" charset="0"/>
                <a:cs typeface="Times New Roman" panose="02020603050405020304" pitchFamily="18" charset="0"/>
              </a:rPr>
              <a:t>The point at which violence is first experienced is a crisis for the relationship between the woman and the perpetrator, and although some women end relationships at this point, the majority do not.  They find, or accept, an explanation for the incident which allows for a future.  They develop strategies to manage the situation and incidents of abuse.</a:t>
            </a:r>
          </a:p>
        </p:txBody>
      </p:sp>
      <p:sp>
        <p:nvSpPr>
          <p:cNvPr id="9" name="Flowchart: Alternate Process 8">
            <a:extLst>
              <a:ext uri="{FF2B5EF4-FFF2-40B4-BE49-F238E27FC236}">
                <a16:creationId xmlns:a16="http://schemas.microsoft.com/office/drawing/2014/main" xmlns="" id="{ED078E71-E71A-9D22-7136-312D526520F9}"/>
              </a:ext>
            </a:extLst>
          </p:cNvPr>
          <p:cNvSpPr/>
          <p:nvPr/>
        </p:nvSpPr>
        <p:spPr>
          <a:xfrm>
            <a:off x="5588000" y="1247385"/>
            <a:ext cx="4724400" cy="1935396"/>
          </a:xfrm>
          <a:prstGeom prst="flowChartAlternateProcess">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000"/>
              </a:lnSpc>
            </a:pPr>
            <a:r>
              <a:rPr lang="en-GB" sz="1467" b="1" dirty="0">
                <a:solidFill>
                  <a:schemeClr val="tx1"/>
                </a:solidFill>
                <a:latin typeface="Aptos" panose="020B0004020202020204" pitchFamily="34" charset="0"/>
                <a:ea typeface="Times New Roman" panose="02020603050405020304" pitchFamily="18" charset="0"/>
                <a:cs typeface="Times New Roman" panose="02020603050405020304" pitchFamily="18" charset="0"/>
              </a:rPr>
              <a:t>2 Distortion of Perspective/Reality</a:t>
            </a:r>
          </a:p>
          <a:p>
            <a:pPr>
              <a:lnSpc>
                <a:spcPts val="1000"/>
              </a:lnSpc>
            </a:pPr>
            <a:endParaRPr lang="en-GB" sz="1467" dirty="0">
              <a:solidFill>
                <a:schemeClr val="tx1"/>
              </a:solidFill>
              <a:latin typeface="Aptos" panose="020B0004020202020204" pitchFamily="34" charset="0"/>
              <a:ea typeface="Times New Roman" panose="02020603050405020304" pitchFamily="18" charset="0"/>
              <a:cs typeface="Times New Roman" panose="02020603050405020304" pitchFamily="18" charset="0"/>
            </a:endParaRPr>
          </a:p>
          <a:p>
            <a:pPr>
              <a:lnSpc>
                <a:spcPts val="1000"/>
              </a:lnSpc>
            </a:pPr>
            <a:r>
              <a:rPr lang="en-GB" sz="1467" dirty="0">
                <a:solidFill>
                  <a:schemeClr val="tx1"/>
                </a:solidFill>
                <a:latin typeface="Aptos" panose="020B0004020202020204" pitchFamily="34" charset="0"/>
                <a:ea typeface="Times New Roman" panose="02020603050405020304" pitchFamily="18" charset="0"/>
                <a:cs typeface="Times New Roman" panose="02020603050405020304" pitchFamily="18" charset="0"/>
              </a:rPr>
              <a:t>Gradually more and more of a woman’s daily life and thought processes are affected by violence.  Managing anxiety, trying to make sense of ‘why?’, takes up her energy and attention.  Answering ‘why?’ often involves her taking responsibility.  Coping is increasingly focused on trying to do and not do certain things, or defiantly acting certain ways knowing the consequences.  Either approach means repeated abuse can be understood - by herself and others – as yet again, her responsibility.</a:t>
            </a:r>
          </a:p>
        </p:txBody>
      </p:sp>
      <p:sp>
        <p:nvSpPr>
          <p:cNvPr id="10" name="Flowchart: Alternate Process 9">
            <a:extLst>
              <a:ext uri="{FF2B5EF4-FFF2-40B4-BE49-F238E27FC236}">
                <a16:creationId xmlns:a16="http://schemas.microsoft.com/office/drawing/2014/main" xmlns="" id="{E4631F69-76AD-D41A-6F66-CAF54FFA74D7}"/>
              </a:ext>
            </a:extLst>
          </p:cNvPr>
          <p:cNvSpPr/>
          <p:nvPr/>
        </p:nvSpPr>
        <p:spPr>
          <a:xfrm>
            <a:off x="152400" y="3041470"/>
            <a:ext cx="4216400" cy="1299626"/>
          </a:xfrm>
          <a:prstGeom prst="flowChartAlternateProcess">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000"/>
              </a:lnSpc>
            </a:pPr>
            <a:r>
              <a:rPr lang="en-GB" sz="1467" b="1" dirty="0">
                <a:solidFill>
                  <a:schemeClr val="tx1"/>
                </a:solidFill>
                <a:latin typeface="Aptos" panose="020B0004020202020204" pitchFamily="34" charset="0"/>
                <a:ea typeface="Calibri" panose="020F0502020204030204" pitchFamily="34" charset="0"/>
                <a:cs typeface="Calibri" panose="020F0502020204030204" pitchFamily="34" charset="0"/>
              </a:rPr>
              <a:t>3 Defining Abuse</a:t>
            </a:r>
            <a:endParaRPr lang="en-GB" sz="1467" dirty="0">
              <a:solidFill>
                <a:schemeClr val="tx1"/>
              </a:solidFill>
              <a:latin typeface="Aptos" panose="020B0004020202020204" pitchFamily="34" charset="0"/>
              <a:ea typeface="Calibri" panose="020F0502020204030204" pitchFamily="34" charset="0"/>
              <a:cs typeface="Calibri" panose="020F0502020204030204" pitchFamily="34" charset="0"/>
            </a:endParaRPr>
          </a:p>
          <a:p>
            <a:pPr>
              <a:lnSpc>
                <a:spcPts val="1000"/>
              </a:lnSpc>
            </a:pPr>
            <a:r>
              <a:rPr lang="en-GB" sz="1467" dirty="0">
                <a:solidFill>
                  <a:schemeClr val="tx1"/>
                </a:solidFill>
                <a:latin typeface="Aptos" panose="020B0004020202020204" pitchFamily="34" charset="0"/>
                <a:ea typeface="Calibri" panose="020F0502020204030204" pitchFamily="34" charset="0"/>
                <a:cs typeface="Calibri" panose="020F0502020204030204" pitchFamily="34" charset="0"/>
              </a:rPr>
              <a:t>It is often only after a number of assaults that women define the abuse as violence.  This is not just about using the word violence, but locating herself as someone being victimised and the man as someone who is an abuser and events understood as a recurring feature.</a:t>
            </a:r>
          </a:p>
        </p:txBody>
      </p:sp>
      <p:sp>
        <p:nvSpPr>
          <p:cNvPr id="11" name="Flowchart: Alternate Process 10">
            <a:extLst>
              <a:ext uri="{FF2B5EF4-FFF2-40B4-BE49-F238E27FC236}">
                <a16:creationId xmlns:a16="http://schemas.microsoft.com/office/drawing/2014/main" xmlns="" id="{551EEE3C-9CFE-C516-A7F6-05A585E8227A}"/>
              </a:ext>
            </a:extLst>
          </p:cNvPr>
          <p:cNvSpPr/>
          <p:nvPr/>
        </p:nvSpPr>
        <p:spPr>
          <a:xfrm>
            <a:off x="5740400" y="3619174"/>
            <a:ext cx="4978400" cy="1294907"/>
          </a:xfrm>
          <a:prstGeom prst="flowChartAlternateProcess">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000"/>
              </a:lnSpc>
            </a:pPr>
            <a:r>
              <a:rPr lang="en-GB" sz="1467" b="1" dirty="0">
                <a:solidFill>
                  <a:schemeClr val="tx1"/>
                </a:solidFill>
                <a:latin typeface="Aptos" panose="020B0004020202020204" pitchFamily="34" charset="0"/>
                <a:ea typeface="Calibri" panose="020F0502020204030204" pitchFamily="34" charset="0"/>
                <a:cs typeface="Calibri" panose="020F0502020204030204" pitchFamily="34" charset="0"/>
              </a:rPr>
              <a:t>4 Re-evaluating the Relationship</a:t>
            </a:r>
            <a:endParaRPr lang="en-GB" sz="1467" dirty="0">
              <a:solidFill>
                <a:schemeClr val="tx1"/>
              </a:solidFill>
              <a:latin typeface="Aptos" panose="020B0004020202020204" pitchFamily="34" charset="0"/>
              <a:ea typeface="Calibri" panose="020F0502020204030204" pitchFamily="34" charset="0"/>
              <a:cs typeface="Calibri" panose="020F0502020204030204" pitchFamily="34" charset="0"/>
            </a:endParaRPr>
          </a:p>
          <a:p>
            <a:pPr>
              <a:lnSpc>
                <a:spcPts val="1000"/>
              </a:lnSpc>
            </a:pPr>
            <a:r>
              <a:rPr lang="en-GB" sz="1467" dirty="0">
                <a:solidFill>
                  <a:schemeClr val="tx1"/>
                </a:solidFill>
                <a:latin typeface="Aptos" panose="020B0004020202020204" pitchFamily="34" charset="0"/>
                <a:ea typeface="Calibri" panose="020F0502020204030204" pitchFamily="34" charset="0"/>
                <a:cs typeface="Calibri" panose="020F0502020204030204" pitchFamily="34" charset="0"/>
              </a:rPr>
              <a:t>Once the relationship is understood as one in which abuse/violence occurs a re-evaluation process begins.  Decisions take place in a changed context of meaning.  The possibility of leaving temporarily or permanently, of engaging formal process to contain violence, becomes easier to contemplate.</a:t>
            </a:r>
          </a:p>
        </p:txBody>
      </p:sp>
      <p:sp>
        <p:nvSpPr>
          <p:cNvPr id="12" name="Flowchart: Alternate Process 11">
            <a:extLst>
              <a:ext uri="{FF2B5EF4-FFF2-40B4-BE49-F238E27FC236}">
                <a16:creationId xmlns:a16="http://schemas.microsoft.com/office/drawing/2014/main" xmlns="" id="{3D8E63E7-FEA9-4645-E8F6-F996827BF13C}"/>
              </a:ext>
            </a:extLst>
          </p:cNvPr>
          <p:cNvSpPr/>
          <p:nvPr/>
        </p:nvSpPr>
        <p:spPr>
          <a:xfrm>
            <a:off x="660400" y="4613967"/>
            <a:ext cx="4851400" cy="1343891"/>
          </a:xfrm>
          <a:prstGeom prst="flowChartAlternateProcess">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000"/>
              </a:lnSpc>
            </a:pPr>
            <a:r>
              <a:rPr lang="en-GB" sz="1467" b="1" dirty="0">
                <a:solidFill>
                  <a:schemeClr val="tx1"/>
                </a:solidFill>
                <a:latin typeface="Aptos" panose="020B0004020202020204" pitchFamily="34" charset="0"/>
                <a:ea typeface="Times New Roman" panose="02020603050405020304" pitchFamily="18" charset="0"/>
                <a:cs typeface="Times New Roman" panose="02020603050405020304" pitchFamily="18" charset="0"/>
              </a:rPr>
              <a:t>5 Ending the Relationship</a:t>
            </a:r>
            <a:endParaRPr lang="en-GB" sz="1467" dirty="0">
              <a:solidFill>
                <a:schemeClr val="tx1"/>
              </a:solidFill>
              <a:latin typeface="Aptos" panose="020B0004020202020204" pitchFamily="34" charset="0"/>
              <a:ea typeface="Times New Roman" panose="02020603050405020304" pitchFamily="18" charset="0"/>
              <a:cs typeface="Times New Roman" panose="02020603050405020304" pitchFamily="18" charset="0"/>
            </a:endParaRPr>
          </a:p>
          <a:p>
            <a:r>
              <a:rPr lang="en-GB" sz="1467" dirty="0">
                <a:solidFill>
                  <a:schemeClr val="tx1"/>
                </a:solidFill>
                <a:latin typeface="Aptos" panose="020B0004020202020204" pitchFamily="34" charset="0"/>
                <a:ea typeface="Times New Roman" panose="02020603050405020304" pitchFamily="18" charset="0"/>
                <a:cs typeface="Times New Roman" panose="02020603050405020304" pitchFamily="18" charset="0"/>
              </a:rPr>
              <a:t>Most women make many attempts to end violent relationships and the reasons for returning include believing promises to change; the absence of acceptable, practical alternatives; pressure from others; the absence of effective protection.</a:t>
            </a:r>
            <a:endParaRPr lang="en-GB" sz="1467" dirty="0">
              <a:solidFill>
                <a:schemeClr val="tx1"/>
              </a:solidFill>
              <a:latin typeface="Aptos" panose="020B0004020202020204" pitchFamily="34" charset="0"/>
              <a:ea typeface="Calibri" panose="020F0502020204030204" pitchFamily="34" charset="0"/>
              <a:cs typeface="Calibri" panose="020F0502020204030204" pitchFamily="34" charset="0"/>
            </a:endParaRPr>
          </a:p>
        </p:txBody>
      </p:sp>
      <p:sp>
        <p:nvSpPr>
          <p:cNvPr id="13" name="Flowchart: Alternate Process 12">
            <a:extLst>
              <a:ext uri="{FF2B5EF4-FFF2-40B4-BE49-F238E27FC236}">
                <a16:creationId xmlns:a16="http://schemas.microsoft.com/office/drawing/2014/main" xmlns="" id="{2CEB09BF-5A98-C9A2-C48D-68C110EF6DB7}"/>
              </a:ext>
            </a:extLst>
          </p:cNvPr>
          <p:cNvSpPr/>
          <p:nvPr/>
        </p:nvSpPr>
        <p:spPr>
          <a:xfrm>
            <a:off x="5994400" y="5331069"/>
            <a:ext cx="3835400" cy="1100667"/>
          </a:xfrm>
          <a:prstGeom prst="flowChartAlternateProcess">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000"/>
              </a:lnSpc>
            </a:pPr>
            <a:r>
              <a:rPr lang="en-GB" sz="1467" b="1" dirty="0">
                <a:solidFill>
                  <a:schemeClr val="tx1"/>
                </a:solidFill>
                <a:latin typeface="Aptos" panose="020B0004020202020204" pitchFamily="34" charset="0"/>
                <a:ea typeface="Times New Roman" panose="02020603050405020304" pitchFamily="18" charset="0"/>
                <a:cs typeface="Times New Roman" panose="02020603050405020304" pitchFamily="18" charset="0"/>
              </a:rPr>
              <a:t>6 Ending the Violence</a:t>
            </a:r>
            <a:endParaRPr lang="en-GB" sz="1467" dirty="0">
              <a:solidFill>
                <a:schemeClr val="tx1"/>
              </a:solidFill>
              <a:latin typeface="Aptos" panose="020B0004020202020204" pitchFamily="34" charset="0"/>
              <a:ea typeface="Times New Roman" panose="02020603050405020304" pitchFamily="18" charset="0"/>
              <a:cs typeface="Times New Roman" panose="02020603050405020304" pitchFamily="18" charset="0"/>
            </a:endParaRPr>
          </a:p>
          <a:p>
            <a:pPr>
              <a:lnSpc>
                <a:spcPts val="1000"/>
              </a:lnSpc>
            </a:pPr>
            <a:r>
              <a:rPr lang="en-GB" sz="1467" dirty="0">
                <a:solidFill>
                  <a:schemeClr val="tx1"/>
                </a:solidFill>
                <a:latin typeface="Aptos" panose="020B0004020202020204" pitchFamily="34" charset="0"/>
                <a:ea typeface="Times New Roman" panose="02020603050405020304" pitchFamily="18" charset="0"/>
                <a:cs typeface="Times New Roman" panose="02020603050405020304" pitchFamily="18" charset="0"/>
              </a:rPr>
              <a:t>Contrary to popular myth, ending a relationship does not always ensure the violence ends, it may in fact place women at greater risk of serious, and even fatal assault.</a:t>
            </a:r>
          </a:p>
        </p:txBody>
      </p:sp>
    </p:spTree>
    <p:extLst>
      <p:ext uri="{BB962C8B-B14F-4D97-AF65-F5344CB8AC3E}">
        <p14:creationId xmlns:p14="http://schemas.microsoft.com/office/powerpoint/2010/main" val="876758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C1AB74F-2959-60AE-9042-824E8D04A2F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xmlns="" id="{BA814D7C-A0F8-1219-2C17-1DFA88C4EBA8}"/>
              </a:ext>
            </a:extLst>
          </p:cNvPr>
          <p:cNvSpPr/>
          <p:nvPr/>
        </p:nvSpPr>
        <p:spPr>
          <a:xfrm>
            <a:off x="5334000" y="1"/>
            <a:ext cx="6858000" cy="2438400"/>
          </a:xfrm>
          <a:custGeom>
            <a:avLst/>
            <a:gdLst/>
            <a:ahLst/>
            <a:cxnLst/>
            <a:rect l="l" t="t" r="r" b="b"/>
            <a:pathLst>
              <a:path w="13449931" h="4102229">
                <a:moveTo>
                  <a:pt x="0" y="0"/>
                </a:moveTo>
                <a:lnTo>
                  <a:pt x="13449931" y="0"/>
                </a:lnTo>
                <a:lnTo>
                  <a:pt x="13449931" y="4102229"/>
                </a:lnTo>
                <a:lnTo>
                  <a:pt x="0" y="410222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6" name="Freeform 6">
            <a:extLst>
              <a:ext uri="{FF2B5EF4-FFF2-40B4-BE49-F238E27FC236}">
                <a16:creationId xmlns:a16="http://schemas.microsoft.com/office/drawing/2014/main" xmlns="" id="{975C5A52-8E1A-4DF0-40F9-70F48E7A1D4A}"/>
              </a:ext>
            </a:extLst>
          </p:cNvPr>
          <p:cNvSpPr/>
          <p:nvPr/>
        </p:nvSpPr>
        <p:spPr>
          <a:xfrm flipH="1" flipV="1">
            <a:off x="0" y="5246509"/>
            <a:ext cx="7213600" cy="1611491"/>
          </a:xfrm>
          <a:custGeom>
            <a:avLst/>
            <a:gdLst/>
            <a:ahLst/>
            <a:cxnLst/>
            <a:rect l="l" t="t" r="r" b="b"/>
            <a:pathLst>
              <a:path w="12612239" h="3846733">
                <a:moveTo>
                  <a:pt x="12612239" y="3846733"/>
                </a:moveTo>
                <a:lnTo>
                  <a:pt x="0" y="3846733"/>
                </a:lnTo>
                <a:lnTo>
                  <a:pt x="0" y="0"/>
                </a:lnTo>
                <a:lnTo>
                  <a:pt x="12612239" y="0"/>
                </a:lnTo>
                <a:lnTo>
                  <a:pt x="12612239" y="3846733"/>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pic>
        <p:nvPicPr>
          <p:cNvPr id="21" name="Picture 20" descr="A logo with purple text&#10;&#10;Description automatically generated">
            <a:extLst>
              <a:ext uri="{FF2B5EF4-FFF2-40B4-BE49-F238E27FC236}">
                <a16:creationId xmlns:a16="http://schemas.microsoft.com/office/drawing/2014/main" xmlns="" id="{65707857-9836-2776-CA27-D39C4944FC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58400" y="5735210"/>
            <a:ext cx="2032000" cy="1100667"/>
          </a:xfrm>
          <a:prstGeom prst="rect">
            <a:avLst/>
          </a:prstGeom>
        </p:spPr>
      </p:pic>
      <p:sp>
        <p:nvSpPr>
          <p:cNvPr id="5" name="TextBox 4">
            <a:extLst>
              <a:ext uri="{FF2B5EF4-FFF2-40B4-BE49-F238E27FC236}">
                <a16:creationId xmlns:a16="http://schemas.microsoft.com/office/drawing/2014/main" xmlns="" id="{15CBA4AB-573A-3EB7-1E3D-7D7A22528A32}"/>
              </a:ext>
            </a:extLst>
          </p:cNvPr>
          <p:cNvSpPr txBox="1"/>
          <p:nvPr/>
        </p:nvSpPr>
        <p:spPr>
          <a:xfrm>
            <a:off x="2489200" y="2081574"/>
            <a:ext cx="7416800" cy="461665"/>
          </a:xfrm>
          <a:prstGeom prst="rect">
            <a:avLst/>
          </a:prstGeom>
          <a:noFill/>
        </p:spPr>
        <p:txBody>
          <a:bodyPr wrap="square">
            <a:spAutoFit/>
          </a:bodyPr>
          <a:lstStyle/>
          <a:p>
            <a:pPr algn="ctr"/>
            <a:r>
              <a:rPr lang="en-GB" sz="2400" b="1" dirty="0">
                <a:latin typeface="Aptos" panose="020B0004020202020204" pitchFamily="34" charset="0"/>
              </a:rPr>
              <a:t>Intersectionality's and complexities for survivors</a:t>
            </a:r>
          </a:p>
        </p:txBody>
      </p:sp>
      <p:sp>
        <p:nvSpPr>
          <p:cNvPr id="7" name="TextBox 6">
            <a:extLst>
              <a:ext uri="{FF2B5EF4-FFF2-40B4-BE49-F238E27FC236}">
                <a16:creationId xmlns:a16="http://schemas.microsoft.com/office/drawing/2014/main" xmlns="" id="{C38C1DF1-AF07-62DA-9747-25356F00CA0C}"/>
              </a:ext>
            </a:extLst>
          </p:cNvPr>
          <p:cNvSpPr txBox="1"/>
          <p:nvPr/>
        </p:nvSpPr>
        <p:spPr>
          <a:xfrm>
            <a:off x="2410542" y="3017410"/>
            <a:ext cx="7416800" cy="461665"/>
          </a:xfrm>
          <a:prstGeom prst="rect">
            <a:avLst/>
          </a:prstGeom>
          <a:noFill/>
        </p:spPr>
        <p:txBody>
          <a:bodyPr wrap="square">
            <a:spAutoFit/>
          </a:bodyPr>
          <a:lstStyle/>
          <a:p>
            <a:pPr algn="ctr"/>
            <a:r>
              <a:rPr lang="en-GB" sz="2400" b="1" dirty="0">
                <a:latin typeface="Aptos" panose="020B0004020202020204" pitchFamily="34" charset="0"/>
              </a:rPr>
              <a:t> Why Doesn’t She Leave</a:t>
            </a:r>
          </a:p>
        </p:txBody>
      </p:sp>
      <p:sp>
        <p:nvSpPr>
          <p:cNvPr id="9" name="TextBox 8">
            <a:extLst>
              <a:ext uri="{FF2B5EF4-FFF2-40B4-BE49-F238E27FC236}">
                <a16:creationId xmlns:a16="http://schemas.microsoft.com/office/drawing/2014/main" xmlns="" id="{7E552C05-6C65-CE97-CA7D-BA1D181BF469}"/>
              </a:ext>
            </a:extLst>
          </p:cNvPr>
          <p:cNvSpPr txBox="1"/>
          <p:nvPr/>
        </p:nvSpPr>
        <p:spPr>
          <a:xfrm>
            <a:off x="2387600" y="3960620"/>
            <a:ext cx="7416800" cy="461665"/>
          </a:xfrm>
          <a:prstGeom prst="rect">
            <a:avLst/>
          </a:prstGeom>
          <a:noFill/>
        </p:spPr>
        <p:txBody>
          <a:bodyPr wrap="square">
            <a:spAutoFit/>
          </a:bodyPr>
          <a:lstStyle/>
          <a:p>
            <a:pPr algn="ctr"/>
            <a:r>
              <a:rPr lang="en-GB" sz="2400" b="1" dirty="0">
                <a:latin typeface="Aptos" panose="020B0004020202020204" pitchFamily="34" charset="0"/>
              </a:rPr>
              <a:t> Victim Blaming</a:t>
            </a:r>
          </a:p>
        </p:txBody>
      </p:sp>
    </p:spTree>
    <p:extLst>
      <p:ext uri="{BB962C8B-B14F-4D97-AF65-F5344CB8AC3E}">
        <p14:creationId xmlns:p14="http://schemas.microsoft.com/office/powerpoint/2010/main" val="3600422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4351870-5190-8743-258E-51A29504AD8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xmlns="" id="{9D22E329-C830-D935-E448-1E808F2EFD36}"/>
              </a:ext>
            </a:extLst>
          </p:cNvPr>
          <p:cNvSpPr/>
          <p:nvPr/>
        </p:nvSpPr>
        <p:spPr>
          <a:xfrm>
            <a:off x="5334000" y="1"/>
            <a:ext cx="6858000" cy="2438400"/>
          </a:xfrm>
          <a:custGeom>
            <a:avLst/>
            <a:gdLst/>
            <a:ahLst/>
            <a:cxnLst/>
            <a:rect l="l" t="t" r="r" b="b"/>
            <a:pathLst>
              <a:path w="13449931" h="4102229">
                <a:moveTo>
                  <a:pt x="0" y="0"/>
                </a:moveTo>
                <a:lnTo>
                  <a:pt x="13449931" y="0"/>
                </a:lnTo>
                <a:lnTo>
                  <a:pt x="13449931" y="4102229"/>
                </a:lnTo>
                <a:lnTo>
                  <a:pt x="0" y="410222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6" name="Freeform 6">
            <a:extLst>
              <a:ext uri="{FF2B5EF4-FFF2-40B4-BE49-F238E27FC236}">
                <a16:creationId xmlns:a16="http://schemas.microsoft.com/office/drawing/2014/main" xmlns="" id="{F1D2B43E-838D-F760-7113-8D5077588B2E}"/>
              </a:ext>
            </a:extLst>
          </p:cNvPr>
          <p:cNvSpPr/>
          <p:nvPr/>
        </p:nvSpPr>
        <p:spPr>
          <a:xfrm flipH="1" flipV="1">
            <a:off x="0" y="5246509"/>
            <a:ext cx="7213600" cy="1611491"/>
          </a:xfrm>
          <a:custGeom>
            <a:avLst/>
            <a:gdLst/>
            <a:ahLst/>
            <a:cxnLst/>
            <a:rect l="l" t="t" r="r" b="b"/>
            <a:pathLst>
              <a:path w="12612239" h="3846733">
                <a:moveTo>
                  <a:pt x="12612239" y="3846733"/>
                </a:moveTo>
                <a:lnTo>
                  <a:pt x="0" y="3846733"/>
                </a:lnTo>
                <a:lnTo>
                  <a:pt x="0" y="0"/>
                </a:lnTo>
                <a:lnTo>
                  <a:pt x="12612239" y="0"/>
                </a:lnTo>
                <a:lnTo>
                  <a:pt x="12612239" y="3846733"/>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pic>
        <p:nvPicPr>
          <p:cNvPr id="21" name="Picture 20" descr="A logo with purple text&#10;&#10;Description automatically generated">
            <a:extLst>
              <a:ext uri="{FF2B5EF4-FFF2-40B4-BE49-F238E27FC236}">
                <a16:creationId xmlns:a16="http://schemas.microsoft.com/office/drawing/2014/main" xmlns="" id="{9A5332C7-4A67-BFD2-3FD2-6461630350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58400" y="5735210"/>
            <a:ext cx="2032000" cy="1100667"/>
          </a:xfrm>
          <a:prstGeom prst="rect">
            <a:avLst/>
          </a:prstGeom>
        </p:spPr>
      </p:pic>
      <p:sp>
        <p:nvSpPr>
          <p:cNvPr id="5" name="TextBox 4">
            <a:extLst>
              <a:ext uri="{FF2B5EF4-FFF2-40B4-BE49-F238E27FC236}">
                <a16:creationId xmlns:a16="http://schemas.microsoft.com/office/drawing/2014/main" xmlns="" id="{743DE404-7F9F-1FA8-6A77-973247E7D2C1}"/>
              </a:ext>
            </a:extLst>
          </p:cNvPr>
          <p:cNvSpPr txBox="1"/>
          <p:nvPr/>
        </p:nvSpPr>
        <p:spPr>
          <a:xfrm>
            <a:off x="2387600" y="2222957"/>
            <a:ext cx="7416800" cy="502766"/>
          </a:xfrm>
          <a:prstGeom prst="rect">
            <a:avLst/>
          </a:prstGeom>
          <a:noFill/>
        </p:spPr>
        <p:txBody>
          <a:bodyPr wrap="square">
            <a:spAutoFit/>
          </a:bodyPr>
          <a:lstStyle/>
          <a:p>
            <a:pPr algn="ctr"/>
            <a:r>
              <a:rPr lang="en-GB" sz="2667" b="1" dirty="0">
                <a:latin typeface="Aptos" panose="020B0004020202020204" pitchFamily="34" charset="0"/>
              </a:rPr>
              <a:t>Best Practice Response </a:t>
            </a:r>
          </a:p>
        </p:txBody>
      </p:sp>
    </p:spTree>
    <p:extLst>
      <p:ext uri="{BB962C8B-B14F-4D97-AF65-F5344CB8AC3E}">
        <p14:creationId xmlns:p14="http://schemas.microsoft.com/office/powerpoint/2010/main" val="2115352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68F7998-DF65-E72A-BC5F-D20A8AB5295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xmlns="" id="{E9CD9980-B57F-3FF9-18A7-43CC1BC9DFE3}"/>
              </a:ext>
            </a:extLst>
          </p:cNvPr>
          <p:cNvSpPr/>
          <p:nvPr/>
        </p:nvSpPr>
        <p:spPr>
          <a:xfrm>
            <a:off x="5334000" y="1"/>
            <a:ext cx="6858000" cy="2438400"/>
          </a:xfrm>
          <a:custGeom>
            <a:avLst/>
            <a:gdLst/>
            <a:ahLst/>
            <a:cxnLst/>
            <a:rect l="l" t="t" r="r" b="b"/>
            <a:pathLst>
              <a:path w="13449931" h="4102229">
                <a:moveTo>
                  <a:pt x="0" y="0"/>
                </a:moveTo>
                <a:lnTo>
                  <a:pt x="13449931" y="0"/>
                </a:lnTo>
                <a:lnTo>
                  <a:pt x="13449931" y="4102229"/>
                </a:lnTo>
                <a:lnTo>
                  <a:pt x="0" y="410222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6" name="Freeform 6">
            <a:extLst>
              <a:ext uri="{FF2B5EF4-FFF2-40B4-BE49-F238E27FC236}">
                <a16:creationId xmlns:a16="http://schemas.microsoft.com/office/drawing/2014/main" xmlns="" id="{33AA2388-D711-8FB3-F07A-56CC31C5E66E}"/>
              </a:ext>
            </a:extLst>
          </p:cNvPr>
          <p:cNvSpPr/>
          <p:nvPr/>
        </p:nvSpPr>
        <p:spPr>
          <a:xfrm flipH="1" flipV="1">
            <a:off x="0" y="5246509"/>
            <a:ext cx="7213600" cy="1611491"/>
          </a:xfrm>
          <a:custGeom>
            <a:avLst/>
            <a:gdLst/>
            <a:ahLst/>
            <a:cxnLst/>
            <a:rect l="l" t="t" r="r" b="b"/>
            <a:pathLst>
              <a:path w="12612239" h="3846733">
                <a:moveTo>
                  <a:pt x="12612239" y="3846733"/>
                </a:moveTo>
                <a:lnTo>
                  <a:pt x="0" y="3846733"/>
                </a:lnTo>
                <a:lnTo>
                  <a:pt x="0" y="0"/>
                </a:lnTo>
                <a:lnTo>
                  <a:pt x="12612239" y="0"/>
                </a:lnTo>
                <a:lnTo>
                  <a:pt x="12612239" y="3846733"/>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pic>
        <p:nvPicPr>
          <p:cNvPr id="21" name="Picture 20" descr="A logo with purple text&#10;&#10;Description automatically generated">
            <a:extLst>
              <a:ext uri="{FF2B5EF4-FFF2-40B4-BE49-F238E27FC236}">
                <a16:creationId xmlns:a16="http://schemas.microsoft.com/office/drawing/2014/main" xmlns="" id="{B54AC59E-C8EE-750B-52A8-9F0AF2118D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58400" y="5735210"/>
            <a:ext cx="2032000" cy="1100667"/>
          </a:xfrm>
          <a:prstGeom prst="rect">
            <a:avLst/>
          </a:prstGeom>
        </p:spPr>
      </p:pic>
      <p:sp>
        <p:nvSpPr>
          <p:cNvPr id="3" name="TextBox 2">
            <a:extLst>
              <a:ext uri="{FF2B5EF4-FFF2-40B4-BE49-F238E27FC236}">
                <a16:creationId xmlns:a16="http://schemas.microsoft.com/office/drawing/2014/main" xmlns="" id="{79088B1B-90C4-9681-FBFE-709B7AC79297}"/>
              </a:ext>
            </a:extLst>
          </p:cNvPr>
          <p:cNvSpPr txBox="1"/>
          <p:nvPr/>
        </p:nvSpPr>
        <p:spPr>
          <a:xfrm>
            <a:off x="660400" y="1838820"/>
            <a:ext cx="8578645" cy="3211585"/>
          </a:xfrm>
          <a:prstGeom prst="rect">
            <a:avLst/>
          </a:prstGeom>
          <a:noFill/>
        </p:spPr>
        <p:txBody>
          <a:bodyPr wrap="square" rtlCol="0">
            <a:spAutoFit/>
          </a:bodyPr>
          <a:lstStyle/>
          <a:p>
            <a:pPr algn="ctr"/>
            <a:r>
              <a:rPr lang="en-GB" sz="3600" b="1" dirty="0"/>
              <a:t>Referral Routes</a:t>
            </a:r>
          </a:p>
          <a:p>
            <a:pPr algn="ctr"/>
            <a:endParaRPr lang="en-GB" sz="1867" b="1" dirty="0">
              <a:latin typeface="Aptos" panose="020B0004020202020204" pitchFamily="34" charset="0"/>
            </a:endParaRPr>
          </a:p>
          <a:p>
            <a:pPr algn="ctr"/>
            <a:r>
              <a:rPr lang="en-GB" sz="1867" b="1" dirty="0">
                <a:latin typeface="Aptos" panose="020B0004020202020204" pitchFamily="34" charset="0"/>
              </a:rPr>
              <a:t>Send in a completed referral form</a:t>
            </a:r>
          </a:p>
          <a:p>
            <a:pPr algn="ctr"/>
            <a:endParaRPr lang="en-GB" sz="1867" b="1" dirty="0">
              <a:latin typeface="Aptos" panose="020B0004020202020204" pitchFamily="34" charset="0"/>
            </a:endParaRPr>
          </a:p>
          <a:p>
            <a:pPr algn="ctr"/>
            <a:r>
              <a:rPr lang="en-GB" sz="1867" b="1" dirty="0">
                <a:latin typeface="Aptos" panose="020B0004020202020204" pitchFamily="34" charset="0"/>
              </a:rPr>
              <a:t>Call us – 01224 593381</a:t>
            </a:r>
          </a:p>
          <a:p>
            <a:pPr algn="ctr"/>
            <a:endParaRPr lang="en-GB" sz="1867" b="1" dirty="0">
              <a:latin typeface="Aptos" panose="020B0004020202020204" pitchFamily="34" charset="0"/>
            </a:endParaRPr>
          </a:p>
          <a:p>
            <a:pPr algn="ctr"/>
            <a:r>
              <a:rPr lang="en-GB" sz="1867" b="1" dirty="0">
                <a:latin typeface="Aptos" panose="020B0004020202020204" pitchFamily="34" charset="0"/>
              </a:rPr>
              <a:t>Email – </a:t>
            </a:r>
            <a:r>
              <a:rPr lang="en-GB" sz="1867" b="1" dirty="0">
                <a:latin typeface="Aptos" panose="020B0004020202020204" pitchFamily="34" charset="0"/>
                <a:hlinkClick r:id="rId5"/>
              </a:rPr>
              <a:t>referrals@grampianwomensaid.com</a:t>
            </a:r>
            <a:endParaRPr lang="en-GB" sz="1867" b="1" dirty="0">
              <a:latin typeface="Aptos" panose="020B0004020202020204" pitchFamily="34" charset="0"/>
            </a:endParaRPr>
          </a:p>
          <a:p>
            <a:pPr algn="ctr"/>
            <a:endParaRPr lang="en-GB" sz="1867" b="1" dirty="0">
              <a:latin typeface="Aptos" panose="020B0004020202020204" pitchFamily="34" charset="0"/>
            </a:endParaRPr>
          </a:p>
          <a:p>
            <a:pPr algn="ctr"/>
            <a:endParaRPr lang="en-GB" sz="1867" b="1" dirty="0"/>
          </a:p>
          <a:p>
            <a:endParaRPr lang="en-GB" sz="1733" dirty="0">
              <a:latin typeface="Aptos" panose="020B0004020202020204" pitchFamily="34" charset="0"/>
            </a:endParaRPr>
          </a:p>
        </p:txBody>
      </p:sp>
      <p:pic>
        <p:nvPicPr>
          <p:cNvPr id="4" name="Picture 3" descr="A close-up of a form&#10;&#10;Description automatically generated">
            <a:extLst>
              <a:ext uri="{FF2B5EF4-FFF2-40B4-BE49-F238E27FC236}">
                <a16:creationId xmlns:a16="http://schemas.microsoft.com/office/drawing/2014/main" xmlns="" id="{3FBD202A-295E-3A57-433B-590B67E3A4F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906986">
            <a:off x="8329923" y="1685626"/>
            <a:ext cx="3090321" cy="3486747"/>
          </a:xfrm>
          <a:prstGeom prst="rect">
            <a:avLst/>
          </a:prstGeom>
        </p:spPr>
      </p:pic>
    </p:spTree>
    <p:extLst>
      <p:ext uri="{BB962C8B-B14F-4D97-AF65-F5344CB8AC3E}">
        <p14:creationId xmlns:p14="http://schemas.microsoft.com/office/powerpoint/2010/main" val="3304885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2C0E1E3-6457-93C9-8708-2B5BA1C2FE9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xmlns="" id="{8BC5B422-59CA-A3E5-CB22-F6685E7AEB86}"/>
              </a:ext>
            </a:extLst>
          </p:cNvPr>
          <p:cNvSpPr/>
          <p:nvPr/>
        </p:nvSpPr>
        <p:spPr>
          <a:xfrm>
            <a:off x="5334000" y="1"/>
            <a:ext cx="6858000" cy="2438400"/>
          </a:xfrm>
          <a:custGeom>
            <a:avLst/>
            <a:gdLst/>
            <a:ahLst/>
            <a:cxnLst/>
            <a:rect l="l" t="t" r="r" b="b"/>
            <a:pathLst>
              <a:path w="13449931" h="4102229">
                <a:moveTo>
                  <a:pt x="0" y="0"/>
                </a:moveTo>
                <a:lnTo>
                  <a:pt x="13449931" y="0"/>
                </a:lnTo>
                <a:lnTo>
                  <a:pt x="13449931" y="4102229"/>
                </a:lnTo>
                <a:lnTo>
                  <a:pt x="0" y="410222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6" name="Freeform 6">
            <a:extLst>
              <a:ext uri="{FF2B5EF4-FFF2-40B4-BE49-F238E27FC236}">
                <a16:creationId xmlns:a16="http://schemas.microsoft.com/office/drawing/2014/main" xmlns="" id="{A16F19AD-3252-2114-B456-27720ED1557B}"/>
              </a:ext>
            </a:extLst>
          </p:cNvPr>
          <p:cNvSpPr/>
          <p:nvPr/>
        </p:nvSpPr>
        <p:spPr>
          <a:xfrm flipH="1" flipV="1">
            <a:off x="0" y="5246509"/>
            <a:ext cx="7213600" cy="1611491"/>
          </a:xfrm>
          <a:custGeom>
            <a:avLst/>
            <a:gdLst/>
            <a:ahLst/>
            <a:cxnLst/>
            <a:rect l="l" t="t" r="r" b="b"/>
            <a:pathLst>
              <a:path w="12612239" h="3846733">
                <a:moveTo>
                  <a:pt x="12612239" y="3846733"/>
                </a:moveTo>
                <a:lnTo>
                  <a:pt x="0" y="3846733"/>
                </a:lnTo>
                <a:lnTo>
                  <a:pt x="0" y="0"/>
                </a:lnTo>
                <a:lnTo>
                  <a:pt x="12612239" y="0"/>
                </a:lnTo>
                <a:lnTo>
                  <a:pt x="12612239" y="3846733"/>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pic>
        <p:nvPicPr>
          <p:cNvPr id="21" name="Picture 20" descr="A logo with purple text&#10;&#10;Description automatically generated">
            <a:extLst>
              <a:ext uri="{FF2B5EF4-FFF2-40B4-BE49-F238E27FC236}">
                <a16:creationId xmlns:a16="http://schemas.microsoft.com/office/drawing/2014/main" xmlns="" id="{259B0FED-30ED-AF87-2BBE-1C77EEF827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58400" y="5735210"/>
            <a:ext cx="2032000" cy="1100667"/>
          </a:xfrm>
          <a:prstGeom prst="rect">
            <a:avLst/>
          </a:prstGeom>
        </p:spPr>
      </p:pic>
      <p:sp>
        <p:nvSpPr>
          <p:cNvPr id="3" name="TextBox 2">
            <a:extLst>
              <a:ext uri="{FF2B5EF4-FFF2-40B4-BE49-F238E27FC236}">
                <a16:creationId xmlns:a16="http://schemas.microsoft.com/office/drawing/2014/main" xmlns="" id="{C443C5A5-2009-E269-E9FD-6A201B819837}"/>
              </a:ext>
            </a:extLst>
          </p:cNvPr>
          <p:cNvSpPr txBox="1"/>
          <p:nvPr/>
        </p:nvSpPr>
        <p:spPr>
          <a:xfrm>
            <a:off x="568230" y="431801"/>
            <a:ext cx="10529113" cy="646331"/>
          </a:xfrm>
          <a:prstGeom prst="rect">
            <a:avLst/>
          </a:prstGeom>
          <a:noFill/>
        </p:spPr>
        <p:txBody>
          <a:bodyPr wrap="square" rtlCol="0">
            <a:spAutoFit/>
          </a:bodyPr>
          <a:lstStyle/>
          <a:p>
            <a:pPr algn="ctr"/>
            <a:r>
              <a:rPr lang="en-GB" sz="3600" b="1" dirty="0"/>
              <a:t>Local Support Out with GWA</a:t>
            </a:r>
          </a:p>
        </p:txBody>
      </p:sp>
      <p:pic>
        <p:nvPicPr>
          <p:cNvPr id="7" name="Picture 6" descr="A poster with text and images&#10;&#10;Description automatically generated">
            <a:extLst>
              <a:ext uri="{FF2B5EF4-FFF2-40B4-BE49-F238E27FC236}">
                <a16:creationId xmlns:a16="http://schemas.microsoft.com/office/drawing/2014/main" xmlns="" id="{4F8ED754-5E32-D5BE-736A-9023715B80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60515" y="1045199"/>
            <a:ext cx="3810000" cy="5380182"/>
          </a:xfrm>
          <a:prstGeom prst="rect">
            <a:avLst/>
          </a:prstGeom>
        </p:spPr>
      </p:pic>
      <p:pic>
        <p:nvPicPr>
          <p:cNvPr id="9" name="Picture 8" descr="A close-up of a newspaper&#10;&#10;Description automatically generated">
            <a:extLst>
              <a:ext uri="{FF2B5EF4-FFF2-40B4-BE49-F238E27FC236}">
                <a16:creationId xmlns:a16="http://schemas.microsoft.com/office/drawing/2014/main" xmlns="" id="{1F4C5496-72E8-571E-1943-BDC4BB12DC2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48400" y="1045198"/>
            <a:ext cx="3846290" cy="5380182"/>
          </a:xfrm>
          <a:prstGeom prst="rect">
            <a:avLst/>
          </a:prstGeom>
        </p:spPr>
      </p:pic>
    </p:spTree>
    <p:extLst>
      <p:ext uri="{BB962C8B-B14F-4D97-AF65-F5344CB8AC3E}">
        <p14:creationId xmlns:p14="http://schemas.microsoft.com/office/powerpoint/2010/main" val="2303691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2DD6CB6-02C2-0EB3-B9C2-A8E9405216C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xmlns="" id="{FBAF80FB-26AC-7E02-F7F0-D23963FB90D8}"/>
              </a:ext>
            </a:extLst>
          </p:cNvPr>
          <p:cNvSpPr/>
          <p:nvPr/>
        </p:nvSpPr>
        <p:spPr>
          <a:xfrm>
            <a:off x="5334000" y="1"/>
            <a:ext cx="6858000" cy="2438400"/>
          </a:xfrm>
          <a:custGeom>
            <a:avLst/>
            <a:gdLst/>
            <a:ahLst/>
            <a:cxnLst/>
            <a:rect l="l" t="t" r="r" b="b"/>
            <a:pathLst>
              <a:path w="13449931" h="4102229">
                <a:moveTo>
                  <a:pt x="0" y="0"/>
                </a:moveTo>
                <a:lnTo>
                  <a:pt x="13449931" y="0"/>
                </a:lnTo>
                <a:lnTo>
                  <a:pt x="13449931" y="4102229"/>
                </a:lnTo>
                <a:lnTo>
                  <a:pt x="0" y="410222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6" name="Freeform 6">
            <a:extLst>
              <a:ext uri="{FF2B5EF4-FFF2-40B4-BE49-F238E27FC236}">
                <a16:creationId xmlns:a16="http://schemas.microsoft.com/office/drawing/2014/main" xmlns="" id="{5A82358F-AD44-6591-51E4-A9C69E3FF177}"/>
              </a:ext>
            </a:extLst>
          </p:cNvPr>
          <p:cNvSpPr/>
          <p:nvPr/>
        </p:nvSpPr>
        <p:spPr>
          <a:xfrm flipH="1" flipV="1">
            <a:off x="0" y="5246509"/>
            <a:ext cx="7213600" cy="1611491"/>
          </a:xfrm>
          <a:custGeom>
            <a:avLst/>
            <a:gdLst/>
            <a:ahLst/>
            <a:cxnLst/>
            <a:rect l="l" t="t" r="r" b="b"/>
            <a:pathLst>
              <a:path w="12612239" h="3846733">
                <a:moveTo>
                  <a:pt x="12612239" y="3846733"/>
                </a:moveTo>
                <a:lnTo>
                  <a:pt x="0" y="3846733"/>
                </a:lnTo>
                <a:lnTo>
                  <a:pt x="0" y="0"/>
                </a:lnTo>
                <a:lnTo>
                  <a:pt x="12612239" y="0"/>
                </a:lnTo>
                <a:lnTo>
                  <a:pt x="12612239" y="3846733"/>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pic>
        <p:nvPicPr>
          <p:cNvPr id="21" name="Picture 20" descr="A logo with purple text&#10;&#10;Description automatically generated">
            <a:extLst>
              <a:ext uri="{FF2B5EF4-FFF2-40B4-BE49-F238E27FC236}">
                <a16:creationId xmlns:a16="http://schemas.microsoft.com/office/drawing/2014/main" xmlns="" id="{B9BCE2F9-5FB4-B27D-8934-C5913C5076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58400" y="5735210"/>
            <a:ext cx="2032000" cy="1100667"/>
          </a:xfrm>
          <a:prstGeom prst="rect">
            <a:avLst/>
          </a:prstGeom>
        </p:spPr>
      </p:pic>
      <p:sp>
        <p:nvSpPr>
          <p:cNvPr id="3" name="TextBox 2">
            <a:extLst>
              <a:ext uri="{FF2B5EF4-FFF2-40B4-BE49-F238E27FC236}">
                <a16:creationId xmlns:a16="http://schemas.microsoft.com/office/drawing/2014/main" xmlns="" id="{122F8DC3-24E1-D21C-F6D9-33743A0123C6}"/>
              </a:ext>
            </a:extLst>
          </p:cNvPr>
          <p:cNvSpPr txBox="1"/>
          <p:nvPr/>
        </p:nvSpPr>
        <p:spPr>
          <a:xfrm>
            <a:off x="711201" y="737978"/>
            <a:ext cx="10058400" cy="3395481"/>
          </a:xfrm>
          <a:prstGeom prst="rect">
            <a:avLst/>
          </a:prstGeom>
          <a:noFill/>
        </p:spPr>
        <p:txBody>
          <a:bodyPr wrap="square" rtlCol="0">
            <a:spAutoFit/>
          </a:bodyPr>
          <a:lstStyle/>
          <a:p>
            <a:pPr algn="ctr"/>
            <a:r>
              <a:rPr lang="en-GB" sz="3600" b="1" dirty="0"/>
              <a:t>What about the men?</a:t>
            </a:r>
          </a:p>
          <a:p>
            <a:pPr algn="ctr"/>
            <a:endParaRPr lang="en-GB" sz="3600" b="1" dirty="0"/>
          </a:p>
          <a:p>
            <a:pPr algn="ctr"/>
            <a:endParaRPr lang="en-GB" sz="1867" b="1" dirty="0"/>
          </a:p>
          <a:p>
            <a:pPr algn="ctr"/>
            <a:r>
              <a:rPr lang="en-GB" sz="2133" dirty="0">
                <a:latin typeface="Aptos" panose="020B0004020202020204" pitchFamily="34" charset="0"/>
              </a:rPr>
              <a:t>Cyrenians EVAA Service – 0300 303 0903</a:t>
            </a:r>
          </a:p>
          <a:p>
            <a:pPr algn="ctr"/>
            <a:r>
              <a:rPr lang="en-GB" sz="2133" dirty="0">
                <a:latin typeface="Aptos" panose="020B0004020202020204" pitchFamily="34" charset="0"/>
              </a:rPr>
              <a:t>DAT Team - </a:t>
            </a:r>
            <a:r>
              <a:rPr lang="en-GB" sz="2133" dirty="0">
                <a:solidFill>
                  <a:srgbClr val="1B1B3A"/>
                </a:solidFill>
                <a:latin typeface="proxima-nova"/>
              </a:rPr>
              <a:t>0800 030 4713</a:t>
            </a:r>
            <a:r>
              <a:rPr lang="en-GB" sz="2133" dirty="0">
                <a:latin typeface="Aptos" panose="020B0004020202020204" pitchFamily="34" charset="0"/>
              </a:rPr>
              <a:t> </a:t>
            </a:r>
          </a:p>
          <a:p>
            <a:pPr algn="ctr"/>
            <a:r>
              <a:rPr lang="en-GB" sz="2133" dirty="0">
                <a:latin typeface="Aptos" panose="020B0004020202020204" pitchFamily="34" charset="0"/>
              </a:rPr>
              <a:t>Men’s Advice Line – 0808 801 0327</a:t>
            </a:r>
          </a:p>
          <a:p>
            <a:pPr algn="ctr"/>
            <a:r>
              <a:rPr lang="en-GB" sz="2133" dirty="0">
                <a:latin typeface="Aptos" panose="020B0004020202020204" pitchFamily="34" charset="0"/>
              </a:rPr>
              <a:t>AMIS - 03300 949 395</a:t>
            </a:r>
          </a:p>
          <a:p>
            <a:pPr algn="ctr"/>
            <a:r>
              <a:rPr lang="en-GB" sz="2133" dirty="0">
                <a:latin typeface="Aptos" panose="020B0004020202020204" pitchFamily="34" charset="0"/>
              </a:rPr>
              <a:t>www.respect.uk.net</a:t>
            </a:r>
            <a:endParaRPr lang="en-GB" sz="1733" dirty="0">
              <a:latin typeface="Aptos" panose="020B0004020202020204" pitchFamily="34" charset="0"/>
            </a:endParaRPr>
          </a:p>
          <a:p>
            <a:endParaRPr lang="en-GB" sz="1733" dirty="0">
              <a:latin typeface="Aptos" panose="020B0004020202020204" pitchFamily="34" charset="0"/>
            </a:endParaRPr>
          </a:p>
        </p:txBody>
      </p:sp>
    </p:spTree>
    <p:extLst>
      <p:ext uri="{BB962C8B-B14F-4D97-AF65-F5344CB8AC3E}">
        <p14:creationId xmlns:p14="http://schemas.microsoft.com/office/powerpoint/2010/main" val="2904311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6051" y="274638"/>
            <a:ext cx="9359900" cy="925512"/>
          </a:xfrm>
        </p:spPr>
        <p:txBody>
          <a:bodyPr anchor="t">
            <a:normAutofit/>
          </a:bodyPr>
          <a:lstStyle/>
          <a:p>
            <a:r>
              <a:rPr lang="en-US" dirty="0"/>
              <a:t/>
            </a:r>
            <a:br>
              <a:rPr lang="en-US" dirty="0"/>
            </a:br>
            <a:r>
              <a:rPr lang="en-US" dirty="0"/>
              <a:t>The Crown Office &amp; Procurator Fiscal Service</a:t>
            </a:r>
            <a:endParaRPr lang="en-GB" dirty="0"/>
          </a:p>
        </p:txBody>
      </p:sp>
      <p:graphicFrame>
        <p:nvGraphicFramePr>
          <p:cNvPr id="5" name="Content Placeholder 2">
            <a:extLst>
              <a:ext uri="{FF2B5EF4-FFF2-40B4-BE49-F238E27FC236}">
                <a16:creationId xmlns:a16="http://schemas.microsoft.com/office/drawing/2014/main" xmlns="" id="{D90FBBC1-5785-6736-4B62-F2959EDBAC23}"/>
              </a:ext>
            </a:extLst>
          </p:cNvPr>
          <p:cNvGraphicFramePr>
            <a:graphicFrameLocks noGrp="1"/>
          </p:cNvGraphicFramePr>
          <p:nvPr>
            <p:ph idx="1"/>
          </p:nvPr>
        </p:nvGraphicFramePr>
        <p:xfrm>
          <a:off x="1416051" y="1408113"/>
          <a:ext cx="9359900" cy="4375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25456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7BCB52-3EA3-A746-5E69-6494137C3575}"/>
              </a:ext>
            </a:extLst>
          </p:cNvPr>
          <p:cNvSpPr>
            <a:spLocks noGrp="1"/>
          </p:cNvSpPr>
          <p:nvPr>
            <p:ph type="ctrTitle"/>
          </p:nvPr>
        </p:nvSpPr>
        <p:spPr/>
        <p:txBody>
          <a:bodyPr/>
          <a:lstStyle/>
          <a:p>
            <a:r>
              <a:rPr lang="en-US" dirty="0"/>
              <a:t>Interactive exercise</a:t>
            </a:r>
            <a:endParaRPr lang="en-GB" dirty="0"/>
          </a:p>
        </p:txBody>
      </p:sp>
    </p:spTree>
    <p:extLst>
      <p:ext uri="{BB962C8B-B14F-4D97-AF65-F5344CB8AC3E}">
        <p14:creationId xmlns:p14="http://schemas.microsoft.com/office/powerpoint/2010/main" val="31573627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8D3D10-769A-B428-2967-7CE38E1389F4}"/>
              </a:ext>
            </a:extLst>
          </p:cNvPr>
          <p:cNvSpPr>
            <a:spLocks noGrp="1"/>
          </p:cNvSpPr>
          <p:nvPr>
            <p:ph type="title"/>
          </p:nvPr>
        </p:nvSpPr>
        <p:spPr>
          <a:xfrm>
            <a:off x="1416051" y="274638"/>
            <a:ext cx="9359900" cy="925512"/>
          </a:xfrm>
        </p:spPr>
        <p:txBody>
          <a:bodyPr anchor="t">
            <a:normAutofit/>
          </a:bodyPr>
          <a:lstStyle/>
          <a:p>
            <a:r>
              <a:rPr lang="en-US" dirty="0"/>
              <a:t/>
            </a:r>
            <a:br>
              <a:rPr lang="en-US" dirty="0"/>
            </a:br>
            <a:r>
              <a:rPr lang="en-US" dirty="0"/>
              <a:t>‘Pressing charges’ + ‘dropping charges’</a:t>
            </a:r>
            <a:endParaRPr lang="en-GB" dirty="0"/>
          </a:p>
        </p:txBody>
      </p:sp>
      <p:sp>
        <p:nvSpPr>
          <p:cNvPr id="3" name="Content Placeholder 2">
            <a:extLst>
              <a:ext uri="{FF2B5EF4-FFF2-40B4-BE49-F238E27FC236}">
                <a16:creationId xmlns:a16="http://schemas.microsoft.com/office/drawing/2014/main" xmlns="" id="{611E60E0-0F71-8E8B-F089-5ED3B771D8DA}"/>
              </a:ext>
            </a:extLst>
          </p:cNvPr>
          <p:cNvSpPr>
            <a:spLocks noGrp="1"/>
          </p:cNvSpPr>
          <p:nvPr>
            <p:ph sz="half" idx="1"/>
          </p:nvPr>
        </p:nvSpPr>
        <p:spPr>
          <a:xfrm>
            <a:off x="1416050" y="1200151"/>
            <a:ext cx="4807468" cy="4580540"/>
          </a:xfrm>
        </p:spPr>
        <p:txBody>
          <a:bodyPr wrap="square" anchor="t">
            <a:normAutofit/>
          </a:bodyPr>
          <a:lstStyle/>
          <a:p>
            <a:pPr>
              <a:lnSpc>
                <a:spcPct val="90000"/>
              </a:lnSpc>
              <a:buFontTx/>
              <a:buChar char="-"/>
            </a:pPr>
            <a:endParaRPr lang="en-GB" sz="1700" dirty="0">
              <a:effectLst/>
            </a:endParaRPr>
          </a:p>
          <a:p>
            <a:pPr>
              <a:lnSpc>
                <a:spcPct val="90000"/>
              </a:lnSpc>
              <a:buFontTx/>
              <a:buChar char="-"/>
            </a:pPr>
            <a:endParaRPr lang="en-GB" sz="1700" dirty="0"/>
          </a:p>
          <a:p>
            <a:pPr marL="0" indent="0">
              <a:lnSpc>
                <a:spcPct val="90000"/>
              </a:lnSpc>
              <a:buNone/>
            </a:pPr>
            <a:endParaRPr lang="en-GB" sz="1700" dirty="0"/>
          </a:p>
          <a:p>
            <a:pPr>
              <a:lnSpc>
                <a:spcPct val="90000"/>
              </a:lnSpc>
              <a:buFont typeface="Wingdings" panose="05000000000000000000" pitchFamily="2" charset="2"/>
              <a:buChar char="§"/>
            </a:pPr>
            <a:r>
              <a:rPr lang="en-GB" sz="1700" dirty="0">
                <a:effectLst/>
              </a:rPr>
              <a:t>Not like the TV!</a:t>
            </a:r>
          </a:p>
          <a:p>
            <a:pPr>
              <a:lnSpc>
                <a:spcPct val="90000"/>
              </a:lnSpc>
              <a:buFont typeface="Wingdings" panose="05000000000000000000" pitchFamily="2" charset="2"/>
              <a:buChar char="§"/>
            </a:pPr>
            <a:endParaRPr lang="en-GB" sz="1700" dirty="0">
              <a:effectLst/>
            </a:endParaRPr>
          </a:p>
          <a:p>
            <a:pPr>
              <a:lnSpc>
                <a:spcPct val="90000"/>
              </a:lnSpc>
              <a:buFont typeface="Wingdings" panose="05000000000000000000" pitchFamily="2" charset="2"/>
              <a:buChar char="§"/>
            </a:pPr>
            <a:r>
              <a:rPr lang="en-GB" sz="1700" b="1" dirty="0">
                <a:effectLst/>
              </a:rPr>
              <a:t>Charges are a matter for the Crown Office and Procurator Fiscal Service </a:t>
            </a:r>
          </a:p>
          <a:p>
            <a:pPr>
              <a:lnSpc>
                <a:spcPct val="90000"/>
              </a:lnSpc>
              <a:buFont typeface="Wingdings" panose="05000000000000000000" pitchFamily="2" charset="2"/>
              <a:buChar char="§"/>
            </a:pPr>
            <a:endParaRPr lang="en-GB" sz="1700" dirty="0"/>
          </a:p>
          <a:p>
            <a:pPr>
              <a:lnSpc>
                <a:spcPct val="90000"/>
              </a:lnSpc>
              <a:buFont typeface="Wingdings" panose="05000000000000000000" pitchFamily="2" charset="2"/>
              <a:buChar char="§"/>
            </a:pPr>
            <a:r>
              <a:rPr lang="en-GB" sz="1700" dirty="0">
                <a:effectLst/>
              </a:rPr>
              <a:t>In Scotland, </a:t>
            </a:r>
            <a:r>
              <a:rPr lang="en-GB" sz="1700" dirty="0"/>
              <a:t>complainers </a:t>
            </a:r>
            <a:r>
              <a:rPr lang="en-GB" sz="1700" dirty="0">
                <a:effectLst/>
              </a:rPr>
              <a:t>cannot ‘press’ or ‘drop’ charges – charges are solely for the Crown Office and Procurator Fiscal Service. Not like other countries… </a:t>
            </a:r>
          </a:p>
          <a:p>
            <a:pPr>
              <a:lnSpc>
                <a:spcPct val="90000"/>
              </a:lnSpc>
              <a:buFont typeface="Wingdings" panose="05000000000000000000" pitchFamily="2" charset="2"/>
              <a:buChar char="§"/>
            </a:pPr>
            <a:endParaRPr lang="en-GB" sz="1700" dirty="0"/>
          </a:p>
          <a:p>
            <a:pPr>
              <a:lnSpc>
                <a:spcPct val="90000"/>
              </a:lnSpc>
              <a:buFont typeface="Wingdings" panose="05000000000000000000" pitchFamily="2" charset="2"/>
              <a:buChar char="§"/>
            </a:pPr>
            <a:r>
              <a:rPr lang="en-GB" sz="1700" dirty="0">
                <a:effectLst/>
              </a:rPr>
              <a:t>Views taken into consideration but not determinative. </a:t>
            </a:r>
          </a:p>
          <a:p>
            <a:pPr marL="0" indent="0">
              <a:lnSpc>
                <a:spcPct val="90000"/>
              </a:lnSpc>
              <a:buNone/>
            </a:pPr>
            <a:endParaRPr lang="en-GB" sz="1700" dirty="0">
              <a:effectLst/>
            </a:endParaRPr>
          </a:p>
          <a:p>
            <a:pPr>
              <a:lnSpc>
                <a:spcPct val="90000"/>
              </a:lnSpc>
            </a:pPr>
            <a:endParaRPr lang="en-GB" sz="1700" dirty="0"/>
          </a:p>
        </p:txBody>
      </p:sp>
      <p:pic>
        <p:nvPicPr>
          <p:cNvPr id="4102" name="Picture 6" descr="What Happens When Pressing Charges? | Role of Police &amp; Prosecution">
            <a:extLst>
              <a:ext uri="{FF2B5EF4-FFF2-40B4-BE49-F238E27FC236}">
                <a16:creationId xmlns:a16="http://schemas.microsoft.com/office/drawing/2014/main" xmlns="" id="{2A4C8B77-2D09-A5D2-0FAA-A5E1AB9A8835}"/>
              </a:ext>
            </a:extLst>
          </p:cNvPr>
          <p:cNvPicPr>
            <a:picLocks noGrp="1" noChangeAspect="1" noChangeArrowheads="1"/>
          </p:cNvPicPr>
          <p:nvPr>
            <p:ph sz="half" idx="13"/>
          </p:nvPr>
        </p:nvPicPr>
        <p:blipFill>
          <a:blip r:embed="rId2">
            <a:extLst>
              <a:ext uri="{28A0092B-C50C-407E-A947-70E740481C1C}">
                <a14:useLocalDpi xmlns:a14="http://schemas.microsoft.com/office/drawing/2010/main" val="0"/>
              </a:ext>
            </a:extLst>
          </a:blip>
          <a:stretch>
            <a:fillRect/>
          </a:stretch>
        </p:blipFill>
        <p:spPr bwMode="auto">
          <a:xfrm>
            <a:off x="6323013" y="2202458"/>
            <a:ext cx="4578350" cy="2575321"/>
          </a:xfrm>
          <a:prstGeom prst="rect">
            <a:avLst/>
          </a:prstGeom>
          <a:solidFill>
            <a:srgbClr val="FFFFFF"/>
          </a:solidFill>
        </p:spPr>
      </p:pic>
    </p:spTree>
    <p:extLst>
      <p:ext uri="{BB962C8B-B14F-4D97-AF65-F5344CB8AC3E}">
        <p14:creationId xmlns:p14="http://schemas.microsoft.com/office/powerpoint/2010/main" val="22464575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A014BB-AF5E-4043-8817-11681E7E77A1}"/>
              </a:ext>
            </a:extLst>
          </p:cNvPr>
          <p:cNvSpPr>
            <a:spLocks noGrp="1"/>
          </p:cNvSpPr>
          <p:nvPr>
            <p:ph type="title"/>
          </p:nvPr>
        </p:nvSpPr>
        <p:spPr/>
        <p:txBody>
          <a:bodyPr/>
          <a:lstStyle/>
          <a:p>
            <a:r>
              <a:rPr lang="en-US" dirty="0"/>
              <a:t>Burden of proof </a:t>
            </a:r>
            <a:endParaRPr lang="en-GB" dirty="0"/>
          </a:p>
        </p:txBody>
      </p:sp>
      <p:sp>
        <p:nvSpPr>
          <p:cNvPr id="3" name="Content Placeholder 2">
            <a:extLst>
              <a:ext uri="{FF2B5EF4-FFF2-40B4-BE49-F238E27FC236}">
                <a16:creationId xmlns:a16="http://schemas.microsoft.com/office/drawing/2014/main" xmlns="" id="{4FC00536-9D3F-22D0-BB03-469C8F686242}"/>
              </a:ext>
            </a:extLst>
          </p:cNvPr>
          <p:cNvSpPr>
            <a:spLocks noGrp="1"/>
          </p:cNvSpPr>
          <p:nvPr>
            <p:ph idx="1"/>
          </p:nvPr>
        </p:nvSpPr>
        <p:spPr>
          <a:xfrm>
            <a:off x="1332923" y="884411"/>
            <a:ext cx="9359900" cy="4375150"/>
          </a:xfrm>
        </p:spPr>
        <p:txBody>
          <a:bodyPr/>
          <a:lstStyle/>
          <a:p>
            <a:endParaRPr lang="en-US" dirty="0"/>
          </a:p>
          <a:p>
            <a:r>
              <a:rPr lang="en-US" dirty="0"/>
              <a:t>On Crown</a:t>
            </a:r>
          </a:p>
          <a:p>
            <a:pPr marL="0" indent="0">
              <a:buNone/>
            </a:pPr>
            <a:endParaRPr lang="en-US" dirty="0"/>
          </a:p>
          <a:p>
            <a:r>
              <a:rPr lang="en-US" dirty="0"/>
              <a:t>Beyond reasonable doubt – very high standard. </a:t>
            </a:r>
          </a:p>
          <a:p>
            <a:r>
              <a:rPr lang="en-US" dirty="0"/>
              <a:t>The type of doubt that is based on reason. </a:t>
            </a:r>
          </a:p>
          <a:p>
            <a:endParaRPr lang="en-US" dirty="0"/>
          </a:p>
          <a:p>
            <a:r>
              <a:rPr lang="en-US" dirty="0"/>
              <a:t>A not proven/not guilty are both verdicts of acquittal.</a:t>
            </a:r>
          </a:p>
          <a:p>
            <a:pPr marL="0" indent="0">
              <a:buNone/>
            </a:pPr>
            <a:r>
              <a:rPr lang="en-US" dirty="0"/>
              <a:t> </a:t>
            </a:r>
          </a:p>
          <a:p>
            <a:r>
              <a:rPr lang="en-US" dirty="0"/>
              <a:t>The legal implications are exactly the same. </a:t>
            </a:r>
          </a:p>
          <a:p>
            <a:endParaRPr lang="en-US" dirty="0"/>
          </a:p>
          <a:p>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5674982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Difficulties in prosecution of domestic cases</a:t>
            </a:r>
            <a:endParaRPr lang="en-GB" dirty="0"/>
          </a:p>
        </p:txBody>
      </p:sp>
      <p:sp>
        <p:nvSpPr>
          <p:cNvPr id="3" name="Content Placeholder 2"/>
          <p:cNvSpPr>
            <a:spLocks noGrp="1"/>
          </p:cNvSpPr>
          <p:nvPr>
            <p:ph idx="1"/>
          </p:nvPr>
        </p:nvSpPr>
        <p:spPr>
          <a:xfrm>
            <a:off x="1416051" y="1408113"/>
            <a:ext cx="6185476" cy="2535814"/>
          </a:xfrm>
        </p:spPr>
        <p:txBody>
          <a:bodyPr/>
          <a:lstStyle/>
          <a:p>
            <a:r>
              <a:rPr lang="en-US" dirty="0"/>
              <a:t>Corroboration – requirement that there are two independent sources of evidence</a:t>
            </a:r>
          </a:p>
          <a:p>
            <a:r>
              <a:rPr lang="en-US" dirty="0"/>
              <a:t>Complainer may stop supporting prosecution</a:t>
            </a:r>
          </a:p>
          <a:p>
            <a:r>
              <a:rPr lang="en-US" dirty="0"/>
              <a:t>Other witnesses may have lifestyles which make attending court and giving evidence challenging</a:t>
            </a:r>
          </a:p>
          <a:p>
            <a:pPr marL="0" indent="0">
              <a:buNone/>
            </a:pPr>
            <a:endParaRPr lang="en-GB" dirty="0"/>
          </a:p>
        </p:txBody>
      </p:sp>
      <p:pic>
        <p:nvPicPr>
          <p:cNvPr id="2050" name="Picture 2" descr="Convincing Evidence in Utah Criminal Law | Legal Help">
            <a:extLst>
              <a:ext uri="{FF2B5EF4-FFF2-40B4-BE49-F238E27FC236}">
                <a16:creationId xmlns:a16="http://schemas.microsoft.com/office/drawing/2014/main" xmlns="" id="{9AFAD371-99A2-DE7C-CC6C-30D1D08042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7871" y="2231736"/>
            <a:ext cx="3591791" cy="2394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35588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BA9E60-E6CE-1F4B-0DA3-2D763DACAA1F}"/>
              </a:ext>
            </a:extLst>
          </p:cNvPr>
          <p:cNvSpPr>
            <a:spLocks noGrp="1"/>
          </p:cNvSpPr>
          <p:nvPr>
            <p:ph type="title"/>
          </p:nvPr>
        </p:nvSpPr>
        <p:spPr>
          <a:xfrm>
            <a:off x="1416051" y="274638"/>
            <a:ext cx="9359900" cy="925512"/>
          </a:xfrm>
        </p:spPr>
        <p:txBody>
          <a:bodyPr anchor="t">
            <a:normAutofit/>
          </a:bodyPr>
          <a:lstStyle/>
          <a:p>
            <a:r>
              <a:rPr lang="en-US" dirty="0"/>
              <a:t/>
            </a:r>
            <a:br>
              <a:rPr lang="en-US" dirty="0"/>
            </a:br>
            <a:r>
              <a:rPr lang="en-US" dirty="0"/>
              <a:t>Victim Information Advice	(VIA)	</a:t>
            </a:r>
            <a:endParaRPr lang="en-GB" dirty="0"/>
          </a:p>
        </p:txBody>
      </p:sp>
      <p:graphicFrame>
        <p:nvGraphicFramePr>
          <p:cNvPr id="5" name="Content Placeholder 2">
            <a:extLst>
              <a:ext uri="{FF2B5EF4-FFF2-40B4-BE49-F238E27FC236}">
                <a16:creationId xmlns:a16="http://schemas.microsoft.com/office/drawing/2014/main" xmlns="" id="{035A913A-5B76-2F44-23EE-F01210061826}"/>
              </a:ext>
            </a:extLst>
          </p:cNvPr>
          <p:cNvGraphicFramePr>
            <a:graphicFrameLocks noGrp="1"/>
          </p:cNvGraphicFramePr>
          <p:nvPr>
            <p:ph idx="1"/>
          </p:nvPr>
        </p:nvGraphicFramePr>
        <p:xfrm>
          <a:off x="1416051" y="1408113"/>
          <a:ext cx="9359900" cy="4375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83553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E5E9DD-5DB6-2CBD-5C11-1EB7D5B6750B}"/>
              </a:ext>
            </a:extLst>
          </p:cNvPr>
          <p:cNvSpPr>
            <a:spLocks noGrp="1"/>
          </p:cNvSpPr>
          <p:nvPr>
            <p:ph type="title"/>
          </p:nvPr>
        </p:nvSpPr>
        <p:spPr/>
        <p:txBody>
          <a:bodyPr/>
          <a:lstStyle/>
          <a:p>
            <a:r>
              <a:rPr lang="en-US" dirty="0"/>
              <a:t>Being a witness</a:t>
            </a:r>
            <a:endParaRPr lang="en-GB" dirty="0"/>
          </a:p>
        </p:txBody>
      </p:sp>
      <p:sp>
        <p:nvSpPr>
          <p:cNvPr id="3" name="Content Placeholder 2">
            <a:extLst>
              <a:ext uri="{FF2B5EF4-FFF2-40B4-BE49-F238E27FC236}">
                <a16:creationId xmlns:a16="http://schemas.microsoft.com/office/drawing/2014/main" xmlns="" id="{77E16C39-490E-97A7-10CC-FFDE82CBB921}"/>
              </a:ext>
            </a:extLst>
          </p:cNvPr>
          <p:cNvSpPr>
            <a:spLocks noGrp="1"/>
          </p:cNvSpPr>
          <p:nvPr>
            <p:ph idx="1"/>
          </p:nvPr>
        </p:nvSpPr>
        <p:spPr/>
        <p:txBody>
          <a:bodyPr/>
          <a:lstStyle/>
          <a:p>
            <a:r>
              <a:rPr lang="en-US" dirty="0"/>
              <a:t>Clinical staff may be asked to give evidence regarding injuries – often this can be agreed once we have medical records</a:t>
            </a:r>
          </a:p>
          <a:p>
            <a:r>
              <a:rPr lang="en-US" dirty="0"/>
              <a:t>Anyone encountering the public could give evidence regarding seeing someone in distress</a:t>
            </a:r>
          </a:p>
          <a:p>
            <a:r>
              <a:rPr lang="en-US" dirty="0"/>
              <a:t>May see additional relevant signs of abuse – for example, unlikely explanations for injuries</a:t>
            </a:r>
            <a:endParaRPr lang="en-GB" dirty="0"/>
          </a:p>
        </p:txBody>
      </p:sp>
    </p:spTree>
    <p:extLst>
      <p:ext uri="{BB962C8B-B14F-4D97-AF65-F5344CB8AC3E}">
        <p14:creationId xmlns:p14="http://schemas.microsoft.com/office/powerpoint/2010/main" val="23820766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AE4DDB-351A-8879-78F8-FDBDAABE7215}"/>
              </a:ext>
            </a:extLst>
          </p:cNvPr>
          <p:cNvSpPr>
            <a:spLocks noGrp="1"/>
          </p:cNvSpPr>
          <p:nvPr>
            <p:ph type="title"/>
          </p:nvPr>
        </p:nvSpPr>
        <p:spPr>
          <a:xfrm>
            <a:off x="1416051" y="274638"/>
            <a:ext cx="9359900" cy="925512"/>
          </a:xfrm>
        </p:spPr>
        <p:txBody>
          <a:bodyPr anchor="t">
            <a:normAutofit/>
          </a:bodyPr>
          <a:lstStyle/>
          <a:p>
            <a:r>
              <a:rPr lang="en-US" dirty="0"/>
              <a:t/>
            </a:r>
            <a:br>
              <a:rPr lang="en-US" dirty="0"/>
            </a:br>
            <a:r>
              <a:rPr lang="en-US" dirty="0"/>
              <a:t>What can the court do?	</a:t>
            </a:r>
            <a:endParaRPr lang="en-GB" dirty="0"/>
          </a:p>
        </p:txBody>
      </p:sp>
      <p:sp>
        <p:nvSpPr>
          <p:cNvPr id="3" name="Content Placeholder 2">
            <a:extLst>
              <a:ext uri="{FF2B5EF4-FFF2-40B4-BE49-F238E27FC236}">
                <a16:creationId xmlns:a16="http://schemas.microsoft.com/office/drawing/2014/main" xmlns="" id="{D2748373-249A-26AD-087C-EA4B68F14447}"/>
              </a:ext>
            </a:extLst>
          </p:cNvPr>
          <p:cNvSpPr>
            <a:spLocks noGrp="1"/>
          </p:cNvSpPr>
          <p:nvPr>
            <p:ph sz="half" idx="2"/>
          </p:nvPr>
        </p:nvSpPr>
        <p:spPr>
          <a:xfrm>
            <a:off x="1388315" y="1200150"/>
            <a:ext cx="4580466" cy="4473798"/>
          </a:xfrm>
        </p:spPr>
        <p:txBody>
          <a:bodyPr wrap="square" anchor="t">
            <a:normAutofit/>
          </a:bodyPr>
          <a:lstStyle/>
          <a:p>
            <a:pPr>
              <a:buFontTx/>
              <a:buChar char="-"/>
            </a:pPr>
            <a:endParaRPr lang="en-US" dirty="0"/>
          </a:p>
          <a:p>
            <a:pPr>
              <a:buFontTx/>
              <a:buChar char="-"/>
            </a:pPr>
            <a:r>
              <a:rPr lang="en-GB" dirty="0"/>
              <a:t>Fine</a:t>
            </a:r>
          </a:p>
          <a:p>
            <a:pPr>
              <a:buFontTx/>
              <a:buChar char="-"/>
            </a:pPr>
            <a:r>
              <a:rPr lang="en-GB" dirty="0"/>
              <a:t>Structured Deferred Sentence</a:t>
            </a:r>
          </a:p>
          <a:p>
            <a:pPr>
              <a:buFontTx/>
              <a:buChar char="-"/>
            </a:pPr>
            <a:r>
              <a:rPr lang="en-GB" dirty="0"/>
              <a:t>Compensation Order</a:t>
            </a:r>
          </a:p>
          <a:p>
            <a:pPr>
              <a:buFontTx/>
              <a:buChar char="-"/>
            </a:pPr>
            <a:r>
              <a:rPr lang="en-GB" dirty="0"/>
              <a:t>Community Payback Order – may include Caledonian Scheme</a:t>
            </a:r>
          </a:p>
          <a:p>
            <a:pPr>
              <a:buFontTx/>
              <a:buChar char="-"/>
            </a:pPr>
            <a:r>
              <a:rPr lang="en-GB" dirty="0"/>
              <a:t>Custodial Sentence</a:t>
            </a:r>
          </a:p>
          <a:p>
            <a:pPr>
              <a:buFontTx/>
              <a:buChar char="-"/>
            </a:pPr>
            <a:r>
              <a:rPr lang="en-GB" dirty="0"/>
              <a:t>Non Harassment Orders – can make recommendations but matter for Sheriff. Duration matter for Sheriff also. </a:t>
            </a:r>
          </a:p>
          <a:p>
            <a:pPr>
              <a:buFontTx/>
              <a:buChar char="-"/>
            </a:pPr>
            <a:r>
              <a:rPr lang="en-GB" dirty="0"/>
              <a:t>Victim Impact Statements</a:t>
            </a:r>
            <a:endParaRPr lang="en-US" dirty="0"/>
          </a:p>
        </p:txBody>
      </p:sp>
      <p:pic>
        <p:nvPicPr>
          <p:cNvPr id="5" name="Content Placeholder 4">
            <a:extLst>
              <a:ext uri="{FF2B5EF4-FFF2-40B4-BE49-F238E27FC236}">
                <a16:creationId xmlns:a16="http://schemas.microsoft.com/office/drawing/2014/main" xmlns="" id="{03510553-5E03-C33A-2821-E3C34F8417B0}"/>
              </a:ext>
            </a:extLst>
          </p:cNvPr>
          <p:cNvPicPr>
            <a:picLocks noGrp="1" noChangeAspect="1"/>
          </p:cNvPicPr>
          <p:nvPr>
            <p:ph sz="half" idx="14"/>
          </p:nvPr>
        </p:nvPicPr>
        <p:blipFill>
          <a:blip r:embed="rId2"/>
          <a:srcRect l="40414" r="8394"/>
          <a:stretch/>
        </p:blipFill>
        <p:spPr>
          <a:xfrm>
            <a:off x="6223219" y="1200150"/>
            <a:ext cx="4580466" cy="4473797"/>
          </a:xfrm>
          <a:prstGeom prst="rect">
            <a:avLst/>
          </a:prstGeom>
          <a:noFill/>
        </p:spPr>
      </p:pic>
    </p:spTree>
    <p:extLst>
      <p:ext uri="{BB962C8B-B14F-4D97-AF65-F5344CB8AC3E}">
        <p14:creationId xmlns:p14="http://schemas.microsoft.com/office/powerpoint/2010/main" val="8507224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154AFC-F46A-28EE-913C-0F15332F6B8D}"/>
              </a:ext>
            </a:extLst>
          </p:cNvPr>
          <p:cNvSpPr>
            <a:spLocks noGrp="1"/>
          </p:cNvSpPr>
          <p:nvPr>
            <p:ph type="ctrTitle"/>
          </p:nvPr>
        </p:nvSpPr>
        <p:spPr/>
        <p:txBody>
          <a:bodyPr/>
          <a:lstStyle/>
          <a:p>
            <a:endParaRPr lang="en-GB" dirty="0"/>
          </a:p>
        </p:txBody>
      </p:sp>
      <p:pic>
        <p:nvPicPr>
          <p:cNvPr id="3074" name="Picture 2" descr="979 Any Questions Stock Photos - Free &amp; Royalty-Free Stock Photos from  Dreamstime">
            <a:extLst>
              <a:ext uri="{FF2B5EF4-FFF2-40B4-BE49-F238E27FC236}">
                <a16:creationId xmlns:a16="http://schemas.microsoft.com/office/drawing/2014/main" xmlns="" id="{7E58C7E3-5C29-7431-4269-7BF77D178E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985838"/>
            <a:ext cx="7620000" cy="4886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9069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E96BFA-E30E-6D97-2E52-B59BCDF5D158}"/>
              </a:ext>
            </a:extLst>
          </p:cNvPr>
          <p:cNvSpPr>
            <a:spLocks noGrp="1"/>
          </p:cNvSpPr>
          <p:nvPr>
            <p:ph type="title"/>
          </p:nvPr>
        </p:nvSpPr>
        <p:spPr>
          <a:xfrm>
            <a:off x="1416051" y="274638"/>
            <a:ext cx="9359900" cy="925512"/>
          </a:xfrm>
        </p:spPr>
        <p:txBody>
          <a:bodyPr anchor="t">
            <a:normAutofit/>
          </a:bodyPr>
          <a:lstStyle/>
          <a:p>
            <a:r>
              <a:rPr lang="en-US" dirty="0"/>
              <a:t/>
            </a:r>
            <a:br>
              <a:rPr lang="en-US" dirty="0"/>
            </a:br>
            <a:r>
              <a:rPr lang="en-US" dirty="0"/>
              <a:t>How does the system work?</a:t>
            </a:r>
            <a:endParaRPr lang="en-GB" dirty="0"/>
          </a:p>
        </p:txBody>
      </p:sp>
      <p:sp>
        <p:nvSpPr>
          <p:cNvPr id="5" name="Content Placeholder 4">
            <a:extLst>
              <a:ext uri="{FF2B5EF4-FFF2-40B4-BE49-F238E27FC236}">
                <a16:creationId xmlns:a16="http://schemas.microsoft.com/office/drawing/2014/main" xmlns="" id="{494333B6-FB59-58CC-9768-3969CA71B31C}"/>
              </a:ext>
            </a:extLst>
          </p:cNvPr>
          <p:cNvSpPr>
            <a:spLocks noGrp="1"/>
          </p:cNvSpPr>
          <p:nvPr>
            <p:ph sz="half" idx="13"/>
          </p:nvPr>
        </p:nvSpPr>
        <p:spPr>
          <a:xfrm>
            <a:off x="6322301" y="1200150"/>
            <a:ext cx="4578349" cy="4580539"/>
          </a:xfrm>
        </p:spPr>
        <p:txBody>
          <a:bodyPr wrap="square" anchor="t">
            <a:normAutofit/>
          </a:bodyPr>
          <a:lstStyle/>
          <a:p>
            <a:pPr marL="0" indent="0">
              <a:buNone/>
            </a:pPr>
            <a:endParaRPr lang="en-US" dirty="0"/>
          </a:p>
          <a:p>
            <a:r>
              <a:rPr lang="en-US" dirty="0"/>
              <a:t>Police (or a reporting agency) report a crime or sudden death </a:t>
            </a:r>
          </a:p>
          <a:p>
            <a:pPr marL="0" indent="0">
              <a:buNone/>
            </a:pPr>
            <a:endParaRPr lang="en-US" dirty="0"/>
          </a:p>
          <a:p>
            <a:r>
              <a:rPr lang="en-US" dirty="0"/>
              <a:t>This comes in the form of a Standard Prosecution Report </a:t>
            </a:r>
          </a:p>
          <a:p>
            <a:pPr marL="0" indent="0">
              <a:buNone/>
            </a:pPr>
            <a:endParaRPr lang="en-US" dirty="0"/>
          </a:p>
          <a:p>
            <a:r>
              <a:rPr lang="en-US" dirty="0"/>
              <a:t>Report considered and the decision to prosecute or take another action is taken by the Procurator Fiscal </a:t>
            </a:r>
          </a:p>
          <a:p>
            <a:pPr marL="0" indent="0">
              <a:buNone/>
            </a:pPr>
            <a:endParaRPr lang="en-US" dirty="0"/>
          </a:p>
          <a:p>
            <a:r>
              <a:rPr lang="en-US" dirty="0"/>
              <a:t>May result in court proceedings</a:t>
            </a:r>
            <a:endParaRPr lang="en-GB" dirty="0"/>
          </a:p>
          <a:p>
            <a:pPr marL="0" indent="0">
              <a:buNone/>
            </a:pPr>
            <a:endParaRPr lang="en-US" dirty="0"/>
          </a:p>
        </p:txBody>
      </p:sp>
      <p:pic>
        <p:nvPicPr>
          <p:cNvPr id="1028" name="Picture 4" descr="Police Scotland Recruitment: Case Study | Oleeo">
            <a:extLst>
              <a:ext uri="{FF2B5EF4-FFF2-40B4-BE49-F238E27FC236}">
                <a16:creationId xmlns:a16="http://schemas.microsoft.com/office/drawing/2014/main" xmlns="" id="{AB24C9CB-DF81-D701-D6D9-680BC6772B30}"/>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416050" y="2059385"/>
            <a:ext cx="4578350" cy="2861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921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CD4639-BD2D-03FF-852C-16B9FAD313F4}"/>
              </a:ext>
            </a:extLst>
          </p:cNvPr>
          <p:cNvSpPr>
            <a:spLocks noGrp="1"/>
          </p:cNvSpPr>
          <p:nvPr>
            <p:ph type="title"/>
          </p:nvPr>
        </p:nvSpPr>
        <p:spPr/>
        <p:txBody>
          <a:bodyPr/>
          <a:lstStyle/>
          <a:p>
            <a:r>
              <a:rPr lang="en-US" dirty="0"/>
              <a:t/>
            </a:r>
            <a:br>
              <a:rPr lang="en-US" dirty="0"/>
            </a:br>
            <a:r>
              <a:rPr lang="en-US" dirty="0"/>
              <a:t>Where do trials happen? </a:t>
            </a:r>
            <a:endParaRPr lang="en-GB" dirty="0"/>
          </a:p>
        </p:txBody>
      </p:sp>
      <p:sp>
        <p:nvSpPr>
          <p:cNvPr id="3" name="Content Placeholder 2">
            <a:extLst>
              <a:ext uri="{FF2B5EF4-FFF2-40B4-BE49-F238E27FC236}">
                <a16:creationId xmlns:a16="http://schemas.microsoft.com/office/drawing/2014/main" xmlns="" id="{AEB24C5A-1076-4110-9917-66ABFD4E673C}"/>
              </a:ext>
            </a:extLst>
          </p:cNvPr>
          <p:cNvSpPr>
            <a:spLocks noGrp="1"/>
          </p:cNvSpPr>
          <p:nvPr>
            <p:ph sz="half" idx="1"/>
          </p:nvPr>
        </p:nvSpPr>
        <p:spPr/>
        <p:txBody>
          <a:bodyPr/>
          <a:lstStyle/>
          <a:p>
            <a:r>
              <a:rPr lang="en-US" sz="2000" dirty="0"/>
              <a:t>If a crime happens in Grampian, it will usually be heard in either Aberdeen, Banff or Peterhead (depending where exactly in Grampian the crime happened). If crimes happen in various places or there are multiple complainers across different geographical areas, one court takes ‘jurisdiction’. </a:t>
            </a:r>
          </a:p>
          <a:p>
            <a:r>
              <a:rPr lang="en-US" sz="2000" dirty="0"/>
              <a:t>Domestic abuse cases will either be summary (a sheriff only) or solemn (a sheriff/judge and jury)</a:t>
            </a:r>
          </a:p>
          <a:p>
            <a:r>
              <a:rPr lang="en-US" sz="2000" dirty="0"/>
              <a:t>Almost all trials are open to the public to watch. </a:t>
            </a:r>
          </a:p>
          <a:p>
            <a:endParaRPr lang="en-US" sz="2000" dirty="0"/>
          </a:p>
          <a:p>
            <a:endParaRPr lang="en-US" sz="2000" u="sng" dirty="0"/>
          </a:p>
        </p:txBody>
      </p:sp>
      <p:sp>
        <p:nvSpPr>
          <p:cNvPr id="5" name="AutoShape 4" descr="Sheriff Court - Aberdeen Live">
            <a:extLst>
              <a:ext uri="{FF2B5EF4-FFF2-40B4-BE49-F238E27FC236}">
                <a16:creationId xmlns:a16="http://schemas.microsoft.com/office/drawing/2014/main" xmlns="" id="{5F846971-AEE8-D18E-7AE6-5E61E7F2457D}"/>
              </a:ext>
            </a:extLst>
          </p:cNvPr>
          <p:cNvSpPr>
            <a:spLocks noChangeAspect="1" noChangeArrowheads="1"/>
          </p:cNvSpPr>
          <p:nvPr/>
        </p:nvSpPr>
        <p:spPr bwMode="auto">
          <a:xfrm>
            <a:off x="5943599" y="1130147"/>
            <a:ext cx="2451253" cy="245125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6">
            <a:extLst>
              <a:ext uri="{FF2B5EF4-FFF2-40B4-BE49-F238E27FC236}">
                <a16:creationId xmlns:a16="http://schemas.microsoft.com/office/drawing/2014/main" xmlns="" id="{EC811D86-FB4D-45EF-BC6C-195AEBD9622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8" descr="Courts - Aberdeen Live">
            <a:extLst>
              <a:ext uri="{FF2B5EF4-FFF2-40B4-BE49-F238E27FC236}">
                <a16:creationId xmlns:a16="http://schemas.microsoft.com/office/drawing/2014/main" xmlns="" id="{9B668B94-224F-2B81-5D45-38066148B181}"/>
              </a:ext>
            </a:extLst>
          </p:cNvPr>
          <p:cNvSpPr>
            <a:spLocks noChangeAspect="1" noChangeArrowheads="1"/>
          </p:cNvSpPr>
          <p:nvPr/>
        </p:nvSpPr>
        <p:spPr bwMode="auto">
          <a:xfrm>
            <a:off x="6096000" y="1016306"/>
            <a:ext cx="2717494" cy="271749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2" name="Picture 11">
            <a:extLst>
              <a:ext uri="{FF2B5EF4-FFF2-40B4-BE49-F238E27FC236}">
                <a16:creationId xmlns:a16="http://schemas.microsoft.com/office/drawing/2014/main" xmlns="" id="{B9440EA8-77E4-E9E8-8D29-AF517FF3AB52}"/>
              </a:ext>
            </a:extLst>
          </p:cNvPr>
          <p:cNvPicPr>
            <a:picLocks noChangeAspect="1"/>
          </p:cNvPicPr>
          <p:nvPr/>
        </p:nvPicPr>
        <p:blipFill>
          <a:blip r:embed="rId2"/>
          <a:stretch>
            <a:fillRect/>
          </a:stretch>
        </p:blipFill>
        <p:spPr>
          <a:xfrm>
            <a:off x="9018034" y="2980134"/>
            <a:ext cx="2155222" cy="978118"/>
          </a:xfrm>
          <a:prstGeom prst="rect">
            <a:avLst/>
          </a:prstGeom>
        </p:spPr>
      </p:pic>
      <p:pic>
        <p:nvPicPr>
          <p:cNvPr id="14" name="Picture 16">
            <a:extLst>
              <a:ext uri="{FF2B5EF4-FFF2-40B4-BE49-F238E27FC236}">
                <a16:creationId xmlns:a16="http://schemas.microsoft.com/office/drawing/2014/main" xmlns="" id="{1DCC98A9-D4DE-CCA6-B745-66244F4D2C26}"/>
              </a:ext>
              <a:ext uri="{C183D7F6-B498-43B3-948B-1728B52AA6E4}">
                <adec:decorative xmlns:adec="http://schemas.microsoft.com/office/drawing/2017/decorative" xmlns="" val="1"/>
              </a:ext>
            </a:extLst>
          </p:cNvPr>
          <p:cNvPicPr>
            <a:picLocks noGrp="1" noChangeAspect="1" noChangeArrowheads="1"/>
          </p:cNvPicPr>
          <p:nvPr>
            <p:ph sz="half" idx="13"/>
          </p:nvPr>
        </p:nvPicPr>
        <p:blipFill>
          <a:blip r:embed="rId3">
            <a:extLst>
              <a:ext uri="{28A0092B-C50C-407E-A947-70E740481C1C}">
                <a14:useLocalDpi xmlns:a14="http://schemas.microsoft.com/office/drawing/2010/main" val="0"/>
              </a:ext>
            </a:extLst>
          </a:blip>
          <a:srcRect/>
          <a:stretch>
            <a:fillRect/>
          </a:stretch>
        </p:blipFill>
        <p:spPr bwMode="auto">
          <a:xfrm>
            <a:off x="6323013" y="1964002"/>
            <a:ext cx="4578350" cy="3052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7223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26A12A-B439-2A1C-895A-98FECCC825FE}"/>
              </a:ext>
            </a:extLst>
          </p:cNvPr>
          <p:cNvSpPr>
            <a:spLocks noGrp="1"/>
          </p:cNvSpPr>
          <p:nvPr>
            <p:ph type="title"/>
          </p:nvPr>
        </p:nvSpPr>
        <p:spPr/>
        <p:txBody>
          <a:bodyPr/>
          <a:lstStyle/>
          <a:p>
            <a:r>
              <a:rPr lang="en-US" dirty="0"/>
              <a:t/>
            </a:r>
            <a:br>
              <a:rPr lang="en-US" dirty="0"/>
            </a:br>
            <a:r>
              <a:rPr lang="en-US" dirty="0"/>
              <a:t>How long will it take? </a:t>
            </a:r>
            <a:endParaRPr lang="en-GB" dirty="0"/>
          </a:p>
        </p:txBody>
      </p:sp>
      <p:sp>
        <p:nvSpPr>
          <p:cNvPr id="3" name="Content Placeholder 2">
            <a:extLst>
              <a:ext uri="{FF2B5EF4-FFF2-40B4-BE49-F238E27FC236}">
                <a16:creationId xmlns:a16="http://schemas.microsoft.com/office/drawing/2014/main" xmlns="" id="{FFF8CAA3-CF08-1A8F-BF61-0994B231F98F}"/>
              </a:ext>
            </a:extLst>
          </p:cNvPr>
          <p:cNvSpPr>
            <a:spLocks noGrp="1"/>
          </p:cNvSpPr>
          <p:nvPr>
            <p:ph idx="1"/>
          </p:nvPr>
        </p:nvSpPr>
        <p:spPr>
          <a:xfrm>
            <a:off x="1416051" y="1408112"/>
            <a:ext cx="9359900" cy="4493923"/>
          </a:xfrm>
        </p:spPr>
        <p:txBody>
          <a:bodyPr/>
          <a:lstStyle/>
          <a:p>
            <a:pPr>
              <a:buFont typeface="Wingdings" panose="05000000000000000000" pitchFamily="2" charset="2"/>
              <a:buChar char="Ø"/>
            </a:pPr>
            <a:r>
              <a:rPr lang="en-US" sz="1800" b="1" u="sng" dirty="0"/>
              <a:t> Summary cases: </a:t>
            </a:r>
          </a:p>
          <a:p>
            <a:pPr lvl="2">
              <a:buFont typeface="Wingdings" panose="05000000000000000000" pitchFamily="2" charset="2"/>
              <a:buChar char="Ø"/>
            </a:pPr>
            <a:r>
              <a:rPr lang="en-US" sz="1800" b="1" dirty="0">
                <a:solidFill>
                  <a:srgbClr val="00B050"/>
                </a:solidFill>
              </a:rPr>
              <a:t>Bail: </a:t>
            </a:r>
            <a:r>
              <a:rPr lang="en-US" sz="1800" dirty="0"/>
              <a:t>domestic trials aim to start in bail cases </a:t>
            </a:r>
            <a:r>
              <a:rPr lang="en-US" sz="1800" u="sng" dirty="0"/>
              <a:t>within 10 weeks </a:t>
            </a:r>
            <a:r>
              <a:rPr lang="en-US" sz="1800" dirty="0"/>
              <a:t>of accused’s first appearance in court. </a:t>
            </a:r>
          </a:p>
          <a:p>
            <a:pPr lvl="2">
              <a:buFont typeface="Wingdings" panose="05000000000000000000" pitchFamily="2" charset="2"/>
              <a:buChar char="Ø"/>
            </a:pPr>
            <a:r>
              <a:rPr lang="en-US" sz="1800" dirty="0"/>
              <a:t>Delays can happen – further investigation by </a:t>
            </a:r>
            <a:r>
              <a:rPr lang="en-US" sz="1800" dirty="0" err="1"/>
              <a:t>defence</a:t>
            </a:r>
            <a:r>
              <a:rPr lang="en-US" sz="1800" dirty="0"/>
              <a:t>, mental health investigations, evidence not available etc. </a:t>
            </a:r>
          </a:p>
          <a:p>
            <a:pPr lvl="2">
              <a:buFont typeface="Wingdings" panose="05000000000000000000" pitchFamily="2" charset="2"/>
              <a:buChar char="Ø"/>
            </a:pPr>
            <a:r>
              <a:rPr lang="en-US" sz="1800" b="1" dirty="0">
                <a:solidFill>
                  <a:srgbClr val="FF0000"/>
                </a:solidFill>
              </a:rPr>
              <a:t>Custody: </a:t>
            </a:r>
            <a:r>
              <a:rPr lang="en-US" sz="1800" dirty="0"/>
              <a:t>40 days </a:t>
            </a:r>
          </a:p>
          <a:p>
            <a:pPr lvl="1">
              <a:buFont typeface="Wingdings" panose="05000000000000000000" pitchFamily="2" charset="2"/>
              <a:buChar char="Ø"/>
            </a:pPr>
            <a:endParaRPr lang="en-US" sz="1800" dirty="0"/>
          </a:p>
          <a:p>
            <a:pPr lvl="1">
              <a:buFont typeface="Wingdings" panose="05000000000000000000" pitchFamily="2" charset="2"/>
              <a:buChar char="Ø"/>
            </a:pPr>
            <a:r>
              <a:rPr lang="en-US" sz="1800" b="1" u="sng" dirty="0"/>
              <a:t>Sheriff and Jury/High Court cases </a:t>
            </a:r>
          </a:p>
          <a:p>
            <a:pPr lvl="2">
              <a:buFont typeface="Wingdings" panose="05000000000000000000" pitchFamily="2" charset="2"/>
              <a:buChar char="Ø"/>
            </a:pPr>
            <a:r>
              <a:rPr lang="en-US" sz="1800" dirty="0">
                <a:solidFill>
                  <a:srgbClr val="00B050"/>
                </a:solidFill>
              </a:rPr>
              <a:t>Bail</a:t>
            </a:r>
            <a:r>
              <a:rPr lang="en-US" sz="1800" dirty="0"/>
              <a:t>: indictment to be served </a:t>
            </a:r>
            <a:r>
              <a:rPr lang="en-US" sz="1800" u="sng" dirty="0"/>
              <a:t>within 10 months </a:t>
            </a:r>
            <a:r>
              <a:rPr lang="en-US" sz="1800" dirty="0"/>
              <a:t>– trial to commence within 12 months. Can be extended. </a:t>
            </a:r>
          </a:p>
          <a:p>
            <a:pPr lvl="2">
              <a:buFont typeface="Wingdings" panose="05000000000000000000" pitchFamily="2" charset="2"/>
              <a:buChar char="Ø"/>
            </a:pPr>
            <a:r>
              <a:rPr lang="en-US" sz="1800" b="1" dirty="0">
                <a:solidFill>
                  <a:srgbClr val="FF0000"/>
                </a:solidFill>
              </a:rPr>
              <a:t>Custody: </a:t>
            </a:r>
            <a:r>
              <a:rPr lang="en-US" sz="1800" dirty="0"/>
              <a:t>trial to start within 110 days. Can be extended</a:t>
            </a:r>
            <a:r>
              <a:rPr lang="en-US" dirty="0"/>
              <a:t>. </a:t>
            </a:r>
          </a:p>
          <a:p>
            <a:pPr marL="0" indent="0">
              <a:buNone/>
            </a:pPr>
            <a:endParaRPr lang="en-GB" dirty="0"/>
          </a:p>
        </p:txBody>
      </p:sp>
    </p:spTree>
    <p:extLst>
      <p:ext uri="{BB962C8B-B14F-4D97-AF65-F5344CB8AC3E}">
        <p14:creationId xmlns:p14="http://schemas.microsoft.com/office/powerpoint/2010/main" val="173873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264F899-3D5B-9371-EE27-DDCF2D75B903}"/>
              </a:ext>
            </a:extLst>
          </p:cNvPr>
          <p:cNvSpPr>
            <a:spLocks noGrp="1"/>
          </p:cNvSpPr>
          <p:nvPr>
            <p:ph type="title"/>
          </p:nvPr>
        </p:nvSpPr>
        <p:spPr>
          <a:xfrm>
            <a:off x="1416051" y="274638"/>
            <a:ext cx="9359900" cy="925512"/>
          </a:xfrm>
        </p:spPr>
        <p:txBody>
          <a:bodyPr anchor="t">
            <a:normAutofit/>
          </a:bodyPr>
          <a:lstStyle/>
          <a:p>
            <a:pPr marL="0" indent="0">
              <a:buNone/>
            </a:pPr>
            <a:r>
              <a:rPr lang="en-GB" dirty="0"/>
              <a:t>TRIAL PROCESS </a:t>
            </a:r>
          </a:p>
        </p:txBody>
      </p:sp>
      <p:sp>
        <p:nvSpPr>
          <p:cNvPr id="7" name="Content Placeholder 1">
            <a:extLst>
              <a:ext uri="{FF2B5EF4-FFF2-40B4-BE49-F238E27FC236}">
                <a16:creationId xmlns:a16="http://schemas.microsoft.com/office/drawing/2014/main" xmlns="" id="{45C922BF-406D-7019-1115-5B9CC6259394}"/>
              </a:ext>
            </a:extLst>
          </p:cNvPr>
          <p:cNvSpPr>
            <a:spLocks noGrp="1"/>
          </p:cNvSpPr>
          <p:nvPr>
            <p:ph idx="1"/>
          </p:nvPr>
        </p:nvSpPr>
        <p:spPr>
          <a:xfrm>
            <a:off x="1416051" y="1408113"/>
            <a:ext cx="9359900" cy="4375150"/>
          </a:xfrm>
        </p:spPr>
        <p:txBody>
          <a:bodyPr wrap="square" anchor="t">
            <a:normAutofit fontScale="92500" lnSpcReduction="20000"/>
          </a:bodyPr>
          <a:lstStyle/>
          <a:p>
            <a:pPr marL="0" indent="0" algn="ctr">
              <a:lnSpc>
                <a:spcPct val="90000"/>
              </a:lnSpc>
              <a:buNone/>
            </a:pPr>
            <a:r>
              <a:rPr lang="en-GB" sz="1800" dirty="0"/>
              <a:t>Witness gives an oath/affirmation </a:t>
            </a:r>
          </a:p>
          <a:p>
            <a:pPr marL="0" indent="0" algn="ctr">
              <a:lnSpc>
                <a:spcPct val="90000"/>
              </a:lnSpc>
              <a:buNone/>
            </a:pPr>
            <a:r>
              <a:rPr lang="en-GB" sz="1800" dirty="0"/>
              <a:t>Prosecutor leads evidence</a:t>
            </a:r>
          </a:p>
          <a:p>
            <a:pPr marL="0" indent="0" algn="ctr">
              <a:lnSpc>
                <a:spcPct val="90000"/>
              </a:lnSpc>
              <a:buNone/>
            </a:pPr>
            <a:endParaRPr lang="en-GB" sz="1800" dirty="0"/>
          </a:p>
          <a:p>
            <a:pPr marL="0" indent="0" algn="ctr">
              <a:lnSpc>
                <a:spcPct val="90000"/>
              </a:lnSpc>
              <a:buNone/>
            </a:pPr>
            <a:r>
              <a:rPr lang="en-GB" sz="1800" u="sng" dirty="0"/>
              <a:t>Each witness:</a:t>
            </a:r>
          </a:p>
          <a:p>
            <a:pPr algn="ctr">
              <a:lnSpc>
                <a:spcPct val="90000"/>
              </a:lnSpc>
            </a:pPr>
            <a:r>
              <a:rPr lang="en-GB" sz="1800" dirty="0"/>
              <a:t>Examination in Chief (prosecutor)</a:t>
            </a:r>
          </a:p>
          <a:p>
            <a:pPr algn="ctr">
              <a:lnSpc>
                <a:spcPct val="90000"/>
              </a:lnSpc>
            </a:pPr>
            <a:r>
              <a:rPr lang="en-GB" sz="1800" dirty="0"/>
              <a:t>Cross Examination (defence)</a:t>
            </a:r>
          </a:p>
          <a:p>
            <a:pPr algn="ctr">
              <a:lnSpc>
                <a:spcPct val="90000"/>
              </a:lnSpc>
            </a:pPr>
            <a:r>
              <a:rPr lang="en-GB" sz="1800" dirty="0"/>
              <a:t>Re-examination (prosecutor)</a:t>
            </a:r>
          </a:p>
          <a:p>
            <a:pPr marL="0" indent="0" algn="ctr">
              <a:lnSpc>
                <a:spcPct val="90000"/>
              </a:lnSpc>
              <a:buNone/>
            </a:pPr>
            <a:endParaRPr lang="en-GB" sz="1800" dirty="0"/>
          </a:p>
          <a:p>
            <a:pPr marL="0" indent="0" algn="ctr">
              <a:lnSpc>
                <a:spcPct val="90000"/>
              </a:lnSpc>
              <a:buNone/>
            </a:pPr>
            <a:r>
              <a:rPr lang="en-GB" sz="1800" dirty="0"/>
              <a:t>Defence decides whether to lead evidence</a:t>
            </a:r>
          </a:p>
          <a:p>
            <a:pPr marL="0" indent="0" algn="ctr">
              <a:lnSpc>
                <a:spcPct val="90000"/>
              </a:lnSpc>
              <a:buNone/>
            </a:pPr>
            <a:endParaRPr lang="en-GB" sz="1800" dirty="0"/>
          </a:p>
          <a:p>
            <a:pPr marL="0" indent="0" algn="ctr">
              <a:lnSpc>
                <a:spcPct val="90000"/>
              </a:lnSpc>
              <a:buNone/>
            </a:pPr>
            <a:r>
              <a:rPr lang="en-GB" sz="1800" dirty="0"/>
              <a:t>Each witness:</a:t>
            </a:r>
          </a:p>
          <a:p>
            <a:pPr algn="ctr">
              <a:lnSpc>
                <a:spcPct val="90000"/>
              </a:lnSpc>
            </a:pPr>
            <a:r>
              <a:rPr lang="en-GB" sz="1800" dirty="0"/>
              <a:t>Examination in Chief (defence)</a:t>
            </a:r>
          </a:p>
          <a:p>
            <a:pPr algn="ctr">
              <a:lnSpc>
                <a:spcPct val="90000"/>
              </a:lnSpc>
            </a:pPr>
            <a:r>
              <a:rPr lang="en-GB" sz="1800" dirty="0"/>
              <a:t>Cross Examination (prosecutor)</a:t>
            </a:r>
          </a:p>
          <a:p>
            <a:pPr algn="ctr">
              <a:lnSpc>
                <a:spcPct val="90000"/>
              </a:lnSpc>
            </a:pPr>
            <a:r>
              <a:rPr lang="en-GB" sz="1800" dirty="0"/>
              <a:t>Re-examination (defence)</a:t>
            </a:r>
          </a:p>
          <a:p>
            <a:pPr marL="0" indent="0" algn="ctr">
              <a:lnSpc>
                <a:spcPct val="90000"/>
              </a:lnSpc>
              <a:buNone/>
            </a:pPr>
            <a:endParaRPr lang="en-GB" sz="1800" dirty="0"/>
          </a:p>
          <a:p>
            <a:pPr marL="0" indent="0" algn="ctr">
              <a:lnSpc>
                <a:spcPct val="90000"/>
              </a:lnSpc>
              <a:buNone/>
            </a:pPr>
            <a:r>
              <a:rPr lang="en-GB" sz="1800" dirty="0"/>
              <a:t>Summing up (submissions or speech)</a:t>
            </a:r>
          </a:p>
          <a:p>
            <a:pPr marL="0" indent="0" algn="ctr">
              <a:lnSpc>
                <a:spcPct val="90000"/>
              </a:lnSpc>
              <a:buNone/>
            </a:pPr>
            <a:r>
              <a:rPr lang="en-GB" sz="1800" dirty="0"/>
              <a:t>Verdict – from Sheriff or from spokesperson of the jury (unanimous/majority). </a:t>
            </a:r>
          </a:p>
          <a:p>
            <a:pPr>
              <a:lnSpc>
                <a:spcPct val="90000"/>
              </a:lnSpc>
            </a:pPr>
            <a:endParaRPr lang="en-GB" sz="1500" dirty="0"/>
          </a:p>
        </p:txBody>
      </p:sp>
    </p:spTree>
    <p:extLst>
      <p:ext uri="{BB962C8B-B14F-4D97-AF65-F5344CB8AC3E}">
        <p14:creationId xmlns:p14="http://schemas.microsoft.com/office/powerpoint/2010/main" val="3689657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92A8ED-1C02-A1F4-8175-FFC4264A2DD6}"/>
              </a:ext>
            </a:extLst>
          </p:cNvPr>
          <p:cNvSpPr>
            <a:spLocks noGrp="1"/>
          </p:cNvSpPr>
          <p:nvPr>
            <p:ph type="title"/>
          </p:nvPr>
        </p:nvSpPr>
        <p:spPr/>
        <p:txBody>
          <a:bodyPr/>
          <a:lstStyle/>
          <a:p>
            <a:r>
              <a:rPr lang="en-US" dirty="0"/>
              <a:t/>
            </a:r>
            <a:br>
              <a:rPr lang="en-US" dirty="0"/>
            </a:br>
            <a:r>
              <a:rPr lang="en-US" dirty="0"/>
              <a:t>Domestic Abuse </a:t>
            </a:r>
            <a:endParaRPr lang="en-GB" dirty="0"/>
          </a:p>
        </p:txBody>
      </p:sp>
      <p:sp>
        <p:nvSpPr>
          <p:cNvPr id="3" name="Content Placeholder 2">
            <a:extLst>
              <a:ext uri="{FF2B5EF4-FFF2-40B4-BE49-F238E27FC236}">
                <a16:creationId xmlns:a16="http://schemas.microsoft.com/office/drawing/2014/main" xmlns="" id="{A43AA0CA-B926-2524-8854-49AAB07B4643}"/>
              </a:ext>
            </a:extLst>
          </p:cNvPr>
          <p:cNvSpPr>
            <a:spLocks noGrp="1"/>
          </p:cNvSpPr>
          <p:nvPr>
            <p:ph idx="1"/>
          </p:nvPr>
        </p:nvSpPr>
        <p:spPr/>
        <p:txBody>
          <a:bodyPr/>
          <a:lstStyle/>
          <a:p>
            <a:pPr marL="0" indent="0" algn="l">
              <a:buNone/>
            </a:pPr>
            <a:r>
              <a:rPr lang="en-GB" sz="1800" b="0" i="0" dirty="0">
                <a:solidFill>
                  <a:srgbClr val="333333"/>
                </a:solidFill>
                <a:effectLst/>
                <a:latin typeface="Roboto" panose="02000000000000000000" pitchFamily="2" charset="0"/>
              </a:rPr>
              <a:t>Police Scotland and the Crown Office and Procurator Fiscal Service (COPFS) have a shared definition of domestic abuse available on the </a:t>
            </a:r>
            <a:r>
              <a:rPr lang="en-GB" sz="1800" b="0" i="0" u="sng" dirty="0">
                <a:solidFill>
                  <a:srgbClr val="0065BD"/>
                </a:solidFill>
                <a:effectLst/>
                <a:latin typeface="Roboto" panose="02000000000000000000" pitchFamily="2" charset="0"/>
              </a:rPr>
              <a:t>Police Scotland </a:t>
            </a:r>
            <a:r>
              <a:rPr lang="en-GB" sz="1800" u="sng" dirty="0">
                <a:solidFill>
                  <a:srgbClr val="0065BD"/>
                </a:solidFill>
                <a:latin typeface="Roboto" panose="02000000000000000000" pitchFamily="2" charset="0"/>
              </a:rPr>
              <a:t>website. </a:t>
            </a:r>
          </a:p>
          <a:p>
            <a:pPr marL="0" indent="0" algn="l">
              <a:buNone/>
            </a:pPr>
            <a:endParaRPr lang="en-GB" sz="1800" b="0" i="0" dirty="0">
              <a:solidFill>
                <a:srgbClr val="333333"/>
              </a:solidFill>
              <a:effectLst/>
              <a:latin typeface="Roboto" panose="02000000000000000000" pitchFamily="2" charset="0"/>
            </a:endParaRPr>
          </a:p>
          <a:p>
            <a:pPr marL="0" indent="0" algn="l">
              <a:buNone/>
            </a:pPr>
            <a:r>
              <a:rPr lang="en-GB" sz="1800" b="0" i="0" dirty="0">
                <a:solidFill>
                  <a:srgbClr val="333333"/>
                </a:solidFill>
                <a:effectLst/>
                <a:latin typeface="Roboto" panose="02000000000000000000" pitchFamily="2" charset="0"/>
              </a:rPr>
              <a:t>This definition is:</a:t>
            </a:r>
          </a:p>
          <a:p>
            <a:pPr marL="0" indent="0" algn="l">
              <a:buNone/>
            </a:pPr>
            <a:r>
              <a:rPr lang="en-GB" sz="1800" b="1" i="1" dirty="0">
                <a:solidFill>
                  <a:srgbClr val="333333"/>
                </a:solidFill>
                <a:effectLst/>
                <a:latin typeface="Roboto" panose="02000000000000000000" pitchFamily="2" charset="0"/>
              </a:rPr>
              <a:t>‘</a:t>
            </a:r>
            <a:r>
              <a:rPr lang="en-GB" sz="1800" b="0" i="1" dirty="0">
                <a:solidFill>
                  <a:srgbClr val="333333"/>
                </a:solidFill>
                <a:effectLst/>
                <a:latin typeface="Roboto" panose="02000000000000000000" pitchFamily="2" charset="0"/>
              </a:rPr>
              <a:t>Any form of physical, verbal, sexual, psychological or financial abuse which might amount to criminal conduct and which takes place within the context of a relationship. The relationship will be between partners (married, cohabiting, civil partnership or otherwise) or ex-partners. The abuse can be committed in the home or elsewhere including online’</a:t>
            </a:r>
          </a:p>
          <a:p>
            <a:pPr marL="0" indent="0" algn="l">
              <a:buNone/>
            </a:pPr>
            <a:endParaRPr lang="en-GB" sz="1800" i="1" dirty="0">
              <a:solidFill>
                <a:srgbClr val="333333"/>
              </a:solidFill>
              <a:latin typeface="Roboto" panose="02000000000000000000" pitchFamily="2" charset="0"/>
            </a:endParaRPr>
          </a:p>
          <a:p>
            <a:pPr marL="0" indent="0" algn="l">
              <a:buNone/>
            </a:pPr>
            <a:endParaRPr lang="en-GB" sz="1800" i="1" dirty="0">
              <a:solidFill>
                <a:srgbClr val="333333"/>
              </a:solidFill>
              <a:latin typeface="Roboto" panose="02000000000000000000" pitchFamily="2" charset="0"/>
            </a:endParaRPr>
          </a:p>
          <a:p>
            <a:pPr marL="0" indent="0" algn="l">
              <a:buNone/>
            </a:pPr>
            <a:endParaRPr lang="en-GB" sz="1800" b="0" i="1" dirty="0">
              <a:solidFill>
                <a:srgbClr val="333333"/>
              </a:solidFill>
              <a:effectLst/>
              <a:latin typeface="Roboto" panose="02000000000000000000" pitchFamily="2" charset="0"/>
            </a:endParaRPr>
          </a:p>
          <a:p>
            <a:pPr marL="0" indent="0" algn="l">
              <a:buNone/>
            </a:pPr>
            <a:endParaRPr lang="en-GB" sz="1000" b="0" dirty="0">
              <a:solidFill>
                <a:srgbClr val="333333"/>
              </a:solidFill>
              <a:effectLst/>
              <a:latin typeface="Roboto" panose="02000000000000000000" pitchFamily="2" charset="0"/>
            </a:endParaRPr>
          </a:p>
          <a:p>
            <a:endParaRPr lang="en-GB" dirty="0"/>
          </a:p>
        </p:txBody>
      </p:sp>
    </p:spTree>
    <p:extLst>
      <p:ext uri="{BB962C8B-B14F-4D97-AF65-F5344CB8AC3E}">
        <p14:creationId xmlns:p14="http://schemas.microsoft.com/office/powerpoint/2010/main" val="762519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688572-5BF6-F948-3539-7418BE95F3D8}"/>
              </a:ext>
            </a:extLst>
          </p:cNvPr>
          <p:cNvSpPr>
            <a:spLocks noGrp="1"/>
          </p:cNvSpPr>
          <p:nvPr>
            <p:ph type="title"/>
          </p:nvPr>
        </p:nvSpPr>
        <p:spPr/>
        <p:txBody>
          <a:bodyPr/>
          <a:lstStyle/>
          <a:p>
            <a:r>
              <a:rPr lang="en-US" dirty="0"/>
              <a:t>Typologies of domestic abuse</a:t>
            </a:r>
            <a:endParaRPr lang="en-GB" dirty="0"/>
          </a:p>
        </p:txBody>
      </p:sp>
      <p:sp>
        <p:nvSpPr>
          <p:cNvPr id="3" name="Content Placeholder 2">
            <a:extLst>
              <a:ext uri="{FF2B5EF4-FFF2-40B4-BE49-F238E27FC236}">
                <a16:creationId xmlns:a16="http://schemas.microsoft.com/office/drawing/2014/main" xmlns="" id="{AA5A82C1-58CB-A890-0145-5455E31E42C9}"/>
              </a:ext>
            </a:extLst>
          </p:cNvPr>
          <p:cNvSpPr>
            <a:spLocks noGrp="1"/>
          </p:cNvSpPr>
          <p:nvPr>
            <p:ph sz="half" idx="1"/>
          </p:nvPr>
        </p:nvSpPr>
        <p:spPr/>
        <p:txBody>
          <a:bodyPr/>
          <a:lstStyle/>
          <a:p>
            <a:pPr marL="342900" indent="-342900">
              <a:lnSpc>
                <a:spcPct val="200000"/>
              </a:lnSpc>
              <a:buFont typeface="Arial" charset="0"/>
              <a:buChar char="•"/>
            </a:pPr>
            <a:endParaRPr lang="en-GB" dirty="0">
              <a:solidFill>
                <a:srgbClr val="333333"/>
              </a:solidFill>
              <a:latin typeface="Roboto" panose="02000000000000000000" pitchFamily="2" charset="0"/>
            </a:endParaRPr>
          </a:p>
          <a:p>
            <a:pPr marL="342900" indent="-342900">
              <a:lnSpc>
                <a:spcPct val="200000"/>
              </a:lnSpc>
              <a:buFont typeface="Arial" charset="0"/>
              <a:buChar char="•"/>
            </a:pPr>
            <a:r>
              <a:rPr lang="en-GB" dirty="0">
                <a:solidFill>
                  <a:srgbClr val="333333"/>
                </a:solidFill>
                <a:latin typeface="Roboto" panose="02000000000000000000" pitchFamily="2" charset="0"/>
              </a:rPr>
              <a:t>Intimate terrorism</a:t>
            </a:r>
          </a:p>
          <a:p>
            <a:pPr marL="342900" indent="-342900">
              <a:lnSpc>
                <a:spcPct val="200000"/>
              </a:lnSpc>
              <a:buFont typeface="Arial" charset="0"/>
              <a:buChar char="•"/>
            </a:pPr>
            <a:r>
              <a:rPr lang="en-GB" dirty="0">
                <a:solidFill>
                  <a:srgbClr val="333333"/>
                </a:solidFill>
                <a:latin typeface="Roboto" panose="02000000000000000000" pitchFamily="2" charset="0"/>
              </a:rPr>
              <a:t>Situational Couple Violence</a:t>
            </a:r>
          </a:p>
          <a:p>
            <a:pPr marL="342900" indent="-342900">
              <a:lnSpc>
                <a:spcPct val="200000"/>
              </a:lnSpc>
              <a:buFont typeface="Arial" charset="0"/>
              <a:buChar char="•"/>
            </a:pPr>
            <a:r>
              <a:rPr lang="en-GB" dirty="0">
                <a:solidFill>
                  <a:srgbClr val="333333"/>
                </a:solidFill>
                <a:latin typeface="Roboto" panose="02000000000000000000" pitchFamily="2" charset="0"/>
              </a:rPr>
              <a:t>Mutual Couple Violence </a:t>
            </a:r>
          </a:p>
          <a:p>
            <a:pPr marL="342900" indent="-342900">
              <a:lnSpc>
                <a:spcPct val="200000"/>
              </a:lnSpc>
              <a:buFont typeface="Arial" charset="0"/>
              <a:buChar char="•"/>
            </a:pPr>
            <a:r>
              <a:rPr lang="en-GB" dirty="0">
                <a:solidFill>
                  <a:srgbClr val="333333"/>
                </a:solidFill>
                <a:latin typeface="Roboto" panose="02000000000000000000" pitchFamily="2" charset="0"/>
              </a:rPr>
              <a:t>Violent Resistance</a:t>
            </a:r>
          </a:p>
          <a:p>
            <a:endParaRPr lang="en-GB" dirty="0"/>
          </a:p>
        </p:txBody>
      </p:sp>
      <p:pic>
        <p:nvPicPr>
          <p:cNvPr id="1026" name="Picture 2" descr="Identifying Domestic Abuse - Fisher Jones Greenwood Solicitors">
            <a:extLst>
              <a:ext uri="{FF2B5EF4-FFF2-40B4-BE49-F238E27FC236}">
                <a16:creationId xmlns:a16="http://schemas.microsoft.com/office/drawing/2014/main" xmlns="" id="{59806B61-BCA5-6622-84E1-DD0C05E12039}"/>
              </a:ext>
            </a:extLst>
          </p:cNvPr>
          <p:cNvPicPr>
            <a:picLocks noGrp="1" noChangeAspect="1" noChangeArrowheads="1"/>
          </p:cNvPicPr>
          <p:nvPr>
            <p:ph sz="half" idx="13"/>
          </p:nvPr>
        </p:nvPicPr>
        <p:blipFill>
          <a:blip r:embed="rId2">
            <a:extLst>
              <a:ext uri="{28A0092B-C50C-407E-A947-70E740481C1C}">
                <a14:useLocalDpi xmlns:a14="http://schemas.microsoft.com/office/drawing/2010/main" val="0"/>
              </a:ext>
            </a:extLst>
          </a:blip>
          <a:srcRect/>
          <a:stretch>
            <a:fillRect/>
          </a:stretch>
        </p:blipFill>
        <p:spPr bwMode="auto">
          <a:xfrm>
            <a:off x="6323013" y="1936878"/>
            <a:ext cx="4578350" cy="3106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507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B2285C-1E8D-678B-446F-353F6A38BAA8}"/>
              </a:ext>
            </a:extLst>
          </p:cNvPr>
          <p:cNvSpPr>
            <a:spLocks noGrp="1"/>
          </p:cNvSpPr>
          <p:nvPr>
            <p:ph type="title"/>
          </p:nvPr>
        </p:nvSpPr>
        <p:spPr>
          <a:xfrm>
            <a:off x="1483566" y="2484405"/>
            <a:ext cx="3211763" cy="1162050"/>
          </a:xfrm>
        </p:spPr>
        <p:txBody>
          <a:bodyPr anchor="b">
            <a:noAutofit/>
          </a:bodyPr>
          <a:lstStyle/>
          <a:p>
            <a:pPr algn="ctr"/>
            <a:r>
              <a:rPr lang="en-US" sz="4000" dirty="0"/>
              <a:t>Domestic Abuse </a:t>
            </a:r>
            <a:br>
              <a:rPr lang="en-US" sz="4000" dirty="0"/>
            </a:br>
            <a:r>
              <a:rPr lang="en-US" sz="4000" dirty="0"/>
              <a:t>Statistics</a:t>
            </a:r>
            <a:endParaRPr lang="en-GB" sz="4000" dirty="0"/>
          </a:p>
        </p:txBody>
      </p:sp>
      <p:graphicFrame>
        <p:nvGraphicFramePr>
          <p:cNvPr id="5" name="Content Placeholder 2">
            <a:extLst>
              <a:ext uri="{FF2B5EF4-FFF2-40B4-BE49-F238E27FC236}">
                <a16:creationId xmlns:a16="http://schemas.microsoft.com/office/drawing/2014/main" xmlns="" id="{9CFC35AF-506D-CA98-75DF-918760CC2C29}"/>
              </a:ext>
            </a:extLst>
          </p:cNvPr>
          <p:cNvGraphicFramePr>
            <a:graphicFrameLocks noGrp="1"/>
          </p:cNvGraphicFramePr>
          <p:nvPr>
            <p:ph idx="1"/>
          </p:nvPr>
        </p:nvGraphicFramePr>
        <p:xfrm>
          <a:off x="4766733" y="273051"/>
          <a:ext cx="6815667" cy="5853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100354"/>
      </p:ext>
    </p:extLst>
  </p:cSld>
  <p:clrMapOvr>
    <a:masterClrMapping/>
  </p:clrMapOvr>
</p:sld>
</file>

<file path=ppt/theme/theme1.xml><?xml version="1.0" encoding="utf-8"?>
<a:theme xmlns:a="http://schemas.openxmlformats.org/drawingml/2006/main" name="COPFS presentation template">
  <a:themeElements>
    <a:clrScheme name="COPFS">
      <a:dk1>
        <a:sysClr val="windowText" lastClr="000000"/>
      </a:dk1>
      <a:lt1>
        <a:sysClr val="window" lastClr="FFFFFF"/>
      </a:lt1>
      <a:dk2>
        <a:srgbClr val="2E2B79"/>
      </a:dk2>
      <a:lt2>
        <a:srgbClr val="FFFFFF"/>
      </a:lt2>
      <a:accent1>
        <a:srgbClr val="8C189B"/>
      </a:accent1>
      <a:accent2>
        <a:srgbClr val="5C6670"/>
      </a:accent2>
      <a:accent3>
        <a:srgbClr val="2E2B79"/>
      </a:accent3>
      <a:accent4>
        <a:srgbClr val="8AA0C1"/>
      </a:accent4>
      <a:accent5>
        <a:srgbClr val="A7187B"/>
      </a:accent5>
      <a:accent6>
        <a:srgbClr val="2E2B79"/>
      </a:accent6>
      <a:hlink>
        <a:srgbClr val="2E2B79"/>
      </a:hlink>
      <a:folHlink>
        <a:srgbClr val="8C189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COPFS Template</Template>
  <TotalTime>164</TotalTime>
  <Words>1470</Words>
  <Application>Microsoft Office PowerPoint</Application>
  <PresentationFormat>Widescreen</PresentationFormat>
  <Paragraphs>165</Paragraphs>
  <Slides>27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Aptos</vt:lpstr>
      <vt:lpstr>Arial</vt:lpstr>
      <vt:lpstr>Calibri</vt:lpstr>
      <vt:lpstr>proxima-nova</vt:lpstr>
      <vt:lpstr>Roboto</vt:lpstr>
      <vt:lpstr>Times New Roman</vt:lpstr>
      <vt:lpstr>Wingdings</vt:lpstr>
      <vt:lpstr>COPFS presentation template</vt:lpstr>
      <vt:lpstr>Understanding domestic abuse, the legal context and the court process   Victoria Kerr, Procurator Fiscal Depute, Crown Office and Procurator Fiscal Service Sheena Dalgarno, Women’s Service Manager, Grampian Women’s Aid</vt:lpstr>
      <vt:lpstr> The Crown Office &amp; Procurator Fiscal Service</vt:lpstr>
      <vt:lpstr> How does the system work?</vt:lpstr>
      <vt:lpstr> Where do trials happen? </vt:lpstr>
      <vt:lpstr> How long will it take? </vt:lpstr>
      <vt:lpstr>TRIAL PROCESS </vt:lpstr>
      <vt:lpstr> Domestic Abuse </vt:lpstr>
      <vt:lpstr>Typologies of domestic abuse</vt:lpstr>
      <vt:lpstr>Domestic Abuse  Statistics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Interactive exercise</vt:lpstr>
      <vt:lpstr> ‘Pressing charges’ + ‘dropping charges’</vt:lpstr>
      <vt:lpstr>Burden of proof </vt:lpstr>
      <vt:lpstr>Difficulties in prosecution of domestic cases</vt:lpstr>
      <vt:lpstr> Victim Information Advice (VIA) </vt:lpstr>
      <vt:lpstr>Being a witness</vt:lpstr>
      <vt:lpstr> What can the court do?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Victoria Kerr</dc:creator>
  <cp:lastModifiedBy>Elizabeth Howarth (NHS Grampian)</cp:lastModifiedBy>
  <cp:revision>8</cp:revision>
  <dcterms:created xsi:type="dcterms:W3CDTF">2024-12-05T15:49:27Z</dcterms:created>
  <dcterms:modified xsi:type="dcterms:W3CDTF">2024-12-12T12:39:48Z</dcterms:modified>
</cp:coreProperties>
</file>