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customXml/itemProps4.xml" ContentType="application/vnd.openxmlformats-officedocument.customXml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4" r:id="rId2"/>
    <p:sldId id="370" r:id="rId3"/>
    <p:sldId id="369" r:id="rId4"/>
    <p:sldId id="374" r:id="rId5"/>
    <p:sldId id="378" r:id="rId6"/>
    <p:sldId id="343" r:id="rId7"/>
    <p:sldId id="379" r:id="rId8"/>
    <p:sldId id="380" r:id="rId9"/>
    <p:sldId id="375" r:id="rId10"/>
    <p:sldId id="382" r:id="rId11"/>
    <p:sldId id="381" r:id="rId12"/>
    <p:sldId id="340" r:id="rId13"/>
    <p:sldId id="393" r:id="rId14"/>
    <p:sldId id="394" r:id="rId15"/>
    <p:sldId id="395" r:id="rId16"/>
    <p:sldId id="396" r:id="rId17"/>
    <p:sldId id="390" r:id="rId18"/>
    <p:sldId id="391" r:id="rId19"/>
    <p:sldId id="392" r:id="rId20"/>
    <p:sldId id="347" r:id="rId21"/>
    <p:sldId id="402" r:id="rId22"/>
    <p:sldId id="399" r:id="rId23"/>
    <p:sldId id="403" r:id="rId24"/>
    <p:sldId id="406" r:id="rId25"/>
    <p:sldId id="363" r:id="rId26"/>
    <p:sldId id="371" r:id="rId27"/>
    <p:sldId id="376" r:id="rId28"/>
    <p:sldId id="3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6323" autoAdjust="0"/>
  </p:normalViewPr>
  <p:slideViewPr>
    <p:cSldViewPr snapToGrid="0">
      <p:cViewPr varScale="1">
        <p:scale>
          <a:sx n="66" d="100"/>
          <a:sy n="66"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8986716254087"/>
          <c:y val="0.17049866210790354"/>
          <c:w val="0.48445374226449256"/>
          <c:h val="0.80075094160019278"/>
        </c:manualLayout>
      </c:layout>
      <c:pieChart>
        <c:varyColors val="1"/>
        <c:ser>
          <c:idx val="0"/>
          <c:order val="0"/>
          <c:tx>
            <c:strRef>
              <c:f>Sheet1!$B$1</c:f>
              <c:strCache>
                <c:ptCount val="1"/>
                <c:pt idx="0">
                  <c:v>Column1</c:v>
                </c:pt>
              </c:strCache>
            </c:strRef>
          </c:tx>
          <c:explosion val="4"/>
          <c:dPt>
            <c:idx val="0"/>
            <c:bubble3D val="0"/>
            <c:spPr>
              <a:solidFill>
                <a:schemeClr val="accent1"/>
              </a:solidFill>
              <a:ln w="19050">
                <a:solidFill>
                  <a:schemeClr val="lt1"/>
                </a:solidFill>
              </a:ln>
              <a:effectLst/>
            </c:spPr>
          </c:dPt>
          <c:dPt>
            <c:idx val="1"/>
            <c:bubble3D val="0"/>
            <c:spPr>
              <a:solidFill>
                <a:srgbClr val="00B050"/>
              </a:solidFill>
              <a:ln w="19050">
                <a:solidFill>
                  <a:schemeClr val="lt1"/>
                </a:solidFill>
              </a:ln>
              <a:effectLst/>
            </c:spPr>
          </c:dPt>
          <c:dPt>
            <c:idx val="2"/>
            <c:bubble3D val="0"/>
            <c:explosion val="1"/>
            <c:spPr>
              <a:solidFill>
                <a:schemeClr val="accent4"/>
              </a:solidFill>
              <a:ln w="19050">
                <a:solidFill>
                  <a:schemeClr val="lt1"/>
                </a:solidFill>
              </a:ln>
              <a:effectLst/>
            </c:spPr>
          </c:dPt>
          <c:dPt>
            <c:idx val="3"/>
            <c:bubble3D val="0"/>
            <c:spPr>
              <a:solidFill>
                <a:srgbClr val="FF0000"/>
              </a:solidFill>
              <a:ln w="19050">
                <a:solidFill>
                  <a:schemeClr val="lt1"/>
                </a:solidFill>
              </a:ln>
              <a:effectLst/>
            </c:spPr>
          </c:dPt>
          <c:dPt>
            <c:idx val="4"/>
            <c:bubble3D val="0"/>
            <c:spPr>
              <a:solidFill>
                <a:schemeClr val="bg1">
                  <a:lumMod val="65000"/>
                </a:schemeClr>
              </a:solidFill>
              <a:ln w="19050">
                <a:solidFill>
                  <a:schemeClr val="lt1"/>
                </a:solidFill>
              </a:ln>
              <a:effectLst/>
            </c:spPr>
          </c:dPt>
          <c:dPt>
            <c:idx val="5"/>
            <c:bubble3D val="0"/>
            <c:spPr>
              <a:solidFill>
                <a:srgbClr val="00FFFF"/>
              </a:solidFill>
              <a:ln w="19050">
                <a:solidFill>
                  <a:schemeClr val="lt1"/>
                </a:solidFill>
              </a:ln>
              <a:effectLst/>
            </c:spPr>
          </c:dPt>
          <c:dLbls>
            <c:dLbl>
              <c:idx val="0"/>
              <c:layout>
                <c:manualLayout>
                  <c:x val="5.6986351162302482E-2"/>
                  <c:y val="8.8447754159099914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917829689870402"/>
                      <c:h val="0.13894879296305684"/>
                    </c:manualLayout>
                  </c15:layout>
                </c:ext>
              </c:extLst>
            </c:dLbl>
            <c:dLbl>
              <c:idx val="1"/>
              <c:layout>
                <c:manualLayout>
                  <c:x val="0.12583062484171703"/>
                  <c:y val="-5.84806127933695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2968216053175549"/>
                      <c:h val="0.12492995178769659"/>
                    </c:manualLayout>
                  </c15:layout>
                </c:ext>
              </c:extLst>
            </c:dLbl>
            <c:dLbl>
              <c:idx val="2"/>
              <c:layout>
                <c:manualLayout>
                  <c:x val="-5.8405681736768272E-2"/>
                  <c:y val="6.444388793188286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531886885860779"/>
                      <c:h val="0.13082601310400394"/>
                    </c:manualLayout>
                  </c15:layout>
                </c:ext>
              </c:extLst>
            </c:dLbl>
            <c:dLbl>
              <c:idx val="3"/>
              <c:layout>
                <c:manualLayout>
                  <c:x val="-9.3477189063482027E-2"/>
                  <c:y val="9.094696802973737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994877636341323"/>
                      <c:h val="0.13837810470418591"/>
                    </c:manualLayout>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Complete </c:v>
                </c:pt>
                <c:pt idx="1">
                  <c:v>On Track</c:v>
                </c:pt>
                <c:pt idx="2">
                  <c:v>Minor Delay</c:v>
                </c:pt>
                <c:pt idx="3">
                  <c:v>Significant Delay</c:v>
                </c:pt>
                <c:pt idx="4">
                  <c:v>Unknown</c:v>
                </c:pt>
                <c:pt idx="5">
                  <c:v>Proposal</c:v>
                </c:pt>
              </c:strCache>
            </c:strRef>
          </c:cat>
          <c:val>
            <c:numRef>
              <c:f>Sheet1!$B$2:$B$7</c:f>
              <c:numCache>
                <c:formatCode>General</c:formatCode>
                <c:ptCount val="6"/>
                <c:pt idx="0">
                  <c:v>86</c:v>
                </c:pt>
                <c:pt idx="1">
                  <c:v>226</c:v>
                </c:pt>
                <c:pt idx="2">
                  <c:v>94</c:v>
                </c:pt>
                <c:pt idx="3">
                  <c:v>35</c:v>
                </c:pt>
                <c:pt idx="4">
                  <c:v>0</c:v>
                </c:pt>
                <c:pt idx="5">
                  <c:v>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E962-3C92-4ACB-AFDF-5E711A3833F4}" type="datetimeFigureOut">
              <a:rPr lang="en-GB" smtClean="0"/>
              <a:t>27/01/2022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43026-5799-43FE-B5A4-8EDC1FAB1B56}" type="slidenum">
              <a:rPr lang="en-GB" smtClean="0"/>
              <a:t>‹#›</a:t>
            </a:fld>
            <a:endParaRPr lang="en-GB"/>
          </a:p>
        </p:txBody>
      </p:sp>
    </p:spTree>
    <p:extLst>
      <p:ext uri="{BB962C8B-B14F-4D97-AF65-F5344CB8AC3E}">
        <p14:creationId xmlns:p14="http://schemas.microsoft.com/office/powerpoint/2010/main" val="50958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a:t>
            </a:fld>
            <a:endParaRPr lang="en-GB"/>
          </a:p>
        </p:txBody>
      </p:sp>
    </p:spTree>
    <p:extLst>
      <p:ext uri="{BB962C8B-B14F-4D97-AF65-F5344CB8AC3E}">
        <p14:creationId xmlns:p14="http://schemas.microsoft.com/office/powerpoint/2010/main" val="92730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7</a:t>
            </a:fld>
            <a:endParaRPr lang="en-GB"/>
          </a:p>
        </p:txBody>
      </p:sp>
    </p:spTree>
    <p:extLst>
      <p:ext uri="{BB962C8B-B14F-4D97-AF65-F5344CB8AC3E}">
        <p14:creationId xmlns:p14="http://schemas.microsoft.com/office/powerpoint/2010/main" val="383989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8</a:t>
            </a:fld>
            <a:endParaRPr lang="en-GB"/>
          </a:p>
        </p:txBody>
      </p:sp>
    </p:spTree>
    <p:extLst>
      <p:ext uri="{BB962C8B-B14F-4D97-AF65-F5344CB8AC3E}">
        <p14:creationId xmlns:p14="http://schemas.microsoft.com/office/powerpoint/2010/main" val="127135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15</a:t>
            </a:fld>
            <a:endParaRPr lang="en-GB"/>
          </a:p>
        </p:txBody>
      </p:sp>
    </p:spTree>
    <p:extLst>
      <p:ext uri="{BB962C8B-B14F-4D97-AF65-F5344CB8AC3E}">
        <p14:creationId xmlns:p14="http://schemas.microsoft.com/office/powerpoint/2010/main" val="251909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23</a:t>
            </a:fld>
            <a:endParaRPr lang="en-GB"/>
          </a:p>
        </p:txBody>
      </p:sp>
    </p:spTree>
    <p:extLst>
      <p:ext uri="{BB962C8B-B14F-4D97-AF65-F5344CB8AC3E}">
        <p14:creationId xmlns:p14="http://schemas.microsoft.com/office/powerpoint/2010/main" val="52065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25</a:t>
            </a:fld>
            <a:endParaRPr lang="en-GB"/>
          </a:p>
        </p:txBody>
      </p:sp>
    </p:spTree>
    <p:extLst>
      <p:ext uri="{BB962C8B-B14F-4D97-AF65-F5344CB8AC3E}">
        <p14:creationId xmlns:p14="http://schemas.microsoft.com/office/powerpoint/2010/main" val="117418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FB027-13E0-4BD2-BA32-4DD9A831843E}"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210758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74338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75218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96737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t>27/01/2022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1021139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t>27/01/2022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t>‹#›</a:t>
            </a:fld>
            <a:endParaRPr lang="en-GB"/>
          </a:p>
        </p:txBody>
      </p:sp>
    </p:spTree>
    <p:extLst>
      <p:ext uri="{BB962C8B-B14F-4D97-AF65-F5344CB8AC3E}">
        <p14:creationId xmlns:p14="http://schemas.microsoft.com/office/powerpoint/2010/main" val="171737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8366" y="1327804"/>
            <a:ext cx="9144000" cy="2387600"/>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b="1" dirty="0" smtClean="0">
                <a:solidFill>
                  <a:srgbClr val="7030A0"/>
                </a:solidFill>
              </a:rPr>
              <a:t>Operation Iris </a:t>
            </a:r>
            <a:br>
              <a:rPr lang="en-GB" b="1" dirty="0" smtClean="0">
                <a:solidFill>
                  <a:srgbClr val="7030A0"/>
                </a:solidFill>
              </a:rPr>
            </a:br>
            <a:r>
              <a:rPr lang="en-GB" b="1" dirty="0" smtClean="0">
                <a:solidFill>
                  <a:srgbClr val="7030A0"/>
                </a:solidFill>
              </a:rPr>
              <a:t>Progress against key objectives and milestone summary </a:t>
            </a:r>
            <a:endParaRPr lang="en-GB" b="1" dirty="0">
              <a:solidFill>
                <a:srgbClr val="7030A0"/>
              </a:solidFill>
            </a:endParaRPr>
          </a:p>
        </p:txBody>
      </p:sp>
      <p:sp>
        <p:nvSpPr>
          <p:cNvPr id="3" name="Subtitle 2"/>
          <p:cNvSpPr>
            <a:spLocks noGrp="1"/>
          </p:cNvSpPr>
          <p:nvPr>
            <p:ph type="subTitle" idx="1"/>
          </p:nvPr>
        </p:nvSpPr>
        <p:spPr>
          <a:xfrm>
            <a:off x="1182356" y="5202238"/>
            <a:ext cx="9144000" cy="1655762"/>
          </a:xfrm>
        </p:spPr>
        <p:txBody>
          <a:bodyPr/>
          <a:lstStyle/>
          <a:p>
            <a:r>
              <a:rPr lang="en-GB" dirty="0" smtClean="0"/>
              <a:t>January 2022</a:t>
            </a:r>
            <a:endParaRPr lang="en-GB" dirty="0"/>
          </a:p>
        </p:txBody>
      </p:sp>
      <p:pic>
        <p:nvPicPr>
          <p:cNvPr id="5" name="Picture 4"/>
          <p:cNvPicPr>
            <a:picLocks noChangeAspect="1"/>
          </p:cNvPicPr>
          <p:nvPr/>
        </p:nvPicPr>
        <p:blipFill>
          <a:blip r:embed="rId3"/>
          <a:stretch>
            <a:fillRect/>
          </a:stretch>
        </p:blipFill>
        <p:spPr>
          <a:xfrm>
            <a:off x="497777" y="4211015"/>
            <a:ext cx="1901178" cy="236113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63340624"/>
              </p:ext>
            </p:extLst>
          </p:nvPr>
        </p:nvGraphicFramePr>
        <p:xfrm>
          <a:off x="8704293" y="5479524"/>
          <a:ext cx="3244126" cy="975360"/>
        </p:xfrm>
        <a:graphic>
          <a:graphicData uri="http://schemas.openxmlformats.org/drawingml/2006/table">
            <a:tbl>
              <a:tblPr firstRow="1" bandRow="1">
                <a:tableStyleId>{5C22544A-7EE6-4342-B048-85BDC9FD1C3A}</a:tableStyleId>
              </a:tblPr>
              <a:tblGrid>
                <a:gridCol w="3244126"/>
              </a:tblGrid>
              <a:tr h="159191">
                <a:tc>
                  <a:txBody>
                    <a:bodyPr/>
                    <a:lstStyle/>
                    <a:p>
                      <a:pPr marL="0" algn="ctr" defTabSz="914400" rtl="0" eaLnBrk="1" latinLnBrk="0" hangingPunct="1"/>
                      <a:r>
                        <a:rPr lang="en-GB" sz="1000" b="1" i="1" kern="1200" dirty="0" smtClean="0">
                          <a:solidFill>
                            <a:schemeClr val="tx1"/>
                          </a:solidFill>
                          <a:latin typeface="+mn-lt"/>
                          <a:ea typeface="+mn-ea"/>
                          <a:cs typeface="+mn-cs"/>
                        </a:rPr>
                        <a:t>OBJECTIVES</a:t>
                      </a:r>
                      <a:endParaRPr lang="en-GB" sz="1000" b="1"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9191">
                <a:tc>
                  <a:txBody>
                    <a:bodyPr/>
                    <a:lstStyle/>
                    <a:p>
                      <a:pPr marL="0" algn="l" defTabSz="914400" rtl="0" eaLnBrk="1" latinLnBrk="0" hangingPunct="1"/>
                      <a:r>
                        <a:rPr lang="en-GB" sz="1000" b="0" i="1" kern="1200" dirty="0" smtClean="0">
                          <a:solidFill>
                            <a:schemeClr val="tx1"/>
                          </a:solidFill>
                          <a:latin typeface="+mn-lt"/>
                          <a:ea typeface="+mn-ea"/>
                          <a:cs typeface="+mn-cs"/>
                        </a:rPr>
                        <a:t>A. Keep</a:t>
                      </a:r>
                      <a:r>
                        <a:rPr lang="en-GB" sz="1000" b="0" i="1" kern="1200" baseline="0" dirty="0" smtClean="0">
                          <a:solidFill>
                            <a:schemeClr val="tx1"/>
                          </a:solidFill>
                          <a:latin typeface="+mn-lt"/>
                          <a:ea typeface="+mn-ea"/>
                          <a:cs typeface="+mn-cs"/>
                        </a:rPr>
                        <a:t> staff safe &amp; help them to maximise wellbeing</a:t>
                      </a:r>
                      <a:endParaRPr lang="en-GB" sz="1000" b="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9191">
                <a:tc>
                  <a:txBody>
                    <a:bodyPr/>
                    <a:lstStyle/>
                    <a:p>
                      <a:pPr marL="0" algn="l" defTabSz="914400" rtl="0" eaLnBrk="1" latinLnBrk="0" hangingPunct="1"/>
                      <a:r>
                        <a:rPr lang="en-GB" sz="1000" i="1" kern="1200" dirty="0" smtClean="0">
                          <a:solidFill>
                            <a:schemeClr val="tx1"/>
                          </a:solidFill>
                          <a:latin typeface="+mn-lt"/>
                          <a:ea typeface="+mn-ea"/>
                          <a:cs typeface="+mn-cs"/>
                        </a:rPr>
                        <a:t>B.</a:t>
                      </a:r>
                      <a:r>
                        <a:rPr lang="en-GB" sz="1000" i="1" kern="1200" baseline="0" dirty="0" smtClean="0">
                          <a:solidFill>
                            <a:schemeClr val="tx1"/>
                          </a:solidFill>
                          <a:latin typeface="+mn-lt"/>
                          <a:ea typeface="+mn-ea"/>
                          <a:cs typeface="+mn-cs"/>
                        </a:rPr>
                        <a:t> Responding to demand on the health &amp; care system</a:t>
                      </a:r>
                      <a:endParaRPr lang="en-GB" sz="10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9191">
                <a:tc>
                  <a:txBody>
                    <a:bodyPr/>
                    <a:lstStyle/>
                    <a:p>
                      <a:pPr marL="0" algn="l" defTabSz="914400" rtl="0" eaLnBrk="1" latinLnBrk="0" hangingPunct="1"/>
                      <a:r>
                        <a:rPr lang="en-GB" sz="1000" i="1" kern="1200" dirty="0" smtClean="0">
                          <a:solidFill>
                            <a:schemeClr val="tx1"/>
                          </a:solidFill>
                          <a:latin typeface="+mn-lt"/>
                          <a:ea typeface="+mn-ea"/>
                          <a:cs typeface="+mn-cs"/>
                        </a:rPr>
                        <a:t>C. Protecting</a:t>
                      </a:r>
                      <a:r>
                        <a:rPr lang="en-GB" sz="1000" i="1" kern="1200" baseline="0" dirty="0" smtClean="0">
                          <a:solidFill>
                            <a:schemeClr val="tx1"/>
                          </a:solidFill>
                          <a:latin typeface="+mn-lt"/>
                          <a:ea typeface="+mn-ea"/>
                          <a:cs typeface="+mn-cs"/>
                        </a:rPr>
                        <a:t> critical services &amp; reducing harm</a:t>
                      </a:r>
                      <a:endParaRPr lang="en-GB" sz="10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3719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335" y="602900"/>
            <a:ext cx="12005337" cy="5054321"/>
          </a:xfrm>
          <a:prstGeom prst="rect">
            <a:avLst/>
          </a:prstGeom>
        </p:spPr>
      </p:pic>
    </p:spTree>
    <p:extLst>
      <p:ext uri="{BB962C8B-B14F-4D97-AF65-F5344CB8AC3E}">
        <p14:creationId xmlns:p14="http://schemas.microsoft.com/office/powerpoint/2010/main" val="99139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6737" y="647700"/>
            <a:ext cx="11058525" cy="5562600"/>
          </a:xfrm>
          <a:prstGeom prst="rect">
            <a:avLst/>
          </a:prstGeom>
        </p:spPr>
      </p:pic>
    </p:spTree>
    <p:extLst>
      <p:ext uri="{BB962C8B-B14F-4D97-AF65-F5344CB8AC3E}">
        <p14:creationId xmlns:p14="http://schemas.microsoft.com/office/powerpoint/2010/main" val="227464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B</a:t>
            </a:r>
            <a:endParaRPr lang="en-GB" dirty="0"/>
          </a:p>
        </p:txBody>
      </p:sp>
      <p:sp>
        <p:nvSpPr>
          <p:cNvPr id="3" name="Text Placeholder 2"/>
          <p:cNvSpPr>
            <a:spLocks noGrp="1"/>
          </p:cNvSpPr>
          <p:nvPr>
            <p:ph type="body" idx="1"/>
          </p:nvPr>
        </p:nvSpPr>
        <p:spPr/>
        <p:txBody>
          <a:bodyPr/>
          <a:lstStyle/>
          <a:p>
            <a:r>
              <a:rPr lang="en-GB" i="1" dirty="0">
                <a:solidFill>
                  <a:schemeClr val="tx1"/>
                </a:solidFill>
              </a:rPr>
              <a:t>Responding to demand on the health &amp; care system</a:t>
            </a:r>
          </a:p>
          <a:p>
            <a:endParaRPr lang="en-GB" dirty="0"/>
          </a:p>
        </p:txBody>
      </p:sp>
    </p:spTree>
    <p:extLst>
      <p:ext uri="{BB962C8B-B14F-4D97-AF65-F5344CB8AC3E}">
        <p14:creationId xmlns:p14="http://schemas.microsoft.com/office/powerpoint/2010/main" val="1557781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068" y="116732"/>
            <a:ext cx="11686162" cy="369332"/>
          </a:xfrm>
          <a:prstGeom prst="rect">
            <a:avLst/>
          </a:prstGeom>
          <a:noFill/>
        </p:spPr>
        <p:txBody>
          <a:bodyPr wrap="square" rtlCol="0">
            <a:spAutoFit/>
          </a:bodyPr>
          <a:lstStyle/>
          <a:p>
            <a:r>
              <a:rPr lang="en-GB" dirty="0" smtClean="0">
                <a:solidFill>
                  <a:srgbClr val="002060"/>
                </a:solidFill>
              </a:rPr>
              <a:t>Bed pressures within </a:t>
            </a:r>
            <a:r>
              <a:rPr lang="en-GB" dirty="0" smtClean="0">
                <a:solidFill>
                  <a:schemeClr val="accent5">
                    <a:lumMod val="50000"/>
                  </a:schemeClr>
                </a:solidFill>
              </a:rPr>
              <a:t>ARI:  Occupancy remains at very high levels</a:t>
            </a:r>
            <a:endParaRPr lang="en-GB" dirty="0">
              <a:solidFill>
                <a:schemeClr val="accent5">
                  <a:lumMod val="50000"/>
                </a:schemeClr>
              </a:solidFill>
            </a:endParaRPr>
          </a:p>
        </p:txBody>
      </p:sp>
      <p:sp>
        <p:nvSpPr>
          <p:cNvPr id="5" name="TextBox 4"/>
          <p:cNvSpPr txBox="1"/>
          <p:nvPr/>
        </p:nvSpPr>
        <p:spPr>
          <a:xfrm>
            <a:off x="298461" y="4126644"/>
            <a:ext cx="2967030" cy="338554"/>
          </a:xfrm>
          <a:prstGeom prst="rect">
            <a:avLst/>
          </a:prstGeom>
          <a:noFill/>
        </p:spPr>
        <p:txBody>
          <a:bodyPr wrap="square" rtlCol="0">
            <a:spAutoFit/>
          </a:bodyPr>
          <a:lstStyle/>
          <a:p>
            <a:r>
              <a:rPr lang="en-GB" sz="1600" dirty="0" smtClean="0">
                <a:solidFill>
                  <a:srgbClr val="002060"/>
                </a:solidFill>
              </a:rPr>
              <a:t>ARI snapshot 26 Jan 08:15</a:t>
            </a:r>
            <a:endParaRPr lang="en-GB" sz="1600" dirty="0">
              <a:solidFill>
                <a:srgbClr val="002060"/>
              </a:solidFill>
            </a:endParaRPr>
          </a:p>
        </p:txBody>
      </p:sp>
      <p:sp>
        <p:nvSpPr>
          <p:cNvPr id="10" name="TextBox 9"/>
          <p:cNvSpPr txBox="1"/>
          <p:nvPr/>
        </p:nvSpPr>
        <p:spPr>
          <a:xfrm>
            <a:off x="9025441" y="4465198"/>
            <a:ext cx="2088297" cy="1169551"/>
          </a:xfrm>
          <a:prstGeom prst="rect">
            <a:avLst/>
          </a:prstGeom>
          <a:noFill/>
        </p:spPr>
        <p:txBody>
          <a:bodyPr wrap="square" rtlCol="0">
            <a:spAutoFit/>
          </a:bodyPr>
          <a:lstStyle/>
          <a:p>
            <a:r>
              <a:rPr lang="en-GB" sz="1400" dirty="0" smtClean="0">
                <a:solidFill>
                  <a:srgbClr val="002060"/>
                </a:solidFill>
              </a:rPr>
              <a:t>All wards types remain at red RAG status and are at higher occupancy than last week (with the exception of ICU)</a:t>
            </a:r>
            <a:endParaRPr lang="en-GB" sz="1400" dirty="0">
              <a:solidFill>
                <a:srgbClr val="002060"/>
              </a:solidFill>
            </a:endParaRPr>
          </a:p>
        </p:txBody>
      </p:sp>
      <p:sp>
        <p:nvSpPr>
          <p:cNvPr id="11" name="TextBox 10"/>
          <p:cNvSpPr txBox="1"/>
          <p:nvPr/>
        </p:nvSpPr>
        <p:spPr>
          <a:xfrm>
            <a:off x="7508377" y="3633104"/>
            <a:ext cx="1777336" cy="276999"/>
          </a:xfrm>
          <a:prstGeom prst="rect">
            <a:avLst/>
          </a:prstGeom>
          <a:noFill/>
        </p:spPr>
        <p:txBody>
          <a:bodyPr wrap="square" rtlCol="0">
            <a:spAutoFit/>
          </a:bodyPr>
          <a:lstStyle/>
          <a:p>
            <a:r>
              <a:rPr lang="en-GB" sz="1200" dirty="0" smtClean="0">
                <a:solidFill>
                  <a:srgbClr val="002060"/>
                </a:solidFill>
              </a:rPr>
              <a:t>ARI trend at 18 Jan 16:40</a:t>
            </a:r>
            <a:endParaRPr lang="en-GB" sz="1200" dirty="0">
              <a:solidFill>
                <a:srgbClr val="002060"/>
              </a:solidFill>
            </a:endParaRPr>
          </a:p>
        </p:txBody>
      </p:sp>
      <p:pic>
        <p:nvPicPr>
          <p:cNvPr id="12" name="Picture 11"/>
          <p:cNvPicPr>
            <a:picLocks noChangeAspect="1"/>
          </p:cNvPicPr>
          <p:nvPr/>
        </p:nvPicPr>
        <p:blipFill>
          <a:blip r:embed="rId2"/>
          <a:stretch>
            <a:fillRect/>
          </a:stretch>
        </p:blipFill>
        <p:spPr>
          <a:xfrm>
            <a:off x="188068" y="693503"/>
            <a:ext cx="9097645" cy="3277057"/>
          </a:xfrm>
          <a:prstGeom prst="rect">
            <a:avLst/>
          </a:prstGeom>
        </p:spPr>
      </p:pic>
      <p:pic>
        <p:nvPicPr>
          <p:cNvPr id="6" name="Picture 5"/>
          <p:cNvPicPr>
            <a:picLocks noChangeAspect="1"/>
          </p:cNvPicPr>
          <p:nvPr/>
        </p:nvPicPr>
        <p:blipFill>
          <a:blip r:embed="rId3"/>
          <a:stretch>
            <a:fillRect/>
          </a:stretch>
        </p:blipFill>
        <p:spPr>
          <a:xfrm>
            <a:off x="188069" y="4446255"/>
            <a:ext cx="8641488" cy="2207679"/>
          </a:xfrm>
          <a:prstGeom prst="rect">
            <a:avLst/>
          </a:prstGeom>
        </p:spPr>
      </p:pic>
    </p:spTree>
    <p:extLst>
      <p:ext uri="{BB962C8B-B14F-4D97-AF65-F5344CB8AC3E}">
        <p14:creationId xmlns:p14="http://schemas.microsoft.com/office/powerpoint/2010/main" val="324033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072" y="603115"/>
            <a:ext cx="2217298" cy="369332"/>
          </a:xfrm>
          <a:prstGeom prst="rect">
            <a:avLst/>
          </a:prstGeom>
          <a:noFill/>
        </p:spPr>
        <p:txBody>
          <a:bodyPr wrap="square" rtlCol="0">
            <a:spAutoFit/>
          </a:bodyPr>
          <a:lstStyle/>
          <a:p>
            <a:r>
              <a:rPr lang="en-GB" dirty="0" smtClean="0">
                <a:solidFill>
                  <a:schemeClr val="accent5">
                    <a:lumMod val="50000"/>
                  </a:schemeClr>
                </a:solidFill>
              </a:rPr>
              <a:t>Dr </a:t>
            </a:r>
            <a:r>
              <a:rPr lang="en-GB" dirty="0" err="1" smtClean="0">
                <a:solidFill>
                  <a:schemeClr val="accent5">
                    <a:lumMod val="50000"/>
                  </a:schemeClr>
                </a:solidFill>
              </a:rPr>
              <a:t>Gray’s</a:t>
            </a:r>
            <a:endParaRPr lang="en-GB" dirty="0">
              <a:solidFill>
                <a:schemeClr val="accent5">
                  <a:lumMod val="50000"/>
                </a:schemeClr>
              </a:solidFill>
            </a:endParaRPr>
          </a:p>
        </p:txBody>
      </p:sp>
      <p:sp>
        <p:nvSpPr>
          <p:cNvPr id="6" name="TextBox 5"/>
          <p:cNvSpPr txBox="1"/>
          <p:nvPr/>
        </p:nvSpPr>
        <p:spPr>
          <a:xfrm>
            <a:off x="181582" y="3681631"/>
            <a:ext cx="3734813" cy="369332"/>
          </a:xfrm>
          <a:prstGeom prst="rect">
            <a:avLst/>
          </a:prstGeom>
          <a:noFill/>
        </p:spPr>
        <p:txBody>
          <a:bodyPr wrap="square" rtlCol="0">
            <a:spAutoFit/>
          </a:bodyPr>
          <a:lstStyle/>
          <a:p>
            <a:r>
              <a:rPr lang="en-GB" dirty="0" smtClean="0">
                <a:solidFill>
                  <a:schemeClr val="accent5">
                    <a:lumMod val="50000"/>
                  </a:schemeClr>
                </a:solidFill>
              </a:rPr>
              <a:t>RACH</a:t>
            </a:r>
            <a:endParaRPr lang="en-GB" dirty="0">
              <a:solidFill>
                <a:schemeClr val="accent5">
                  <a:lumMod val="50000"/>
                </a:schemeClr>
              </a:solidFill>
            </a:endParaRPr>
          </a:p>
        </p:txBody>
      </p:sp>
      <p:sp>
        <p:nvSpPr>
          <p:cNvPr id="7" name="TextBox 6"/>
          <p:cNvSpPr txBox="1"/>
          <p:nvPr/>
        </p:nvSpPr>
        <p:spPr>
          <a:xfrm>
            <a:off x="6559828" y="3393153"/>
            <a:ext cx="2535406" cy="369651"/>
          </a:xfrm>
          <a:prstGeom prst="rect">
            <a:avLst/>
          </a:prstGeom>
          <a:noFill/>
        </p:spPr>
        <p:txBody>
          <a:bodyPr wrap="square" rtlCol="0">
            <a:spAutoFit/>
          </a:bodyPr>
          <a:lstStyle/>
          <a:p>
            <a:r>
              <a:rPr lang="en-GB" dirty="0" smtClean="0">
                <a:solidFill>
                  <a:schemeClr val="accent5">
                    <a:lumMod val="50000"/>
                  </a:schemeClr>
                </a:solidFill>
              </a:rPr>
              <a:t>Cornhill</a:t>
            </a:r>
            <a:endParaRPr lang="en-GB" dirty="0">
              <a:solidFill>
                <a:schemeClr val="accent5">
                  <a:lumMod val="50000"/>
                </a:schemeClr>
              </a:solidFill>
            </a:endParaRPr>
          </a:p>
        </p:txBody>
      </p:sp>
      <p:sp>
        <p:nvSpPr>
          <p:cNvPr id="8" name="TextBox 7"/>
          <p:cNvSpPr txBox="1"/>
          <p:nvPr/>
        </p:nvSpPr>
        <p:spPr>
          <a:xfrm>
            <a:off x="181582" y="129702"/>
            <a:ext cx="6381345" cy="369332"/>
          </a:xfrm>
          <a:prstGeom prst="rect">
            <a:avLst/>
          </a:prstGeom>
          <a:noFill/>
        </p:spPr>
        <p:txBody>
          <a:bodyPr wrap="square" rtlCol="0">
            <a:spAutoFit/>
          </a:bodyPr>
          <a:lstStyle/>
          <a:p>
            <a:r>
              <a:rPr lang="en-GB" dirty="0" smtClean="0">
                <a:solidFill>
                  <a:srgbClr val="002060"/>
                </a:solidFill>
              </a:rPr>
              <a:t>Dr </a:t>
            </a:r>
            <a:r>
              <a:rPr lang="en-GB" dirty="0" err="1" smtClean="0">
                <a:solidFill>
                  <a:srgbClr val="002060"/>
                </a:solidFill>
              </a:rPr>
              <a:t>Gray’s</a:t>
            </a:r>
            <a:r>
              <a:rPr lang="en-GB" dirty="0" smtClean="0">
                <a:solidFill>
                  <a:srgbClr val="002060"/>
                </a:solidFill>
              </a:rPr>
              <a:t>, RACH and Cornhill Occupancy</a:t>
            </a:r>
            <a:endParaRPr lang="en-GB" sz="1600" dirty="0">
              <a:solidFill>
                <a:srgbClr val="002060"/>
              </a:solidFill>
            </a:endParaRPr>
          </a:p>
        </p:txBody>
      </p:sp>
      <p:sp>
        <p:nvSpPr>
          <p:cNvPr id="9" name="TextBox 8"/>
          <p:cNvSpPr txBox="1"/>
          <p:nvPr/>
        </p:nvSpPr>
        <p:spPr>
          <a:xfrm>
            <a:off x="7168677" y="972447"/>
            <a:ext cx="4158046"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rgbClr val="002060"/>
                </a:solidFill>
              </a:rPr>
              <a:t>Dr </a:t>
            </a:r>
            <a:r>
              <a:rPr lang="en-GB" dirty="0" err="1" smtClean="0">
                <a:solidFill>
                  <a:srgbClr val="002060"/>
                </a:solidFill>
              </a:rPr>
              <a:t>Gray’s</a:t>
            </a:r>
            <a:r>
              <a:rPr lang="en-GB" dirty="0" smtClean="0">
                <a:solidFill>
                  <a:srgbClr val="002060"/>
                </a:solidFill>
              </a:rPr>
              <a:t> and Cornhill occupancy levels remain very high</a:t>
            </a:r>
          </a:p>
          <a:p>
            <a:pPr marL="285750" indent="-285750">
              <a:buFont typeface="Arial" panose="020B0604020202020204" pitchFamily="34" charset="0"/>
              <a:buChar char="•"/>
            </a:pPr>
            <a:endParaRPr lang="en-GB" dirty="0" smtClean="0">
              <a:solidFill>
                <a:srgbClr val="002060"/>
              </a:solidFill>
            </a:endParaRPr>
          </a:p>
          <a:p>
            <a:pPr marL="285750" indent="-285750">
              <a:buFont typeface="Arial" panose="020B0604020202020204" pitchFamily="34" charset="0"/>
              <a:buChar char="•"/>
            </a:pPr>
            <a:r>
              <a:rPr lang="en-GB" dirty="0" smtClean="0">
                <a:solidFill>
                  <a:srgbClr val="002060"/>
                </a:solidFill>
              </a:rPr>
              <a:t>RACH continues to appear to have reasonable bed capacity available</a:t>
            </a:r>
            <a:endParaRPr lang="en-GB" dirty="0">
              <a:solidFill>
                <a:srgbClr val="002060"/>
              </a:solidFill>
            </a:endParaRPr>
          </a:p>
        </p:txBody>
      </p:sp>
      <p:sp>
        <p:nvSpPr>
          <p:cNvPr id="16" name="TextBox 15"/>
          <p:cNvSpPr txBox="1"/>
          <p:nvPr/>
        </p:nvSpPr>
        <p:spPr>
          <a:xfrm>
            <a:off x="181582" y="3300979"/>
            <a:ext cx="2269788" cy="276999"/>
          </a:xfrm>
          <a:prstGeom prst="rect">
            <a:avLst/>
          </a:prstGeom>
          <a:noFill/>
        </p:spPr>
        <p:txBody>
          <a:bodyPr wrap="square" rtlCol="0">
            <a:spAutoFit/>
          </a:bodyPr>
          <a:lstStyle/>
          <a:p>
            <a:r>
              <a:rPr lang="en-GB" sz="1200" dirty="0" smtClean="0">
                <a:solidFill>
                  <a:srgbClr val="002060"/>
                </a:solidFill>
              </a:rPr>
              <a:t>Dr </a:t>
            </a:r>
            <a:r>
              <a:rPr lang="en-GB" sz="1200" dirty="0" err="1" smtClean="0">
                <a:solidFill>
                  <a:srgbClr val="002060"/>
                </a:solidFill>
              </a:rPr>
              <a:t>Gray’s</a:t>
            </a:r>
            <a:r>
              <a:rPr lang="en-GB" sz="1200" dirty="0" smtClean="0">
                <a:solidFill>
                  <a:srgbClr val="002060"/>
                </a:solidFill>
              </a:rPr>
              <a:t> trend at 25 Jan 16:40</a:t>
            </a:r>
            <a:endParaRPr lang="en-GB" sz="1200" dirty="0">
              <a:solidFill>
                <a:srgbClr val="002060"/>
              </a:solidFill>
            </a:endParaRPr>
          </a:p>
        </p:txBody>
      </p:sp>
      <p:sp>
        <p:nvSpPr>
          <p:cNvPr id="17" name="TextBox 16"/>
          <p:cNvSpPr txBox="1"/>
          <p:nvPr/>
        </p:nvSpPr>
        <p:spPr>
          <a:xfrm>
            <a:off x="211644" y="6346657"/>
            <a:ext cx="1960056" cy="276999"/>
          </a:xfrm>
          <a:prstGeom prst="rect">
            <a:avLst/>
          </a:prstGeom>
          <a:noFill/>
        </p:spPr>
        <p:txBody>
          <a:bodyPr wrap="square" rtlCol="0">
            <a:spAutoFit/>
          </a:bodyPr>
          <a:lstStyle/>
          <a:p>
            <a:r>
              <a:rPr lang="en-GB" sz="1200" dirty="0" smtClean="0">
                <a:solidFill>
                  <a:srgbClr val="002060"/>
                </a:solidFill>
              </a:rPr>
              <a:t>RACH trend at 25 Jan 16:40</a:t>
            </a:r>
            <a:endParaRPr lang="en-GB" sz="1200" dirty="0">
              <a:solidFill>
                <a:srgbClr val="002060"/>
              </a:solidFill>
            </a:endParaRPr>
          </a:p>
        </p:txBody>
      </p:sp>
      <p:sp>
        <p:nvSpPr>
          <p:cNvPr id="18" name="TextBox 17"/>
          <p:cNvSpPr txBox="1"/>
          <p:nvPr/>
        </p:nvSpPr>
        <p:spPr>
          <a:xfrm>
            <a:off x="6636422" y="6191765"/>
            <a:ext cx="2269788" cy="276999"/>
          </a:xfrm>
          <a:prstGeom prst="rect">
            <a:avLst/>
          </a:prstGeom>
          <a:noFill/>
        </p:spPr>
        <p:txBody>
          <a:bodyPr wrap="square" rtlCol="0">
            <a:spAutoFit/>
          </a:bodyPr>
          <a:lstStyle/>
          <a:p>
            <a:r>
              <a:rPr lang="en-GB" sz="1200" dirty="0" smtClean="0">
                <a:solidFill>
                  <a:srgbClr val="002060"/>
                </a:solidFill>
              </a:rPr>
              <a:t>Cornhill snapshot at 26 Jan 08:56</a:t>
            </a:r>
            <a:endParaRPr lang="en-GB" sz="1200" dirty="0">
              <a:solidFill>
                <a:srgbClr val="002060"/>
              </a:solidFill>
            </a:endParaRPr>
          </a:p>
        </p:txBody>
      </p:sp>
      <p:pic>
        <p:nvPicPr>
          <p:cNvPr id="10" name="Picture 9"/>
          <p:cNvPicPr>
            <a:picLocks noChangeAspect="1"/>
          </p:cNvPicPr>
          <p:nvPr/>
        </p:nvPicPr>
        <p:blipFill>
          <a:blip r:embed="rId2"/>
          <a:stretch>
            <a:fillRect/>
          </a:stretch>
        </p:blipFill>
        <p:spPr>
          <a:xfrm>
            <a:off x="211644" y="995368"/>
            <a:ext cx="6318121" cy="2279403"/>
          </a:xfrm>
          <a:prstGeom prst="rect">
            <a:avLst/>
          </a:prstGeom>
        </p:spPr>
      </p:pic>
      <p:pic>
        <p:nvPicPr>
          <p:cNvPr id="11" name="Picture 10"/>
          <p:cNvPicPr>
            <a:picLocks noChangeAspect="1"/>
          </p:cNvPicPr>
          <p:nvPr/>
        </p:nvPicPr>
        <p:blipFill>
          <a:blip r:embed="rId3"/>
          <a:stretch>
            <a:fillRect/>
          </a:stretch>
        </p:blipFill>
        <p:spPr>
          <a:xfrm>
            <a:off x="211644" y="4154616"/>
            <a:ext cx="6203037" cy="2169120"/>
          </a:xfrm>
          <a:prstGeom prst="rect">
            <a:avLst/>
          </a:prstGeom>
        </p:spPr>
      </p:pic>
      <p:pic>
        <p:nvPicPr>
          <p:cNvPr id="12" name="Picture 11"/>
          <p:cNvPicPr>
            <a:picLocks noChangeAspect="1"/>
          </p:cNvPicPr>
          <p:nvPr/>
        </p:nvPicPr>
        <p:blipFill>
          <a:blip r:embed="rId4"/>
          <a:stretch>
            <a:fillRect/>
          </a:stretch>
        </p:blipFill>
        <p:spPr>
          <a:xfrm>
            <a:off x="6636422" y="3762804"/>
            <a:ext cx="5142033" cy="2366283"/>
          </a:xfrm>
          <a:prstGeom prst="rect">
            <a:avLst/>
          </a:prstGeom>
        </p:spPr>
      </p:pic>
    </p:spTree>
    <p:extLst>
      <p:ext uri="{BB962C8B-B14F-4D97-AF65-F5344CB8AC3E}">
        <p14:creationId xmlns:p14="http://schemas.microsoft.com/office/powerpoint/2010/main" val="3091769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2127" y="-50183"/>
            <a:ext cx="9020783" cy="369332"/>
          </a:xfrm>
          <a:prstGeom prst="rect">
            <a:avLst/>
          </a:prstGeom>
          <a:noFill/>
        </p:spPr>
        <p:txBody>
          <a:bodyPr wrap="square" rtlCol="0">
            <a:spAutoFit/>
          </a:bodyPr>
          <a:lstStyle/>
          <a:p>
            <a:r>
              <a:rPr lang="en-GB" dirty="0" smtClean="0">
                <a:solidFill>
                  <a:srgbClr val="002060"/>
                </a:solidFill>
              </a:rPr>
              <a:t>Community Hospitals Occupancy – very high levels of occupancy over a period of time</a:t>
            </a:r>
            <a:endParaRPr lang="en-GB" dirty="0">
              <a:solidFill>
                <a:srgbClr val="002060"/>
              </a:solidFill>
            </a:endParaRPr>
          </a:p>
        </p:txBody>
      </p:sp>
      <p:sp>
        <p:nvSpPr>
          <p:cNvPr id="10" name="TextBox 9"/>
          <p:cNvSpPr txBox="1"/>
          <p:nvPr/>
        </p:nvSpPr>
        <p:spPr>
          <a:xfrm>
            <a:off x="5784566" y="3127878"/>
            <a:ext cx="2834333" cy="954107"/>
          </a:xfrm>
          <a:prstGeom prst="rect">
            <a:avLst/>
          </a:prstGeom>
          <a:noFill/>
        </p:spPr>
        <p:txBody>
          <a:bodyPr wrap="square" rtlCol="0">
            <a:spAutoFit/>
          </a:bodyPr>
          <a:lstStyle/>
          <a:p>
            <a:r>
              <a:rPr lang="en-GB" sz="1400" dirty="0" smtClean="0">
                <a:solidFill>
                  <a:srgbClr val="002060"/>
                </a:solidFill>
              </a:rPr>
              <a:t>Shire Hospital Occupancy trend dipped slightly at the end of last week but has risen again to around 95%</a:t>
            </a:r>
          </a:p>
        </p:txBody>
      </p:sp>
      <p:sp>
        <p:nvSpPr>
          <p:cNvPr id="11" name="TextBox 10"/>
          <p:cNvSpPr txBox="1"/>
          <p:nvPr/>
        </p:nvSpPr>
        <p:spPr>
          <a:xfrm>
            <a:off x="6034153" y="458293"/>
            <a:ext cx="5894962" cy="1077218"/>
          </a:xfrm>
          <a:prstGeom prst="rect">
            <a:avLst/>
          </a:prstGeom>
          <a:noFill/>
        </p:spPr>
        <p:txBody>
          <a:bodyPr wrap="square" rtlCol="0">
            <a:spAutoFit/>
          </a:bodyPr>
          <a:lstStyle/>
          <a:p>
            <a:r>
              <a:rPr lang="en-GB" sz="1600" dirty="0" smtClean="0">
                <a:solidFill>
                  <a:schemeClr val="accent5">
                    <a:lumMod val="50000"/>
                  </a:schemeClr>
                </a:solidFill>
              </a:rPr>
              <a:t>Snapshot  - 26 January 08:55</a:t>
            </a:r>
          </a:p>
          <a:p>
            <a:pPr marL="285750" indent="-285750">
              <a:buFont typeface="Arial" panose="020B0604020202020204" pitchFamily="34" charset="0"/>
              <a:buChar char="•"/>
            </a:pPr>
            <a:r>
              <a:rPr lang="en-GB" sz="1600" dirty="0" smtClean="0">
                <a:solidFill>
                  <a:srgbClr val="002060"/>
                </a:solidFill>
              </a:rPr>
              <a:t>Aberdeen City Occupancy is at 98%</a:t>
            </a:r>
          </a:p>
          <a:p>
            <a:pPr marL="285750" indent="-285750">
              <a:buFont typeface="Arial" panose="020B0604020202020204" pitchFamily="34" charset="0"/>
              <a:buChar char="•"/>
            </a:pPr>
            <a:r>
              <a:rPr lang="en-GB" sz="1600" dirty="0" smtClean="0">
                <a:solidFill>
                  <a:srgbClr val="002060"/>
                </a:solidFill>
              </a:rPr>
              <a:t>Aberdeenshire Occupancy is at 96%</a:t>
            </a:r>
          </a:p>
          <a:p>
            <a:pPr marL="285750" indent="-285750">
              <a:buFont typeface="Arial" panose="020B0604020202020204" pitchFamily="34" charset="0"/>
              <a:buChar char="•"/>
            </a:pPr>
            <a:r>
              <a:rPr lang="en-GB" sz="1600" dirty="0" smtClean="0">
                <a:solidFill>
                  <a:srgbClr val="002060"/>
                </a:solidFill>
              </a:rPr>
              <a:t>Moray Occupancy is at 95%</a:t>
            </a:r>
          </a:p>
        </p:txBody>
      </p:sp>
      <p:sp>
        <p:nvSpPr>
          <p:cNvPr id="15" name="TextBox 14"/>
          <p:cNvSpPr txBox="1"/>
          <p:nvPr/>
        </p:nvSpPr>
        <p:spPr>
          <a:xfrm>
            <a:off x="9064362" y="3337066"/>
            <a:ext cx="3127638" cy="523220"/>
          </a:xfrm>
          <a:prstGeom prst="rect">
            <a:avLst/>
          </a:prstGeom>
          <a:noFill/>
        </p:spPr>
        <p:txBody>
          <a:bodyPr wrap="square" rtlCol="0">
            <a:spAutoFit/>
          </a:bodyPr>
          <a:lstStyle/>
          <a:p>
            <a:r>
              <a:rPr lang="en-GB" sz="1400" dirty="0" smtClean="0">
                <a:solidFill>
                  <a:srgbClr val="002060"/>
                </a:solidFill>
              </a:rPr>
              <a:t>Moray Hospitals occupancy trend remains at around 100%</a:t>
            </a:r>
            <a:endParaRPr lang="en-GB" sz="1400" dirty="0">
              <a:solidFill>
                <a:srgbClr val="002060"/>
              </a:solidFill>
            </a:endParaRPr>
          </a:p>
        </p:txBody>
      </p:sp>
      <p:pic>
        <p:nvPicPr>
          <p:cNvPr id="2" name="Picture 1"/>
          <p:cNvPicPr>
            <a:picLocks noChangeAspect="1"/>
          </p:cNvPicPr>
          <p:nvPr/>
        </p:nvPicPr>
        <p:blipFill>
          <a:blip r:embed="rId3"/>
          <a:stretch>
            <a:fillRect/>
          </a:stretch>
        </p:blipFill>
        <p:spPr>
          <a:xfrm>
            <a:off x="93575" y="350604"/>
            <a:ext cx="5356900" cy="2471724"/>
          </a:xfrm>
          <a:prstGeom prst="rect">
            <a:avLst/>
          </a:prstGeom>
        </p:spPr>
      </p:pic>
      <p:pic>
        <p:nvPicPr>
          <p:cNvPr id="3" name="Picture 2"/>
          <p:cNvPicPr>
            <a:picLocks noChangeAspect="1"/>
          </p:cNvPicPr>
          <p:nvPr/>
        </p:nvPicPr>
        <p:blipFill>
          <a:blip r:embed="rId4"/>
          <a:stretch>
            <a:fillRect/>
          </a:stretch>
        </p:blipFill>
        <p:spPr>
          <a:xfrm>
            <a:off x="93576" y="2975599"/>
            <a:ext cx="5356900" cy="3751618"/>
          </a:xfrm>
          <a:prstGeom prst="rect">
            <a:avLst/>
          </a:prstGeom>
        </p:spPr>
      </p:pic>
      <p:pic>
        <p:nvPicPr>
          <p:cNvPr id="8" name="Picture 7"/>
          <p:cNvPicPr>
            <a:picLocks noChangeAspect="1"/>
          </p:cNvPicPr>
          <p:nvPr/>
        </p:nvPicPr>
        <p:blipFill>
          <a:blip r:embed="rId5"/>
          <a:stretch>
            <a:fillRect/>
          </a:stretch>
        </p:blipFill>
        <p:spPr>
          <a:xfrm>
            <a:off x="5784566" y="4161807"/>
            <a:ext cx="6335009" cy="2181529"/>
          </a:xfrm>
          <a:prstGeom prst="rect">
            <a:avLst/>
          </a:prstGeom>
        </p:spPr>
      </p:pic>
    </p:spTree>
    <p:extLst>
      <p:ext uri="{BB962C8B-B14F-4D97-AF65-F5344CB8AC3E}">
        <p14:creationId xmlns:p14="http://schemas.microsoft.com/office/powerpoint/2010/main" val="270948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757"/>
            <a:ext cx="12192000" cy="6812486"/>
          </a:xfrm>
          <a:prstGeom prst="rect">
            <a:avLst/>
          </a:prstGeom>
        </p:spPr>
      </p:pic>
      <p:sp>
        <p:nvSpPr>
          <p:cNvPr id="5" name="TextBox 4"/>
          <p:cNvSpPr txBox="1"/>
          <p:nvPr/>
        </p:nvSpPr>
        <p:spPr>
          <a:xfrm>
            <a:off x="9132425" y="1676400"/>
            <a:ext cx="2926225" cy="1877437"/>
          </a:xfrm>
          <a:prstGeom prst="rect">
            <a:avLst/>
          </a:prstGeom>
          <a:noFill/>
        </p:spPr>
        <p:txBody>
          <a:bodyPr wrap="square" rtlCol="0">
            <a:spAutoFit/>
          </a:bodyPr>
          <a:lstStyle/>
          <a:p>
            <a:r>
              <a:rPr lang="en-GB" sz="1400" dirty="0">
                <a:solidFill>
                  <a:schemeClr val="accent5">
                    <a:lumMod val="50000"/>
                  </a:schemeClr>
                </a:solidFill>
              </a:rPr>
              <a:t>At </a:t>
            </a:r>
            <a:r>
              <a:rPr lang="en-GB" sz="1400" dirty="0" smtClean="0">
                <a:solidFill>
                  <a:schemeClr val="accent5">
                    <a:lumMod val="50000"/>
                  </a:schemeClr>
                </a:solidFill>
              </a:rPr>
              <a:t>25th </a:t>
            </a:r>
            <a:r>
              <a:rPr lang="en-GB" sz="1400" dirty="0">
                <a:solidFill>
                  <a:schemeClr val="accent5">
                    <a:lumMod val="50000"/>
                  </a:schemeClr>
                </a:solidFill>
              </a:rPr>
              <a:t>Jan:</a:t>
            </a:r>
          </a:p>
          <a:p>
            <a:r>
              <a:rPr lang="en-GB" sz="1400" b="1" dirty="0" smtClean="0">
                <a:solidFill>
                  <a:schemeClr val="accent5">
                    <a:lumMod val="50000"/>
                  </a:schemeClr>
                </a:solidFill>
              </a:rPr>
              <a:t>Current delays remain much higher </a:t>
            </a:r>
            <a:r>
              <a:rPr lang="en-GB" sz="1400" dirty="0" smtClean="0">
                <a:solidFill>
                  <a:schemeClr val="accent5">
                    <a:lumMod val="50000"/>
                  </a:schemeClr>
                </a:solidFill>
              </a:rPr>
              <a:t>than average in Aberdeenshire and Moray, with a recent </a:t>
            </a:r>
            <a:r>
              <a:rPr lang="en-GB" sz="1400" b="1" dirty="0" smtClean="0">
                <a:solidFill>
                  <a:schemeClr val="accent5">
                    <a:lumMod val="50000"/>
                  </a:schemeClr>
                </a:solidFill>
              </a:rPr>
              <a:t>spike in Aberdeenshire </a:t>
            </a:r>
            <a:r>
              <a:rPr lang="en-GB" sz="1400" dirty="0" smtClean="0">
                <a:solidFill>
                  <a:schemeClr val="accent5">
                    <a:lumMod val="50000"/>
                  </a:schemeClr>
                </a:solidFill>
              </a:rPr>
              <a:t>which is now trending back down. City delays are below average.</a:t>
            </a:r>
          </a:p>
          <a:p>
            <a:endParaRPr lang="en-GB" dirty="0"/>
          </a:p>
        </p:txBody>
      </p:sp>
      <p:sp>
        <p:nvSpPr>
          <p:cNvPr id="6" name="TextBox 5"/>
          <p:cNvSpPr txBox="1"/>
          <p:nvPr/>
        </p:nvSpPr>
        <p:spPr>
          <a:xfrm>
            <a:off x="9001125" y="4933950"/>
            <a:ext cx="3057525" cy="1384995"/>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solidFill>
                  <a:schemeClr val="accent5">
                    <a:lumMod val="50000"/>
                  </a:schemeClr>
                </a:solidFill>
              </a:rPr>
              <a:t>Cumulative bed days remain higher </a:t>
            </a:r>
            <a:r>
              <a:rPr lang="en-GB" sz="1400" dirty="0" smtClean="0">
                <a:solidFill>
                  <a:schemeClr val="accent5">
                    <a:lumMod val="50000"/>
                  </a:schemeClr>
                </a:solidFill>
              </a:rPr>
              <a:t>than average in Aberdeenshire and Moray, City bed days below average.</a:t>
            </a:r>
          </a:p>
          <a:p>
            <a:pPr marL="285750" indent="-285750">
              <a:buFont typeface="Arial" panose="020B0604020202020204" pitchFamily="34" charset="0"/>
              <a:buChar char="•"/>
            </a:pPr>
            <a:endParaRPr lang="en-GB" sz="1400" dirty="0" smtClean="0">
              <a:solidFill>
                <a:schemeClr val="accent5">
                  <a:lumMod val="50000"/>
                </a:schemeClr>
              </a:solidFill>
            </a:endParaRPr>
          </a:p>
          <a:p>
            <a:pPr marL="285750" indent="-285750">
              <a:buFont typeface="Arial" panose="020B0604020202020204" pitchFamily="34" charset="0"/>
              <a:buChar char="•"/>
            </a:pPr>
            <a:r>
              <a:rPr lang="en-GB" sz="1400" dirty="0" smtClean="0">
                <a:solidFill>
                  <a:schemeClr val="accent5">
                    <a:lumMod val="50000"/>
                  </a:schemeClr>
                </a:solidFill>
              </a:rPr>
              <a:t>Clear rise in Moray this week </a:t>
            </a:r>
          </a:p>
        </p:txBody>
      </p:sp>
    </p:spTree>
    <p:extLst>
      <p:ext uri="{BB962C8B-B14F-4D97-AF65-F5344CB8AC3E}">
        <p14:creationId xmlns:p14="http://schemas.microsoft.com/office/powerpoint/2010/main" val="69972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95833" y="157556"/>
            <a:ext cx="2396167" cy="6294031"/>
          </a:xfrm>
          <a:prstGeom prst="rect">
            <a:avLst/>
          </a:prstGeom>
          <a:noFill/>
        </p:spPr>
        <p:txBody>
          <a:bodyPr wrap="square" rtlCol="0">
            <a:spAutoFit/>
          </a:bodyPr>
          <a:lstStyle/>
          <a:p>
            <a:r>
              <a:rPr lang="en-GB" sz="1300" b="1" dirty="0" smtClean="0">
                <a:solidFill>
                  <a:schemeClr val="accent5">
                    <a:lumMod val="50000"/>
                  </a:schemeClr>
                </a:solidFill>
                <a:latin typeface="Arial" panose="020B0604020202020204" pitchFamily="34" charset="0"/>
                <a:cs typeface="Arial" panose="020B0604020202020204" pitchFamily="34" charset="0"/>
              </a:rPr>
              <a:t>At 24 Jan: Fairly Stable</a:t>
            </a:r>
          </a:p>
          <a:p>
            <a:endParaRPr lang="en-GB" sz="13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chemeClr val="accent5">
                    <a:lumMod val="50000"/>
                  </a:schemeClr>
                </a:solidFill>
                <a:latin typeface="Arial" panose="020B0604020202020204" pitchFamily="34" charset="0"/>
                <a:cs typeface="Arial" panose="020B0604020202020204" pitchFamily="34" charset="0"/>
              </a:rPr>
              <a:t>High numbers of clients waiting for care since last week (down 5, now 262), </a:t>
            </a:r>
            <a:r>
              <a:rPr lang="en-GB" sz="1300" dirty="0" smtClean="0">
                <a:solidFill>
                  <a:schemeClr val="accent1"/>
                </a:solidFill>
                <a:latin typeface="Arial" panose="020B0604020202020204" pitchFamily="34" charset="0"/>
                <a:cs typeface="Arial" panose="020B0604020202020204" pitchFamily="34" charset="0"/>
              </a:rPr>
              <a:t>and above average for the year (261)</a:t>
            </a:r>
          </a:p>
          <a:p>
            <a:pPr marL="285750" indent="-285750">
              <a:buFont typeface="Arial" panose="020B0604020202020204" pitchFamily="34" charset="0"/>
              <a:buChar char="•"/>
            </a:pPr>
            <a:endParaRPr lang="en-GB" sz="1300" dirty="0" smtClean="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chemeClr val="accent5">
                    <a:lumMod val="50000"/>
                  </a:schemeClr>
                </a:solidFill>
                <a:latin typeface="Arial" panose="020B0604020202020204" pitchFamily="34" charset="0"/>
                <a:cs typeface="Arial" panose="020B0604020202020204" pitchFamily="34" charset="0"/>
              </a:rPr>
              <a:t>Clients waiting over 14 days also down 1 since last week, now 138,  </a:t>
            </a:r>
            <a:r>
              <a:rPr lang="en-GB" sz="1300" dirty="0" smtClean="0">
                <a:solidFill>
                  <a:schemeClr val="accent1"/>
                </a:solidFill>
                <a:latin typeface="Arial" panose="020B0604020202020204" pitchFamily="34" charset="0"/>
                <a:cs typeface="Arial" panose="020B0604020202020204" pitchFamily="34" charset="0"/>
              </a:rPr>
              <a:t>now below an average of 144 clients</a:t>
            </a:r>
          </a:p>
          <a:p>
            <a:pPr marL="285750" indent="-285750">
              <a:buFont typeface="Arial" panose="020B0604020202020204" pitchFamily="34" charset="0"/>
              <a:buChar char="•"/>
            </a:pPr>
            <a:endParaRPr lang="en-GB" sz="1300" dirty="0" smtClean="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chemeClr val="accent5">
                    <a:lumMod val="50000"/>
                  </a:schemeClr>
                </a:solidFill>
                <a:latin typeface="Arial" panose="020B0604020202020204" pitchFamily="34" charset="0"/>
                <a:cs typeface="Arial" panose="020B0604020202020204" pitchFamily="34" charset="0"/>
              </a:rPr>
              <a:t>Urgent care searches, currently at 70, </a:t>
            </a:r>
            <a:r>
              <a:rPr lang="en-GB" sz="1300" dirty="0" smtClean="0">
                <a:solidFill>
                  <a:schemeClr val="accent1"/>
                </a:solidFill>
                <a:latin typeface="Arial" panose="020B0604020202020204" pitchFamily="34" charset="0"/>
                <a:cs typeface="Arial" panose="020B0604020202020204" pitchFamily="34" charset="0"/>
              </a:rPr>
              <a:t>above average of 63 clients</a:t>
            </a:r>
          </a:p>
          <a:p>
            <a:pPr marL="285750" indent="-285750">
              <a:buFont typeface="Arial" panose="020B0604020202020204" pitchFamily="34" charset="0"/>
              <a:buChar char="•"/>
            </a:pPr>
            <a:endParaRPr lang="en-GB" sz="1300" dirty="0" smtClean="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chemeClr val="accent5">
                    <a:lumMod val="50000"/>
                  </a:schemeClr>
                </a:solidFill>
                <a:latin typeface="Arial" panose="020B0604020202020204" pitchFamily="34" charset="0"/>
                <a:cs typeface="Arial" panose="020B0604020202020204" pitchFamily="34" charset="0"/>
              </a:rPr>
              <a:t>Weekly </a:t>
            </a:r>
            <a:r>
              <a:rPr lang="en-GB" sz="1300" dirty="0" err="1" smtClean="0">
                <a:solidFill>
                  <a:schemeClr val="accent5">
                    <a:lumMod val="50000"/>
                  </a:schemeClr>
                </a:solidFill>
                <a:latin typeface="Arial" panose="020B0604020202020204" pitchFamily="34" charset="0"/>
                <a:cs typeface="Arial" panose="020B0604020202020204" pitchFamily="34" charset="0"/>
              </a:rPr>
              <a:t>unprovided</a:t>
            </a:r>
            <a:r>
              <a:rPr lang="en-GB" sz="1300" dirty="0" smtClean="0">
                <a:solidFill>
                  <a:schemeClr val="accent5">
                    <a:lumMod val="50000"/>
                  </a:schemeClr>
                </a:solidFill>
                <a:latin typeface="Arial" panose="020B0604020202020204" pitchFamily="34" charset="0"/>
                <a:cs typeface="Arial" panose="020B0604020202020204" pitchFamily="34" charset="0"/>
              </a:rPr>
              <a:t> hours now 2,371 down 78 since last week and </a:t>
            </a:r>
            <a:r>
              <a:rPr lang="en-GB" sz="1300" dirty="0" smtClean="0">
                <a:solidFill>
                  <a:schemeClr val="accent1"/>
                </a:solidFill>
                <a:latin typeface="Arial" panose="020B0604020202020204" pitchFamily="34" charset="0"/>
                <a:cs typeface="Arial" panose="020B0604020202020204" pitchFamily="34" charset="0"/>
              </a:rPr>
              <a:t>below the average of 2,644 for the year</a:t>
            </a:r>
          </a:p>
          <a:p>
            <a:pPr marL="285750" indent="-285750">
              <a:buFont typeface="Arial" panose="020B0604020202020204" pitchFamily="34" charset="0"/>
              <a:buChar char="•"/>
            </a:pPr>
            <a:endParaRPr lang="en-GB" sz="1300" dirty="0" smtClean="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chemeClr val="accent5">
                    <a:lumMod val="50000"/>
                  </a:schemeClr>
                </a:solidFill>
                <a:latin typeface="Arial" panose="020B0604020202020204" pitchFamily="34" charset="0"/>
                <a:cs typeface="Arial" panose="020B0604020202020204" pitchFamily="34" charset="0"/>
              </a:rPr>
              <a:t>1008 </a:t>
            </a:r>
            <a:r>
              <a:rPr lang="en-GB" sz="1300" dirty="0" err="1" smtClean="0">
                <a:solidFill>
                  <a:schemeClr val="accent5">
                    <a:lumMod val="50000"/>
                  </a:schemeClr>
                </a:solidFill>
                <a:latin typeface="Arial" panose="020B0604020202020204" pitchFamily="34" charset="0"/>
                <a:cs typeface="Arial" panose="020B0604020202020204" pitchFamily="34" charset="0"/>
              </a:rPr>
              <a:t>unprovided</a:t>
            </a:r>
            <a:r>
              <a:rPr lang="en-GB" sz="1300" dirty="0" smtClean="0">
                <a:solidFill>
                  <a:schemeClr val="accent5">
                    <a:lumMod val="50000"/>
                  </a:schemeClr>
                </a:solidFill>
                <a:latin typeface="Arial" panose="020B0604020202020204" pitchFamily="34" charset="0"/>
                <a:cs typeface="Arial" panose="020B0604020202020204" pitchFamily="34" charset="0"/>
              </a:rPr>
              <a:t> hours for clients who have waited over 14 days, up 58 since last week and </a:t>
            </a:r>
            <a:r>
              <a:rPr lang="en-GB" sz="1300" dirty="0" smtClean="0">
                <a:solidFill>
                  <a:schemeClr val="accent1"/>
                </a:solidFill>
                <a:latin typeface="Arial" panose="020B0604020202020204" pitchFamily="34" charset="0"/>
                <a:cs typeface="Arial" panose="020B0604020202020204" pitchFamily="34" charset="0"/>
              </a:rPr>
              <a:t>below the average of 1,188 for the year</a:t>
            </a:r>
          </a:p>
          <a:p>
            <a:pPr marL="285750" indent="-285750">
              <a:buFont typeface="Arial" panose="020B0604020202020204" pitchFamily="34" charset="0"/>
              <a:buChar char="•"/>
            </a:pPr>
            <a:endParaRPr lang="en-GB" sz="13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 y="0"/>
            <a:ext cx="9795832" cy="6609144"/>
          </a:xfrm>
          <a:prstGeom prst="rect">
            <a:avLst/>
          </a:prstGeom>
        </p:spPr>
      </p:pic>
    </p:spTree>
    <p:extLst>
      <p:ext uri="{BB962C8B-B14F-4D97-AF65-F5344CB8AC3E}">
        <p14:creationId xmlns:p14="http://schemas.microsoft.com/office/powerpoint/2010/main" val="338009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00" y="253317"/>
            <a:ext cx="2052577" cy="5693866"/>
          </a:xfrm>
          <a:prstGeom prst="rect">
            <a:avLst/>
          </a:prstGeom>
          <a:noFill/>
        </p:spPr>
        <p:txBody>
          <a:bodyPr wrap="square" rtlCol="0">
            <a:spAutoFit/>
          </a:bodyPr>
          <a:lstStyle/>
          <a:p>
            <a:r>
              <a:rPr lang="en-GB" sz="1300" b="1" dirty="0" smtClean="0">
                <a:solidFill>
                  <a:schemeClr val="accent5">
                    <a:lumMod val="50000"/>
                  </a:schemeClr>
                </a:solidFill>
                <a:latin typeface="Arial" panose="020B0604020202020204" pitchFamily="34" charset="0"/>
                <a:cs typeface="Arial" panose="020B0604020202020204" pitchFamily="34" charset="0"/>
              </a:rPr>
              <a:t>At 25 Jan:</a:t>
            </a:r>
          </a:p>
          <a:p>
            <a:endParaRPr lang="en-GB" sz="13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chemeClr val="accent5">
                    <a:lumMod val="50000"/>
                  </a:schemeClr>
                </a:solidFill>
                <a:latin typeface="Arial" panose="020B0604020202020204" pitchFamily="34" charset="0"/>
                <a:cs typeface="Arial" panose="020B0604020202020204" pitchFamily="34" charset="0"/>
              </a:rPr>
              <a:t>Number of clients waiting for care is high at </a:t>
            </a:r>
            <a:r>
              <a:rPr lang="en-GB" sz="1300" b="1" dirty="0" smtClean="0">
                <a:solidFill>
                  <a:schemeClr val="accent5">
                    <a:lumMod val="50000"/>
                  </a:schemeClr>
                </a:solidFill>
                <a:latin typeface="Arial" panose="020B0604020202020204" pitchFamily="34" charset="0"/>
                <a:cs typeface="Arial" panose="020B0604020202020204" pitchFamily="34" charset="0"/>
              </a:rPr>
              <a:t>294, up </a:t>
            </a:r>
            <a:r>
              <a:rPr lang="en-GB" sz="1300" b="1" dirty="0">
                <a:solidFill>
                  <a:schemeClr val="accent5">
                    <a:lumMod val="50000"/>
                  </a:schemeClr>
                </a:solidFill>
                <a:latin typeface="Arial" panose="020B0604020202020204" pitchFamily="34" charset="0"/>
                <a:cs typeface="Arial" panose="020B0604020202020204" pitchFamily="34" charset="0"/>
              </a:rPr>
              <a:t>1</a:t>
            </a:r>
            <a:r>
              <a:rPr lang="en-GB" sz="1300" dirty="0" smtClean="0">
                <a:solidFill>
                  <a:schemeClr val="accent5">
                    <a:lumMod val="50000"/>
                  </a:schemeClr>
                </a:solidFill>
                <a:latin typeface="Arial" panose="020B0604020202020204" pitchFamily="34" charset="0"/>
                <a:cs typeface="Arial" panose="020B0604020202020204" pitchFamily="34" charset="0"/>
              </a:rPr>
              <a:t> from last week</a:t>
            </a:r>
            <a:r>
              <a:rPr lang="en-GB" sz="1300" dirty="0" smtClean="0">
                <a:solidFill>
                  <a:schemeClr val="accent1"/>
                </a:solidFill>
                <a:latin typeface="Arial" panose="020B0604020202020204" pitchFamily="34" charset="0"/>
                <a:cs typeface="Arial" panose="020B0604020202020204" pitchFamily="34" charset="0"/>
              </a:rPr>
              <a:t>; 68% above average for year (175)</a:t>
            </a:r>
          </a:p>
          <a:p>
            <a:pPr marL="285750" indent="-285750">
              <a:buFont typeface="Arial" panose="020B0604020202020204" pitchFamily="34" charset="0"/>
              <a:buChar char="•"/>
            </a:pPr>
            <a:endParaRPr lang="en-GB" sz="1300" dirty="0" smtClean="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1" dirty="0" smtClean="0">
                <a:solidFill>
                  <a:schemeClr val="accent5">
                    <a:lumMod val="50000"/>
                  </a:schemeClr>
                </a:solidFill>
                <a:latin typeface="Arial" panose="020B0604020202020204" pitchFamily="34" charset="0"/>
                <a:cs typeface="Arial" panose="020B0604020202020204" pitchFamily="34" charset="0"/>
              </a:rPr>
              <a:t>214 </a:t>
            </a:r>
            <a:r>
              <a:rPr lang="en-GB" sz="1300" dirty="0" smtClean="0">
                <a:solidFill>
                  <a:schemeClr val="accent5">
                    <a:lumMod val="50000"/>
                  </a:schemeClr>
                </a:solidFill>
                <a:latin typeface="Arial" panose="020B0604020202020204" pitchFamily="34" charset="0"/>
                <a:cs typeface="Arial" panose="020B0604020202020204" pitchFamily="34" charset="0"/>
              </a:rPr>
              <a:t>clients waiting over 14 days, defined as unmet need (</a:t>
            </a:r>
            <a:r>
              <a:rPr lang="en-GB" sz="1300" b="1" dirty="0" smtClean="0">
                <a:solidFill>
                  <a:schemeClr val="accent5">
                    <a:lumMod val="50000"/>
                  </a:schemeClr>
                </a:solidFill>
                <a:latin typeface="Arial" panose="020B0604020202020204" pitchFamily="34" charset="0"/>
                <a:cs typeface="Arial" panose="020B0604020202020204" pitchFamily="34" charset="0"/>
              </a:rPr>
              <a:t>up 10 </a:t>
            </a:r>
            <a:r>
              <a:rPr lang="en-GB" sz="1300" dirty="0" smtClean="0">
                <a:solidFill>
                  <a:schemeClr val="accent5">
                    <a:lumMod val="50000"/>
                  </a:schemeClr>
                </a:solidFill>
                <a:latin typeface="Arial" panose="020B0604020202020204" pitchFamily="34" charset="0"/>
                <a:cs typeface="Arial" panose="020B0604020202020204" pitchFamily="34" charset="0"/>
              </a:rPr>
              <a:t>from last week)</a:t>
            </a:r>
            <a:r>
              <a:rPr lang="en-GB" sz="1300" dirty="0" smtClean="0">
                <a:solidFill>
                  <a:srgbClr val="FF0000"/>
                </a:solidFill>
                <a:latin typeface="Arial" panose="020B0604020202020204" pitchFamily="34" charset="0"/>
                <a:cs typeface="Arial" panose="020B0604020202020204" pitchFamily="34" charset="0"/>
              </a:rPr>
              <a:t> </a:t>
            </a:r>
            <a:r>
              <a:rPr lang="en-GB" sz="1300" dirty="0" smtClean="0">
                <a:solidFill>
                  <a:schemeClr val="accent1"/>
                </a:solidFill>
                <a:latin typeface="Arial" panose="020B0604020202020204" pitchFamily="34" charset="0"/>
                <a:cs typeface="Arial" panose="020B0604020202020204" pitchFamily="34" charset="0"/>
              </a:rPr>
              <a:t>but 66% above the average for the year (129)</a:t>
            </a:r>
          </a:p>
          <a:p>
            <a:endParaRPr lang="en-GB" sz="13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1" dirty="0" smtClean="0">
                <a:solidFill>
                  <a:schemeClr val="accent5">
                    <a:lumMod val="50000"/>
                  </a:schemeClr>
                </a:solidFill>
                <a:latin typeface="Arial" panose="020B0604020202020204" pitchFamily="34" charset="0"/>
                <a:cs typeface="Arial" panose="020B0604020202020204" pitchFamily="34" charset="0"/>
              </a:rPr>
              <a:t>Weekly </a:t>
            </a:r>
            <a:r>
              <a:rPr lang="en-GB" sz="1300" b="1" dirty="0" err="1" smtClean="0">
                <a:solidFill>
                  <a:schemeClr val="accent5">
                    <a:lumMod val="50000"/>
                  </a:schemeClr>
                </a:solidFill>
                <a:latin typeface="Arial" panose="020B0604020202020204" pitchFamily="34" charset="0"/>
                <a:cs typeface="Arial" panose="020B0604020202020204" pitchFamily="34" charset="0"/>
              </a:rPr>
              <a:t>unprovided</a:t>
            </a:r>
            <a:r>
              <a:rPr lang="en-GB" sz="1300" b="1" dirty="0" smtClean="0">
                <a:solidFill>
                  <a:schemeClr val="accent5">
                    <a:lumMod val="50000"/>
                  </a:schemeClr>
                </a:solidFill>
                <a:latin typeface="Arial" panose="020B0604020202020204" pitchFamily="34" charset="0"/>
                <a:cs typeface="Arial" panose="020B0604020202020204" pitchFamily="34" charset="0"/>
              </a:rPr>
              <a:t> hours down 6 </a:t>
            </a:r>
            <a:r>
              <a:rPr lang="en-GB" sz="1300" dirty="0" smtClean="0">
                <a:solidFill>
                  <a:schemeClr val="accent5">
                    <a:lumMod val="50000"/>
                  </a:schemeClr>
                </a:solidFill>
                <a:latin typeface="Arial" panose="020B0604020202020204" pitchFamily="34" charset="0"/>
                <a:cs typeface="Arial" panose="020B0604020202020204" pitchFamily="34" charset="0"/>
              </a:rPr>
              <a:t>to 2,490 and </a:t>
            </a:r>
            <a:r>
              <a:rPr lang="en-GB" sz="1300" dirty="0" smtClean="0">
                <a:solidFill>
                  <a:schemeClr val="accent1"/>
                </a:solidFill>
                <a:latin typeface="Arial" panose="020B0604020202020204" pitchFamily="34" charset="0"/>
                <a:cs typeface="Arial" panose="020B0604020202020204" pitchFamily="34" charset="0"/>
              </a:rPr>
              <a:t>62% above average for the year (1,539)</a:t>
            </a:r>
          </a:p>
          <a:p>
            <a:endParaRPr lang="en-GB" sz="1300" dirty="0" smtClean="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chemeClr val="accent5">
                    <a:lumMod val="50000"/>
                  </a:schemeClr>
                </a:solidFill>
                <a:latin typeface="Arial" panose="020B0604020202020204" pitchFamily="34" charset="0"/>
                <a:cs typeface="Arial" panose="020B0604020202020204" pitchFamily="34" charset="0"/>
              </a:rPr>
              <a:t>77 fewer hours provided to 5 fewer clients  compared to last week</a:t>
            </a:r>
            <a:endParaRPr lang="en-GB" sz="1300" dirty="0">
              <a:solidFill>
                <a:schemeClr val="accent5">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 y="-1"/>
            <a:ext cx="9965803" cy="6731765"/>
          </a:xfrm>
          <a:prstGeom prst="rect">
            <a:avLst/>
          </a:prstGeom>
        </p:spPr>
      </p:pic>
    </p:spTree>
    <p:extLst>
      <p:ext uri="{BB962C8B-B14F-4D97-AF65-F5344CB8AC3E}">
        <p14:creationId xmlns:p14="http://schemas.microsoft.com/office/powerpoint/2010/main" val="440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70296" y="148491"/>
            <a:ext cx="2221704" cy="6555641"/>
          </a:xfrm>
          <a:prstGeom prst="rect">
            <a:avLst/>
          </a:prstGeom>
          <a:noFill/>
        </p:spPr>
        <p:txBody>
          <a:bodyPr wrap="square" rtlCol="0">
            <a:spAutoFit/>
          </a:bodyPr>
          <a:lstStyle/>
          <a:p>
            <a:r>
              <a:rPr lang="en-GB" sz="1400" dirty="0" smtClean="0">
                <a:solidFill>
                  <a:schemeClr val="accent5">
                    <a:lumMod val="50000"/>
                  </a:schemeClr>
                </a:solidFill>
                <a:latin typeface="Arial" panose="020B0604020202020204" pitchFamily="34" charset="0"/>
                <a:cs typeface="Arial" panose="020B0604020202020204" pitchFamily="34" charset="0"/>
              </a:rPr>
              <a:t>At 17 Jan:</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smtClean="0">
                <a:solidFill>
                  <a:srgbClr val="002060"/>
                </a:solidFill>
                <a:latin typeface="Arial" panose="020B0604020202020204" pitchFamily="34" charset="0"/>
                <a:cs typeface="Arial" panose="020B0604020202020204" pitchFamily="34" charset="0"/>
              </a:rPr>
              <a:t>Care not provided </a:t>
            </a:r>
            <a:r>
              <a:rPr lang="en-GB" sz="1400" dirty="0" smtClean="0">
                <a:solidFill>
                  <a:srgbClr val="002060"/>
                </a:solidFill>
                <a:latin typeface="Arial" panose="020B0604020202020204" pitchFamily="34" charset="0"/>
                <a:cs typeface="Arial" panose="020B0604020202020204" pitchFamily="34" charset="0"/>
              </a:rPr>
              <a:t>in the community rose by nearly 50% in early November, and with </a:t>
            </a:r>
            <a:r>
              <a:rPr lang="en-GB" sz="1400" b="1" dirty="0" smtClean="0">
                <a:solidFill>
                  <a:srgbClr val="002060"/>
                </a:solidFill>
                <a:latin typeface="Arial" panose="020B0604020202020204" pitchFamily="34" charset="0"/>
                <a:cs typeface="Arial" panose="020B0604020202020204" pitchFamily="34" charset="0"/>
              </a:rPr>
              <a:t>recent growth</a:t>
            </a:r>
            <a:r>
              <a:rPr lang="en-GB" sz="1400" dirty="0" smtClean="0">
                <a:solidFill>
                  <a:srgbClr val="002060"/>
                </a:solidFill>
                <a:latin typeface="Arial" panose="020B0604020202020204" pitchFamily="34" charset="0"/>
                <a:cs typeface="Arial" panose="020B0604020202020204" pitchFamily="34" charset="0"/>
              </a:rPr>
              <a:t>, now at 728 weekly hours</a:t>
            </a:r>
          </a:p>
          <a:p>
            <a:pPr marL="285750" indent="-285750">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1,445 total hours not provided per week (up 114), and </a:t>
            </a:r>
            <a:r>
              <a:rPr lang="en-GB" sz="1400" dirty="0" smtClean="0">
                <a:solidFill>
                  <a:schemeClr val="accent1"/>
                </a:solidFill>
                <a:latin typeface="Arial" panose="020B0604020202020204" pitchFamily="34" charset="0"/>
                <a:cs typeface="Arial" panose="020B0604020202020204" pitchFamily="34" charset="0"/>
              </a:rPr>
              <a:t>above an average of 1,089 since Aug</a:t>
            </a:r>
            <a:endParaRPr lang="en-GB" sz="1400" dirty="0">
              <a:solidFill>
                <a:schemeClr val="accent1"/>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148 clients assessed, but waiting for care (down 1), </a:t>
            </a:r>
            <a:r>
              <a:rPr lang="en-GB" sz="1400" b="1" dirty="0" smtClean="0">
                <a:solidFill>
                  <a:schemeClr val="accent1"/>
                </a:solidFill>
                <a:latin typeface="Arial" panose="020B0604020202020204" pitchFamily="34" charset="0"/>
                <a:cs typeface="Arial" panose="020B0604020202020204" pitchFamily="34" charset="0"/>
              </a:rPr>
              <a:t>above average</a:t>
            </a:r>
            <a:r>
              <a:rPr lang="en-GB" sz="1400" dirty="0" smtClean="0">
                <a:solidFill>
                  <a:schemeClr val="accent1"/>
                </a:solidFill>
                <a:latin typeface="Arial" panose="020B0604020202020204" pitchFamily="34" charset="0"/>
                <a:cs typeface="Arial" panose="020B0604020202020204" pitchFamily="34" charset="0"/>
              </a:rPr>
              <a:t> of 122 since Aug</a:t>
            </a:r>
          </a:p>
          <a:p>
            <a:endParaRPr lang="en-GB"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292 clients awaiting review (down 8), </a:t>
            </a:r>
            <a:r>
              <a:rPr lang="en-GB" sz="1400" dirty="0" smtClean="0">
                <a:solidFill>
                  <a:schemeClr val="accent1"/>
                </a:solidFill>
                <a:latin typeface="Arial" panose="020B0604020202020204" pitchFamily="34" charset="0"/>
                <a:cs typeface="Arial" panose="020B0604020202020204" pitchFamily="34" charset="0"/>
              </a:rPr>
              <a:t>below average of 312</a:t>
            </a:r>
          </a:p>
          <a:p>
            <a:endParaRPr lang="en-GB"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149 clients waiting for a social care assessment (down 4), </a:t>
            </a:r>
            <a:r>
              <a:rPr lang="en-GB" sz="1400" dirty="0" smtClean="0">
                <a:solidFill>
                  <a:schemeClr val="accent1"/>
                </a:solidFill>
                <a:latin typeface="Arial" panose="020B0604020202020204" pitchFamily="34" charset="0"/>
                <a:cs typeface="Arial" panose="020B0604020202020204" pitchFamily="34" charset="0"/>
              </a:rPr>
              <a:t>above average of 144</a:t>
            </a:r>
          </a:p>
          <a:p>
            <a:pPr marL="285750" indent="-285750">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0" y="0"/>
            <a:ext cx="9970296" cy="6858000"/>
          </a:xfrm>
          <a:prstGeom prst="rect">
            <a:avLst/>
          </a:prstGeom>
        </p:spPr>
      </p:pic>
    </p:spTree>
    <p:extLst>
      <p:ext uri="{BB962C8B-B14F-4D97-AF65-F5344CB8AC3E}">
        <p14:creationId xmlns:p14="http://schemas.microsoft.com/office/powerpoint/2010/main" val="139521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Contents</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Executive Summary</a:t>
            </a:r>
          </a:p>
          <a:p>
            <a:r>
              <a:rPr lang="en-GB" dirty="0" smtClean="0"/>
              <a:t>Objective A: </a:t>
            </a:r>
            <a:r>
              <a:rPr lang="en-GB" i="1" dirty="0"/>
              <a:t>Keep staff safe &amp; help them to maximise </a:t>
            </a:r>
            <a:r>
              <a:rPr lang="en-GB" i="1" dirty="0" smtClean="0"/>
              <a:t>wellbeing</a:t>
            </a:r>
          </a:p>
          <a:p>
            <a:r>
              <a:rPr lang="en-GB" dirty="0" smtClean="0"/>
              <a:t>Objective B: </a:t>
            </a:r>
            <a:r>
              <a:rPr lang="en-GB" i="1" dirty="0"/>
              <a:t>Responding to demand on the health &amp; care </a:t>
            </a:r>
            <a:r>
              <a:rPr lang="en-GB" i="1" dirty="0" smtClean="0"/>
              <a:t>system</a:t>
            </a:r>
          </a:p>
          <a:p>
            <a:r>
              <a:rPr lang="en-GB" dirty="0" smtClean="0"/>
              <a:t>Objective C</a:t>
            </a:r>
            <a:r>
              <a:rPr lang="en-GB" i="1" dirty="0" smtClean="0"/>
              <a:t>: Protecting </a:t>
            </a:r>
            <a:r>
              <a:rPr lang="en-GB" i="1" dirty="0"/>
              <a:t>critical services &amp; reducing </a:t>
            </a:r>
            <a:r>
              <a:rPr lang="en-GB" i="1" dirty="0" smtClean="0"/>
              <a:t>harm</a:t>
            </a:r>
          </a:p>
          <a:p>
            <a:r>
              <a:rPr lang="en-GB" dirty="0" smtClean="0"/>
              <a:t>Performance – compared to RMP4 milestones and trajectories</a:t>
            </a:r>
            <a:endParaRPr lang="en-GB" dirty="0"/>
          </a:p>
        </p:txBody>
      </p:sp>
    </p:spTree>
    <p:extLst>
      <p:ext uri="{BB962C8B-B14F-4D97-AF65-F5344CB8AC3E}">
        <p14:creationId xmlns:p14="http://schemas.microsoft.com/office/powerpoint/2010/main" val="111237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C</a:t>
            </a:r>
            <a:endParaRPr lang="en-GB" dirty="0"/>
          </a:p>
        </p:txBody>
      </p:sp>
      <p:sp>
        <p:nvSpPr>
          <p:cNvPr id="3" name="Text Placeholder 2"/>
          <p:cNvSpPr>
            <a:spLocks noGrp="1"/>
          </p:cNvSpPr>
          <p:nvPr>
            <p:ph type="body" idx="1"/>
          </p:nvPr>
        </p:nvSpPr>
        <p:spPr/>
        <p:txBody>
          <a:bodyPr/>
          <a:lstStyle/>
          <a:p>
            <a:r>
              <a:rPr lang="en-GB" i="1" dirty="0">
                <a:solidFill>
                  <a:schemeClr val="tx1"/>
                </a:solidFill>
              </a:rPr>
              <a:t>Protecting critical services &amp; reducing harm</a:t>
            </a:r>
          </a:p>
        </p:txBody>
      </p:sp>
    </p:spTree>
    <p:extLst>
      <p:ext uri="{BB962C8B-B14F-4D97-AF65-F5344CB8AC3E}">
        <p14:creationId xmlns:p14="http://schemas.microsoft.com/office/powerpoint/2010/main" val="2066097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31" y="719045"/>
            <a:ext cx="400110" cy="1783381"/>
          </a:xfrm>
          <a:prstGeom prst="rect">
            <a:avLst/>
          </a:prstGeom>
          <a:noFill/>
        </p:spPr>
        <p:txBody>
          <a:bodyPr vert="vert270" wrap="square" rtlCol="0">
            <a:spAutoFit/>
          </a:bodyPr>
          <a:lstStyle/>
          <a:p>
            <a:pPr algn="ctr"/>
            <a:r>
              <a:rPr lang="en-GB" sz="1400" dirty="0" smtClean="0">
                <a:solidFill>
                  <a:srgbClr val="002060"/>
                </a:solidFill>
              </a:rPr>
              <a:t>ARI</a:t>
            </a:r>
            <a:endParaRPr lang="en-GB" sz="1400" dirty="0">
              <a:solidFill>
                <a:srgbClr val="002060"/>
              </a:solidFill>
            </a:endParaRPr>
          </a:p>
        </p:txBody>
      </p:sp>
      <p:sp>
        <p:nvSpPr>
          <p:cNvPr id="6" name="TextBox 5"/>
          <p:cNvSpPr txBox="1"/>
          <p:nvPr/>
        </p:nvSpPr>
        <p:spPr>
          <a:xfrm>
            <a:off x="136424" y="-9375"/>
            <a:ext cx="4932190" cy="369332"/>
          </a:xfrm>
          <a:prstGeom prst="rect">
            <a:avLst/>
          </a:prstGeom>
          <a:noFill/>
        </p:spPr>
        <p:txBody>
          <a:bodyPr wrap="square" rtlCol="0">
            <a:spAutoFit/>
          </a:bodyPr>
          <a:lstStyle/>
          <a:p>
            <a:r>
              <a:rPr lang="en-GB" dirty="0" smtClean="0">
                <a:solidFill>
                  <a:schemeClr val="tx2"/>
                </a:solidFill>
              </a:rPr>
              <a:t>A&amp;E Performance</a:t>
            </a:r>
            <a:endParaRPr lang="en-GB" dirty="0">
              <a:solidFill>
                <a:schemeClr val="tx2"/>
              </a:solidFill>
            </a:endParaRPr>
          </a:p>
        </p:txBody>
      </p:sp>
      <p:sp>
        <p:nvSpPr>
          <p:cNvPr id="9" name="TextBox 8"/>
          <p:cNvSpPr txBox="1"/>
          <p:nvPr/>
        </p:nvSpPr>
        <p:spPr>
          <a:xfrm>
            <a:off x="-23270" y="5019957"/>
            <a:ext cx="400110" cy="1738770"/>
          </a:xfrm>
          <a:prstGeom prst="rect">
            <a:avLst/>
          </a:prstGeom>
          <a:noFill/>
        </p:spPr>
        <p:txBody>
          <a:bodyPr vert="vert270" wrap="square" rtlCol="0">
            <a:spAutoFit/>
          </a:bodyPr>
          <a:lstStyle>
            <a:defPPr>
              <a:defRPr lang="en-US"/>
            </a:defPPr>
            <a:lvl1pPr algn="ctr">
              <a:defRPr sz="1400">
                <a:solidFill>
                  <a:srgbClr val="002060"/>
                </a:solidFill>
              </a:defRPr>
            </a:lvl1pPr>
          </a:lstStyle>
          <a:p>
            <a:r>
              <a:rPr lang="en-GB" dirty="0"/>
              <a:t>RACH</a:t>
            </a:r>
          </a:p>
        </p:txBody>
      </p:sp>
      <p:sp>
        <p:nvSpPr>
          <p:cNvPr id="10" name="TextBox 9"/>
          <p:cNvSpPr txBox="1"/>
          <p:nvPr/>
        </p:nvSpPr>
        <p:spPr>
          <a:xfrm>
            <a:off x="-23270" y="2895222"/>
            <a:ext cx="400110" cy="1594620"/>
          </a:xfrm>
          <a:prstGeom prst="rect">
            <a:avLst/>
          </a:prstGeom>
          <a:noFill/>
        </p:spPr>
        <p:txBody>
          <a:bodyPr vert="vert270" wrap="square" rtlCol="0">
            <a:spAutoFit/>
          </a:bodyPr>
          <a:lstStyle>
            <a:defPPr>
              <a:defRPr lang="en-US"/>
            </a:defPPr>
            <a:lvl1pPr algn="ctr">
              <a:defRPr sz="1400">
                <a:solidFill>
                  <a:srgbClr val="002060"/>
                </a:solidFill>
              </a:defRPr>
            </a:lvl1pPr>
          </a:lstStyle>
          <a:p>
            <a:r>
              <a:rPr lang="en-GB" dirty="0"/>
              <a:t>Dr </a:t>
            </a:r>
            <a:r>
              <a:rPr lang="en-GB" dirty="0" err="1"/>
              <a:t>Grays</a:t>
            </a:r>
            <a:endParaRPr lang="en-GB" dirty="0"/>
          </a:p>
        </p:txBody>
      </p:sp>
      <p:sp>
        <p:nvSpPr>
          <p:cNvPr id="27" name="TextBox 26"/>
          <p:cNvSpPr txBox="1"/>
          <p:nvPr/>
        </p:nvSpPr>
        <p:spPr>
          <a:xfrm>
            <a:off x="10753722" y="1158457"/>
            <a:ext cx="1438277" cy="769441"/>
          </a:xfrm>
          <a:prstGeom prst="rect">
            <a:avLst/>
          </a:prstGeom>
          <a:noFill/>
        </p:spPr>
        <p:txBody>
          <a:bodyPr wrap="square" rtlCol="0">
            <a:spAutoFit/>
          </a:bodyPr>
          <a:lstStyle/>
          <a:p>
            <a:r>
              <a:rPr lang="en-GB" sz="1100" dirty="0" smtClean="0">
                <a:solidFill>
                  <a:srgbClr val="002060"/>
                </a:solidFill>
              </a:rPr>
              <a:t>Performance on 24/01 was 55%, a decrease from 59% on 18/01</a:t>
            </a:r>
            <a:endParaRPr lang="en-GB" sz="1100" dirty="0">
              <a:solidFill>
                <a:srgbClr val="002060"/>
              </a:solidFill>
            </a:endParaRPr>
          </a:p>
        </p:txBody>
      </p:sp>
      <p:sp>
        <p:nvSpPr>
          <p:cNvPr id="28" name="TextBox 27"/>
          <p:cNvSpPr txBox="1"/>
          <p:nvPr/>
        </p:nvSpPr>
        <p:spPr>
          <a:xfrm>
            <a:off x="10753723" y="3048805"/>
            <a:ext cx="1438277" cy="769441"/>
          </a:xfrm>
          <a:prstGeom prst="rect">
            <a:avLst/>
          </a:prstGeom>
          <a:noFill/>
        </p:spPr>
        <p:txBody>
          <a:bodyPr wrap="square" rtlCol="0">
            <a:spAutoFit/>
          </a:bodyPr>
          <a:lstStyle/>
          <a:p>
            <a:r>
              <a:rPr lang="en-GB" sz="1100" dirty="0" smtClean="0">
                <a:solidFill>
                  <a:srgbClr val="002060"/>
                </a:solidFill>
              </a:rPr>
              <a:t>Performance on 24/01 was 63%, a decrease from 86% on 18/01</a:t>
            </a:r>
            <a:endParaRPr lang="en-GB" sz="1100" dirty="0">
              <a:solidFill>
                <a:srgbClr val="002060"/>
              </a:solidFill>
            </a:endParaRPr>
          </a:p>
        </p:txBody>
      </p:sp>
      <p:sp>
        <p:nvSpPr>
          <p:cNvPr id="29" name="TextBox 28"/>
          <p:cNvSpPr txBox="1"/>
          <p:nvPr/>
        </p:nvSpPr>
        <p:spPr>
          <a:xfrm>
            <a:off x="10753723" y="5062892"/>
            <a:ext cx="1438277" cy="430887"/>
          </a:xfrm>
          <a:prstGeom prst="rect">
            <a:avLst/>
          </a:prstGeom>
          <a:noFill/>
        </p:spPr>
        <p:txBody>
          <a:bodyPr wrap="square" rtlCol="0">
            <a:spAutoFit/>
          </a:bodyPr>
          <a:lstStyle/>
          <a:p>
            <a:r>
              <a:rPr lang="en-GB" sz="1100" dirty="0" smtClean="0">
                <a:solidFill>
                  <a:srgbClr val="002060"/>
                </a:solidFill>
              </a:rPr>
              <a:t>Performance on 24/01 was 100%</a:t>
            </a:r>
            <a:endParaRPr lang="en-GB" sz="1100" dirty="0">
              <a:solidFill>
                <a:srgbClr val="002060"/>
              </a:solidFill>
            </a:endParaRPr>
          </a:p>
        </p:txBody>
      </p:sp>
      <p:pic>
        <p:nvPicPr>
          <p:cNvPr id="14" name="Picture 13"/>
          <p:cNvPicPr>
            <a:picLocks noChangeAspect="1"/>
          </p:cNvPicPr>
          <p:nvPr/>
        </p:nvPicPr>
        <p:blipFill>
          <a:blip r:embed="rId2"/>
          <a:stretch>
            <a:fillRect/>
          </a:stretch>
        </p:blipFill>
        <p:spPr>
          <a:xfrm>
            <a:off x="4543621" y="2775113"/>
            <a:ext cx="2931891" cy="1597224"/>
          </a:xfrm>
          <a:prstGeom prst="rect">
            <a:avLst/>
          </a:prstGeom>
        </p:spPr>
      </p:pic>
      <p:pic>
        <p:nvPicPr>
          <p:cNvPr id="16" name="Picture 15"/>
          <p:cNvPicPr>
            <a:picLocks noChangeAspect="1"/>
          </p:cNvPicPr>
          <p:nvPr/>
        </p:nvPicPr>
        <p:blipFill>
          <a:blip r:embed="rId3"/>
          <a:stretch>
            <a:fillRect/>
          </a:stretch>
        </p:blipFill>
        <p:spPr>
          <a:xfrm>
            <a:off x="4543621" y="4941277"/>
            <a:ext cx="2997159" cy="1673540"/>
          </a:xfrm>
          <a:prstGeom prst="rect">
            <a:avLst/>
          </a:prstGeom>
        </p:spPr>
      </p:pic>
      <p:pic>
        <p:nvPicPr>
          <p:cNvPr id="3" name="Picture 2"/>
          <p:cNvPicPr>
            <a:picLocks noChangeAspect="1"/>
          </p:cNvPicPr>
          <p:nvPr/>
        </p:nvPicPr>
        <p:blipFill>
          <a:blip r:embed="rId4"/>
          <a:stretch>
            <a:fillRect/>
          </a:stretch>
        </p:blipFill>
        <p:spPr>
          <a:xfrm>
            <a:off x="272326" y="1180798"/>
            <a:ext cx="4076314" cy="1346433"/>
          </a:xfrm>
          <a:prstGeom prst="rect">
            <a:avLst/>
          </a:prstGeom>
        </p:spPr>
      </p:pic>
      <p:pic>
        <p:nvPicPr>
          <p:cNvPr id="4" name="Picture 3"/>
          <p:cNvPicPr>
            <a:picLocks noChangeAspect="1"/>
          </p:cNvPicPr>
          <p:nvPr/>
        </p:nvPicPr>
        <p:blipFill>
          <a:blip r:embed="rId5"/>
          <a:stretch>
            <a:fillRect/>
          </a:stretch>
        </p:blipFill>
        <p:spPr>
          <a:xfrm>
            <a:off x="255060" y="3077082"/>
            <a:ext cx="4137679" cy="1368218"/>
          </a:xfrm>
          <a:prstGeom prst="rect">
            <a:avLst/>
          </a:prstGeom>
        </p:spPr>
      </p:pic>
      <p:pic>
        <p:nvPicPr>
          <p:cNvPr id="7" name="Picture 6"/>
          <p:cNvPicPr>
            <a:picLocks noChangeAspect="1"/>
          </p:cNvPicPr>
          <p:nvPr/>
        </p:nvPicPr>
        <p:blipFill>
          <a:blip r:embed="rId6"/>
          <a:stretch>
            <a:fillRect/>
          </a:stretch>
        </p:blipFill>
        <p:spPr>
          <a:xfrm>
            <a:off x="255060" y="5219551"/>
            <a:ext cx="4115625" cy="1364036"/>
          </a:xfrm>
          <a:prstGeom prst="rect">
            <a:avLst/>
          </a:prstGeom>
        </p:spPr>
      </p:pic>
      <p:pic>
        <p:nvPicPr>
          <p:cNvPr id="18" name="Picture 17"/>
          <p:cNvPicPr>
            <a:picLocks noChangeAspect="1"/>
          </p:cNvPicPr>
          <p:nvPr/>
        </p:nvPicPr>
        <p:blipFill>
          <a:blip r:embed="rId7"/>
          <a:stretch>
            <a:fillRect/>
          </a:stretch>
        </p:blipFill>
        <p:spPr>
          <a:xfrm>
            <a:off x="4619036" y="1090245"/>
            <a:ext cx="2820174" cy="1613343"/>
          </a:xfrm>
          <a:prstGeom prst="rect">
            <a:avLst/>
          </a:prstGeom>
        </p:spPr>
      </p:pic>
      <p:pic>
        <p:nvPicPr>
          <p:cNvPr id="22" name="Picture 21"/>
          <p:cNvPicPr>
            <a:picLocks noChangeAspect="1"/>
          </p:cNvPicPr>
          <p:nvPr/>
        </p:nvPicPr>
        <p:blipFill>
          <a:blip r:embed="rId8"/>
          <a:stretch>
            <a:fillRect/>
          </a:stretch>
        </p:blipFill>
        <p:spPr>
          <a:xfrm>
            <a:off x="7709607" y="703385"/>
            <a:ext cx="3065378" cy="2071728"/>
          </a:xfrm>
          <a:prstGeom prst="rect">
            <a:avLst/>
          </a:prstGeom>
        </p:spPr>
      </p:pic>
      <p:pic>
        <p:nvPicPr>
          <p:cNvPr id="23" name="Picture 22"/>
          <p:cNvPicPr>
            <a:picLocks noChangeAspect="1"/>
          </p:cNvPicPr>
          <p:nvPr/>
        </p:nvPicPr>
        <p:blipFill>
          <a:blip r:embed="rId9"/>
          <a:stretch>
            <a:fillRect/>
          </a:stretch>
        </p:blipFill>
        <p:spPr>
          <a:xfrm>
            <a:off x="7745908" y="2832343"/>
            <a:ext cx="3060000" cy="1840690"/>
          </a:xfrm>
          <a:prstGeom prst="rect">
            <a:avLst/>
          </a:prstGeom>
        </p:spPr>
      </p:pic>
      <p:pic>
        <p:nvPicPr>
          <p:cNvPr id="24" name="Picture 23"/>
          <p:cNvPicPr>
            <a:picLocks noChangeAspect="1"/>
          </p:cNvPicPr>
          <p:nvPr/>
        </p:nvPicPr>
        <p:blipFill>
          <a:blip r:embed="rId10"/>
          <a:stretch>
            <a:fillRect/>
          </a:stretch>
        </p:blipFill>
        <p:spPr>
          <a:xfrm>
            <a:off x="7745909" y="4809361"/>
            <a:ext cx="3007814" cy="1818544"/>
          </a:xfrm>
          <a:prstGeom prst="rect">
            <a:avLst/>
          </a:prstGeom>
        </p:spPr>
      </p:pic>
    </p:spTree>
    <p:extLst>
      <p:ext uri="{BB962C8B-B14F-4D97-AF65-F5344CB8AC3E}">
        <p14:creationId xmlns:p14="http://schemas.microsoft.com/office/powerpoint/2010/main" val="2207417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7278"/>
            <a:ext cx="4085967" cy="369332"/>
          </a:xfrm>
          <a:prstGeom prst="rect">
            <a:avLst/>
          </a:prstGeom>
          <a:noFill/>
        </p:spPr>
        <p:txBody>
          <a:bodyPr wrap="square" rtlCol="0">
            <a:spAutoFit/>
          </a:bodyPr>
          <a:lstStyle/>
          <a:p>
            <a:r>
              <a:rPr lang="en-GB" dirty="0" smtClean="0">
                <a:solidFill>
                  <a:srgbClr val="002060"/>
                </a:solidFill>
              </a:rPr>
              <a:t>Waiting Times Overview</a:t>
            </a:r>
            <a:endParaRPr lang="en-GB" dirty="0">
              <a:solidFill>
                <a:srgbClr val="002060"/>
              </a:solidFill>
            </a:endParaRPr>
          </a:p>
        </p:txBody>
      </p:sp>
      <p:sp>
        <p:nvSpPr>
          <p:cNvPr id="7" name="TextBox 6"/>
          <p:cNvSpPr txBox="1"/>
          <p:nvPr/>
        </p:nvSpPr>
        <p:spPr>
          <a:xfrm>
            <a:off x="0" y="731495"/>
            <a:ext cx="2340864" cy="276999"/>
          </a:xfrm>
          <a:prstGeom prst="rect">
            <a:avLst/>
          </a:prstGeom>
          <a:noFill/>
        </p:spPr>
        <p:txBody>
          <a:bodyPr wrap="square" rtlCol="0">
            <a:spAutoFit/>
          </a:bodyPr>
          <a:lstStyle/>
          <a:p>
            <a:r>
              <a:rPr lang="en-GB" sz="1200" dirty="0" smtClean="0">
                <a:solidFill>
                  <a:srgbClr val="002060"/>
                </a:solidFill>
              </a:rPr>
              <a:t>Outpatients (consultant-led)</a:t>
            </a:r>
            <a:endParaRPr lang="en-GB" sz="1200" dirty="0">
              <a:solidFill>
                <a:srgbClr val="002060"/>
              </a:solidFill>
            </a:endParaRPr>
          </a:p>
        </p:txBody>
      </p:sp>
      <p:sp>
        <p:nvSpPr>
          <p:cNvPr id="8" name="TextBox 7"/>
          <p:cNvSpPr txBox="1"/>
          <p:nvPr/>
        </p:nvSpPr>
        <p:spPr>
          <a:xfrm>
            <a:off x="6144382" y="731494"/>
            <a:ext cx="1871662" cy="276999"/>
          </a:xfrm>
          <a:prstGeom prst="rect">
            <a:avLst/>
          </a:prstGeom>
          <a:noFill/>
        </p:spPr>
        <p:txBody>
          <a:bodyPr wrap="square" rtlCol="0">
            <a:spAutoFit/>
          </a:bodyPr>
          <a:lstStyle/>
          <a:p>
            <a:r>
              <a:rPr lang="en-GB" sz="1200" dirty="0" smtClean="0">
                <a:solidFill>
                  <a:srgbClr val="002060"/>
                </a:solidFill>
              </a:rPr>
              <a:t>Inpatients</a:t>
            </a:r>
            <a:endParaRPr lang="en-GB" sz="1200" dirty="0">
              <a:solidFill>
                <a:srgbClr val="002060"/>
              </a:solidFill>
            </a:endParaRPr>
          </a:p>
        </p:txBody>
      </p:sp>
      <p:cxnSp>
        <p:nvCxnSpPr>
          <p:cNvPr id="10" name="Straight Connector 9"/>
          <p:cNvCxnSpPr/>
          <p:nvPr/>
        </p:nvCxnSpPr>
        <p:spPr>
          <a:xfrm flipH="1">
            <a:off x="6026422" y="478564"/>
            <a:ext cx="27955" cy="62764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67850" y="4694411"/>
            <a:ext cx="5680374" cy="1546577"/>
          </a:xfrm>
          <a:prstGeom prst="rect">
            <a:avLst/>
          </a:prstGeom>
          <a:noFill/>
        </p:spPr>
        <p:txBody>
          <a:bodyPr wrap="square" rtlCol="0">
            <a:spAutoFit/>
          </a:bodyPr>
          <a:lstStyle/>
          <a:p>
            <a:pPr marL="171450" indent="-171450">
              <a:buFont typeface="Arial" panose="020B0604020202020204" pitchFamily="34" charset="0"/>
              <a:buChar char="•"/>
            </a:pPr>
            <a:r>
              <a:rPr lang="en-GB" sz="1050" dirty="0">
                <a:solidFill>
                  <a:srgbClr val="002060"/>
                </a:solidFill>
              </a:rPr>
              <a:t>The list size </a:t>
            </a:r>
            <a:r>
              <a:rPr lang="en-GB" sz="1050" dirty="0" smtClean="0">
                <a:solidFill>
                  <a:srgbClr val="002060"/>
                </a:solidFill>
              </a:rPr>
              <a:t>continues its upwards trend, with an increase of 225 </a:t>
            </a:r>
            <a:r>
              <a:rPr lang="en-GB" sz="1050" dirty="0">
                <a:solidFill>
                  <a:srgbClr val="002060"/>
                </a:solidFill>
              </a:rPr>
              <a:t>patients since last week’s report</a:t>
            </a:r>
          </a:p>
          <a:p>
            <a:pPr marL="171450" indent="-171450">
              <a:buFont typeface="Arial" panose="020B0604020202020204" pitchFamily="34" charset="0"/>
              <a:buChar char="•"/>
            </a:pPr>
            <a:endParaRPr lang="en-GB" sz="1050" dirty="0">
              <a:solidFill>
                <a:srgbClr val="002060"/>
              </a:solidFill>
            </a:endParaRPr>
          </a:p>
          <a:p>
            <a:pPr marL="171450" indent="-171450">
              <a:buFont typeface="Arial" panose="020B0604020202020204" pitchFamily="34" charset="0"/>
              <a:buChar char="•"/>
            </a:pPr>
            <a:r>
              <a:rPr lang="en-GB" sz="1050" dirty="0">
                <a:solidFill>
                  <a:srgbClr val="002060"/>
                </a:solidFill>
              </a:rPr>
              <a:t>The proportion of patients waiting over 12 weeks has remained constant at 66.2%</a:t>
            </a:r>
          </a:p>
          <a:p>
            <a:pPr marL="171450" indent="-171450">
              <a:buFont typeface="Arial" panose="020B0604020202020204" pitchFamily="34" charset="0"/>
              <a:buChar char="•"/>
            </a:pPr>
            <a:endParaRPr lang="en-GB" sz="1050" dirty="0">
              <a:solidFill>
                <a:srgbClr val="FF0000"/>
              </a:solidFill>
            </a:endParaRPr>
          </a:p>
          <a:p>
            <a:pPr marL="171450" indent="-171450">
              <a:buFont typeface="Arial" panose="020B0604020202020204" pitchFamily="34" charset="0"/>
              <a:buChar char="•"/>
            </a:pPr>
            <a:r>
              <a:rPr lang="en-GB" sz="1050" dirty="0" smtClean="0">
                <a:solidFill>
                  <a:srgbClr val="002060"/>
                </a:solidFill>
              </a:rPr>
              <a:t>Of the top 20 longest waits, Urology accounts for 8, Plastic Surgery for 6, General Surgery 4 and Gynaecology for 2 patients.</a:t>
            </a:r>
          </a:p>
          <a:p>
            <a:pPr marL="171450" indent="-171450">
              <a:buFont typeface="Arial" panose="020B0604020202020204" pitchFamily="34" charset="0"/>
              <a:buChar char="•"/>
            </a:pPr>
            <a:endParaRPr lang="en-GB" sz="1050" dirty="0" smtClean="0">
              <a:solidFill>
                <a:srgbClr val="FF0000"/>
              </a:solidFill>
            </a:endParaRPr>
          </a:p>
          <a:p>
            <a:pPr marL="171450" indent="-171450">
              <a:buFont typeface="Arial" panose="020B0604020202020204" pitchFamily="34" charset="0"/>
              <a:buChar char="•"/>
            </a:pPr>
            <a:r>
              <a:rPr lang="en-GB" sz="1050" dirty="0" smtClean="0">
                <a:solidFill>
                  <a:srgbClr val="002060"/>
                </a:solidFill>
              </a:rPr>
              <a:t>The longest waiting patient this week is a Plastic Surgery </a:t>
            </a:r>
            <a:r>
              <a:rPr lang="en-GB" sz="1050" dirty="0" err="1" smtClean="0">
                <a:solidFill>
                  <a:srgbClr val="002060"/>
                </a:solidFill>
              </a:rPr>
              <a:t>ESCatS</a:t>
            </a:r>
            <a:r>
              <a:rPr lang="en-GB" sz="1050" dirty="0" smtClean="0">
                <a:solidFill>
                  <a:srgbClr val="002060"/>
                </a:solidFill>
              </a:rPr>
              <a:t> </a:t>
            </a:r>
            <a:r>
              <a:rPr lang="en-GB" sz="1050" dirty="0">
                <a:solidFill>
                  <a:srgbClr val="002060"/>
                </a:solidFill>
              </a:rPr>
              <a:t>3</a:t>
            </a:r>
            <a:r>
              <a:rPr lang="en-GB" sz="1050" dirty="0" smtClean="0">
                <a:solidFill>
                  <a:srgbClr val="002060"/>
                </a:solidFill>
              </a:rPr>
              <a:t> patient waiting 1699 days</a:t>
            </a:r>
          </a:p>
          <a:p>
            <a:pPr marL="171450" indent="-171450">
              <a:buFont typeface="Arial" panose="020B0604020202020204" pitchFamily="34" charset="0"/>
              <a:buChar char="•"/>
            </a:pPr>
            <a:endParaRPr lang="en-GB" sz="1050" dirty="0" smtClean="0">
              <a:solidFill>
                <a:srgbClr val="FF0000"/>
              </a:solidFill>
            </a:endParaRPr>
          </a:p>
        </p:txBody>
      </p:sp>
      <p:sp>
        <p:nvSpPr>
          <p:cNvPr id="23" name="TextBox 22"/>
          <p:cNvSpPr txBox="1"/>
          <p:nvPr/>
        </p:nvSpPr>
        <p:spPr>
          <a:xfrm>
            <a:off x="69912" y="4694411"/>
            <a:ext cx="5397827" cy="1708160"/>
          </a:xfrm>
          <a:prstGeom prst="rect">
            <a:avLst/>
          </a:prstGeom>
          <a:noFill/>
        </p:spPr>
        <p:txBody>
          <a:bodyPr wrap="square" rtlCol="0">
            <a:spAutoFit/>
          </a:bodyPr>
          <a:lstStyle/>
          <a:p>
            <a:pPr marL="171450" indent="-171450">
              <a:buFont typeface="Arial" panose="020B0604020202020204" pitchFamily="34" charset="0"/>
              <a:buChar char="•"/>
            </a:pPr>
            <a:r>
              <a:rPr lang="en-GB" sz="1050" dirty="0" smtClean="0">
                <a:solidFill>
                  <a:srgbClr val="002060"/>
                </a:solidFill>
              </a:rPr>
              <a:t>The list size has increased by 91 patients since last week, and the slight fluctuations in recent weeks indicate a plateau level</a:t>
            </a:r>
            <a:endParaRPr lang="en-GB" sz="1050" dirty="0">
              <a:solidFill>
                <a:srgbClr val="002060"/>
              </a:solidFill>
            </a:endParaRPr>
          </a:p>
          <a:p>
            <a:endParaRPr lang="en-GB" sz="1050" dirty="0">
              <a:solidFill>
                <a:srgbClr val="002060"/>
              </a:solidFill>
            </a:endParaRPr>
          </a:p>
          <a:p>
            <a:pPr marL="171450" indent="-171450">
              <a:buFont typeface="Arial" panose="020B0604020202020204" pitchFamily="34" charset="0"/>
              <a:buChar char="•"/>
            </a:pPr>
            <a:r>
              <a:rPr lang="en-GB" sz="1050" dirty="0">
                <a:solidFill>
                  <a:srgbClr val="002060"/>
                </a:solidFill>
              </a:rPr>
              <a:t>The proportion of patients waiting over 12 weeks </a:t>
            </a:r>
            <a:r>
              <a:rPr lang="en-GB" sz="1050" dirty="0" smtClean="0">
                <a:solidFill>
                  <a:srgbClr val="002060"/>
                </a:solidFill>
              </a:rPr>
              <a:t>continues to fall, reducing from 52.3% </a:t>
            </a:r>
            <a:r>
              <a:rPr lang="en-GB" sz="1050" dirty="0">
                <a:solidFill>
                  <a:srgbClr val="002060"/>
                </a:solidFill>
              </a:rPr>
              <a:t>to </a:t>
            </a:r>
            <a:r>
              <a:rPr lang="en-GB" sz="1050" dirty="0" smtClean="0">
                <a:solidFill>
                  <a:srgbClr val="002060"/>
                </a:solidFill>
              </a:rPr>
              <a:t>51.9%</a:t>
            </a:r>
          </a:p>
          <a:p>
            <a:pPr marL="171450" indent="-171450">
              <a:buFont typeface="Arial" panose="020B0604020202020204" pitchFamily="34" charset="0"/>
              <a:buChar char="•"/>
            </a:pPr>
            <a:endParaRPr lang="en-GB" sz="1050" dirty="0">
              <a:solidFill>
                <a:srgbClr val="002060"/>
              </a:solidFill>
            </a:endParaRPr>
          </a:p>
          <a:p>
            <a:pPr marL="171450" indent="-171450">
              <a:buFont typeface="Arial" panose="020B0604020202020204" pitchFamily="34" charset="0"/>
              <a:buChar char="•"/>
            </a:pPr>
            <a:r>
              <a:rPr lang="en-GB" sz="1050" dirty="0" smtClean="0">
                <a:solidFill>
                  <a:srgbClr val="002060"/>
                </a:solidFill>
              </a:rPr>
              <a:t>18 of the top 20 longest waiting patients are for GP Minor Surgery, 1 is for Plastic Surgery, and 1 for Neurology.</a:t>
            </a:r>
            <a:endParaRPr lang="en-GB" sz="1050" dirty="0">
              <a:solidFill>
                <a:srgbClr val="002060"/>
              </a:solidFill>
            </a:endParaRPr>
          </a:p>
          <a:p>
            <a:pPr marL="171450" indent="-171450">
              <a:buFont typeface="Arial" panose="020B0604020202020204" pitchFamily="34" charset="0"/>
              <a:buChar char="•"/>
            </a:pPr>
            <a:endParaRPr lang="en-GB" sz="1050" dirty="0">
              <a:solidFill>
                <a:srgbClr val="FF0000"/>
              </a:solidFill>
            </a:endParaRPr>
          </a:p>
          <a:p>
            <a:pPr marL="171450" indent="-171450">
              <a:buFont typeface="Arial" panose="020B0604020202020204" pitchFamily="34" charset="0"/>
              <a:buChar char="•"/>
            </a:pPr>
            <a:r>
              <a:rPr lang="en-GB" sz="1050" dirty="0">
                <a:solidFill>
                  <a:srgbClr val="002060"/>
                </a:solidFill>
              </a:rPr>
              <a:t>The longest waiting patient </a:t>
            </a:r>
            <a:r>
              <a:rPr lang="en-GB" sz="1050" dirty="0" smtClean="0">
                <a:solidFill>
                  <a:srgbClr val="002060"/>
                </a:solidFill>
              </a:rPr>
              <a:t>this week </a:t>
            </a:r>
            <a:r>
              <a:rPr lang="en-GB" sz="1050" dirty="0">
                <a:solidFill>
                  <a:srgbClr val="002060"/>
                </a:solidFill>
              </a:rPr>
              <a:t>is </a:t>
            </a:r>
            <a:r>
              <a:rPr lang="en-GB" sz="1050" dirty="0" smtClean="0">
                <a:solidFill>
                  <a:srgbClr val="002060"/>
                </a:solidFill>
              </a:rPr>
              <a:t>a GP Minor Surgery patient </a:t>
            </a:r>
            <a:r>
              <a:rPr lang="en-GB" sz="1050" dirty="0">
                <a:solidFill>
                  <a:srgbClr val="002060"/>
                </a:solidFill>
              </a:rPr>
              <a:t>waiting </a:t>
            </a:r>
            <a:r>
              <a:rPr lang="en-GB" sz="1050" dirty="0" smtClean="0">
                <a:solidFill>
                  <a:srgbClr val="002060"/>
                </a:solidFill>
              </a:rPr>
              <a:t>1104 days</a:t>
            </a:r>
            <a:endParaRPr lang="en-GB" sz="1050" dirty="0">
              <a:solidFill>
                <a:srgbClr val="002060"/>
              </a:solidFill>
            </a:endParaRPr>
          </a:p>
        </p:txBody>
      </p:sp>
      <p:pic>
        <p:nvPicPr>
          <p:cNvPr id="2" name="Picture 1"/>
          <p:cNvPicPr>
            <a:picLocks noChangeAspect="1"/>
          </p:cNvPicPr>
          <p:nvPr/>
        </p:nvPicPr>
        <p:blipFill>
          <a:blip r:embed="rId2"/>
          <a:stretch>
            <a:fillRect/>
          </a:stretch>
        </p:blipFill>
        <p:spPr>
          <a:xfrm>
            <a:off x="50509" y="1028405"/>
            <a:ext cx="5901339" cy="1145979"/>
          </a:xfrm>
          <a:prstGeom prst="rect">
            <a:avLst/>
          </a:prstGeom>
        </p:spPr>
      </p:pic>
      <p:pic>
        <p:nvPicPr>
          <p:cNvPr id="3" name="Picture 2"/>
          <p:cNvPicPr>
            <a:picLocks noChangeAspect="1"/>
          </p:cNvPicPr>
          <p:nvPr/>
        </p:nvPicPr>
        <p:blipFill>
          <a:blip r:embed="rId3"/>
          <a:stretch>
            <a:fillRect/>
          </a:stretch>
        </p:blipFill>
        <p:spPr>
          <a:xfrm>
            <a:off x="61910" y="2258163"/>
            <a:ext cx="3124398" cy="2096635"/>
          </a:xfrm>
          <a:prstGeom prst="rect">
            <a:avLst/>
          </a:prstGeom>
        </p:spPr>
      </p:pic>
      <p:pic>
        <p:nvPicPr>
          <p:cNvPr id="6" name="Picture 5"/>
          <p:cNvPicPr>
            <a:picLocks noChangeAspect="1"/>
          </p:cNvPicPr>
          <p:nvPr/>
        </p:nvPicPr>
        <p:blipFill>
          <a:blip r:embed="rId4"/>
          <a:stretch>
            <a:fillRect/>
          </a:stretch>
        </p:blipFill>
        <p:spPr>
          <a:xfrm>
            <a:off x="3235207" y="2234416"/>
            <a:ext cx="2791215" cy="2219635"/>
          </a:xfrm>
          <a:prstGeom prst="rect">
            <a:avLst/>
          </a:prstGeom>
        </p:spPr>
      </p:pic>
      <p:pic>
        <p:nvPicPr>
          <p:cNvPr id="9" name="Picture 8"/>
          <p:cNvPicPr>
            <a:picLocks noChangeAspect="1"/>
          </p:cNvPicPr>
          <p:nvPr/>
        </p:nvPicPr>
        <p:blipFill>
          <a:blip r:embed="rId5"/>
          <a:stretch>
            <a:fillRect/>
          </a:stretch>
        </p:blipFill>
        <p:spPr>
          <a:xfrm>
            <a:off x="6144383" y="1050788"/>
            <a:ext cx="5833888" cy="1141801"/>
          </a:xfrm>
          <a:prstGeom prst="rect">
            <a:avLst/>
          </a:prstGeom>
        </p:spPr>
      </p:pic>
      <p:pic>
        <p:nvPicPr>
          <p:cNvPr id="11" name="Picture 10"/>
          <p:cNvPicPr>
            <a:picLocks noChangeAspect="1"/>
          </p:cNvPicPr>
          <p:nvPr/>
        </p:nvPicPr>
        <p:blipFill>
          <a:blip r:embed="rId6"/>
          <a:stretch>
            <a:fillRect/>
          </a:stretch>
        </p:blipFill>
        <p:spPr>
          <a:xfrm>
            <a:off x="6144382" y="2268003"/>
            <a:ext cx="3119654" cy="2086795"/>
          </a:xfrm>
          <a:prstGeom prst="rect">
            <a:avLst/>
          </a:prstGeom>
        </p:spPr>
      </p:pic>
      <p:pic>
        <p:nvPicPr>
          <p:cNvPr id="12" name="Picture 11"/>
          <p:cNvPicPr>
            <a:picLocks noChangeAspect="1"/>
          </p:cNvPicPr>
          <p:nvPr/>
        </p:nvPicPr>
        <p:blipFill>
          <a:blip r:embed="rId7"/>
          <a:stretch>
            <a:fillRect/>
          </a:stretch>
        </p:blipFill>
        <p:spPr>
          <a:xfrm>
            <a:off x="9354041" y="2258164"/>
            <a:ext cx="2694183" cy="2144350"/>
          </a:xfrm>
          <a:prstGeom prst="rect">
            <a:avLst/>
          </a:prstGeom>
        </p:spPr>
      </p:pic>
    </p:spTree>
    <p:extLst>
      <p:ext uri="{BB962C8B-B14F-4D97-AF65-F5344CB8AC3E}">
        <p14:creationId xmlns:p14="http://schemas.microsoft.com/office/powerpoint/2010/main" val="2159837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804" y="107092"/>
            <a:ext cx="8501449" cy="369332"/>
          </a:xfrm>
          <a:prstGeom prst="rect">
            <a:avLst/>
          </a:prstGeom>
          <a:noFill/>
        </p:spPr>
        <p:txBody>
          <a:bodyPr wrap="square" rtlCol="0">
            <a:spAutoFit/>
          </a:bodyPr>
          <a:lstStyle/>
          <a:p>
            <a:r>
              <a:rPr lang="en-GB" dirty="0" err="1" smtClean="0">
                <a:solidFill>
                  <a:srgbClr val="002060"/>
                </a:solidFill>
              </a:rPr>
              <a:t>ESCatS</a:t>
            </a:r>
            <a:r>
              <a:rPr lang="en-GB" dirty="0" smtClean="0">
                <a:solidFill>
                  <a:srgbClr val="002060"/>
                </a:solidFill>
              </a:rPr>
              <a:t> Performance</a:t>
            </a:r>
          </a:p>
        </p:txBody>
      </p:sp>
      <p:sp>
        <p:nvSpPr>
          <p:cNvPr id="11" name="TextBox 10"/>
          <p:cNvSpPr txBox="1"/>
          <p:nvPr/>
        </p:nvSpPr>
        <p:spPr>
          <a:xfrm>
            <a:off x="8048368" y="4941778"/>
            <a:ext cx="3980829" cy="1200329"/>
          </a:xfrm>
          <a:prstGeom prst="rect">
            <a:avLst/>
          </a:prstGeom>
          <a:noFill/>
        </p:spPr>
        <p:txBody>
          <a:bodyPr wrap="square" rtlCol="0">
            <a:spAutoFit/>
          </a:bodyPr>
          <a:lstStyle/>
          <a:p>
            <a:pPr marL="285750" indent="-285750">
              <a:buFont typeface="Arial" panose="020B0604020202020204" pitchFamily="34" charset="0"/>
              <a:buChar char="•"/>
            </a:pPr>
            <a:r>
              <a:rPr lang="en-GB" sz="1200" dirty="0" err="1" smtClean="0">
                <a:solidFill>
                  <a:srgbClr val="002060"/>
                </a:solidFill>
              </a:rPr>
              <a:t>ESCatS</a:t>
            </a:r>
            <a:r>
              <a:rPr lang="en-GB" sz="1200" dirty="0" smtClean="0">
                <a:solidFill>
                  <a:srgbClr val="002060"/>
                </a:solidFill>
              </a:rPr>
              <a:t> 0&amp;1 Waiting List size continues to increase across most specialties</a:t>
            </a:r>
          </a:p>
          <a:p>
            <a:pPr marL="285750" indent="-285750">
              <a:buFont typeface="Arial" panose="020B0604020202020204" pitchFamily="34" charset="0"/>
              <a:buChar char="•"/>
            </a:pPr>
            <a:endParaRPr lang="en-GB" sz="1200" dirty="0">
              <a:solidFill>
                <a:srgbClr val="FF0000"/>
              </a:solidFill>
            </a:endParaRPr>
          </a:p>
          <a:p>
            <a:pPr marL="285750" indent="-285750">
              <a:buFont typeface="Arial" panose="020B0604020202020204" pitchFamily="34" charset="0"/>
              <a:buChar char="•"/>
            </a:pPr>
            <a:r>
              <a:rPr lang="en-GB" sz="1200" dirty="0" smtClean="0">
                <a:solidFill>
                  <a:srgbClr val="002060"/>
                </a:solidFill>
              </a:rPr>
              <a:t>The specialties causing the greatest increase in the </a:t>
            </a:r>
            <a:r>
              <a:rPr lang="en-GB" sz="1200" dirty="0" err="1" smtClean="0">
                <a:solidFill>
                  <a:srgbClr val="002060"/>
                </a:solidFill>
              </a:rPr>
              <a:t>EScatS</a:t>
            </a:r>
            <a:r>
              <a:rPr lang="en-GB" sz="1200" dirty="0" smtClean="0">
                <a:solidFill>
                  <a:srgbClr val="002060"/>
                </a:solidFill>
              </a:rPr>
              <a:t> 0&amp;1 Activity </a:t>
            </a:r>
            <a:r>
              <a:rPr lang="en-GB" sz="1200" dirty="0">
                <a:solidFill>
                  <a:srgbClr val="002060"/>
                </a:solidFill>
              </a:rPr>
              <a:t>0</a:t>
            </a:r>
            <a:r>
              <a:rPr lang="en-GB" sz="1200" dirty="0" smtClean="0">
                <a:solidFill>
                  <a:srgbClr val="002060"/>
                </a:solidFill>
              </a:rPr>
              <a:t>ther category are Clinical and Medical Oncology.</a:t>
            </a:r>
            <a:endParaRPr lang="en-GB" sz="1200" dirty="0">
              <a:solidFill>
                <a:srgbClr val="002060"/>
              </a:solidFill>
            </a:endParaRPr>
          </a:p>
        </p:txBody>
      </p:sp>
      <p:pic>
        <p:nvPicPr>
          <p:cNvPr id="14" name="Picture 13"/>
          <p:cNvPicPr>
            <a:picLocks noChangeAspect="1"/>
          </p:cNvPicPr>
          <p:nvPr/>
        </p:nvPicPr>
        <p:blipFill>
          <a:blip r:embed="rId3"/>
          <a:stretch>
            <a:fillRect/>
          </a:stretch>
        </p:blipFill>
        <p:spPr>
          <a:xfrm>
            <a:off x="3224265" y="4520784"/>
            <a:ext cx="4451420" cy="2230031"/>
          </a:xfrm>
          <a:prstGeom prst="rect">
            <a:avLst/>
          </a:prstGeom>
        </p:spPr>
      </p:pic>
      <p:sp>
        <p:nvSpPr>
          <p:cNvPr id="13" name="TextBox 12"/>
          <p:cNvSpPr txBox="1"/>
          <p:nvPr/>
        </p:nvSpPr>
        <p:spPr>
          <a:xfrm>
            <a:off x="3166853" y="4293022"/>
            <a:ext cx="2130426" cy="307777"/>
          </a:xfrm>
          <a:prstGeom prst="rect">
            <a:avLst/>
          </a:prstGeom>
          <a:noFill/>
        </p:spPr>
        <p:txBody>
          <a:bodyPr wrap="square" rtlCol="0">
            <a:spAutoFit/>
          </a:bodyPr>
          <a:lstStyle/>
          <a:p>
            <a:r>
              <a:rPr lang="en-GB" sz="1400" dirty="0" err="1" smtClean="0">
                <a:solidFill>
                  <a:srgbClr val="002060"/>
                </a:solidFill>
              </a:rPr>
              <a:t>ESCatS</a:t>
            </a:r>
            <a:r>
              <a:rPr lang="en-GB" sz="1400" dirty="0" smtClean="0">
                <a:solidFill>
                  <a:srgbClr val="002060"/>
                </a:solidFill>
              </a:rPr>
              <a:t> 0&amp;1 Activity Trend</a:t>
            </a:r>
            <a:endParaRPr lang="en-GB" sz="1400" dirty="0">
              <a:solidFill>
                <a:srgbClr val="002060"/>
              </a:solidFill>
            </a:endParaRPr>
          </a:p>
        </p:txBody>
      </p:sp>
      <p:pic>
        <p:nvPicPr>
          <p:cNvPr id="2" name="Picture 1"/>
          <p:cNvPicPr>
            <a:picLocks noChangeAspect="1"/>
          </p:cNvPicPr>
          <p:nvPr/>
        </p:nvPicPr>
        <p:blipFill>
          <a:blip r:embed="rId4"/>
          <a:stretch>
            <a:fillRect/>
          </a:stretch>
        </p:blipFill>
        <p:spPr>
          <a:xfrm>
            <a:off x="77240" y="646024"/>
            <a:ext cx="7598446" cy="3613895"/>
          </a:xfrm>
          <a:prstGeom prst="rect">
            <a:avLst/>
          </a:prstGeom>
        </p:spPr>
      </p:pic>
      <p:pic>
        <p:nvPicPr>
          <p:cNvPr id="3" name="Picture 2"/>
          <p:cNvPicPr>
            <a:picLocks noChangeAspect="1"/>
          </p:cNvPicPr>
          <p:nvPr/>
        </p:nvPicPr>
        <p:blipFill>
          <a:blip r:embed="rId5"/>
          <a:stretch>
            <a:fillRect/>
          </a:stretch>
        </p:blipFill>
        <p:spPr>
          <a:xfrm>
            <a:off x="8291146" y="646023"/>
            <a:ext cx="3502269" cy="2656083"/>
          </a:xfrm>
          <a:prstGeom prst="rect">
            <a:avLst/>
          </a:prstGeom>
        </p:spPr>
      </p:pic>
      <p:pic>
        <p:nvPicPr>
          <p:cNvPr id="4" name="Picture 3"/>
          <p:cNvPicPr>
            <a:picLocks noChangeAspect="1"/>
          </p:cNvPicPr>
          <p:nvPr/>
        </p:nvPicPr>
        <p:blipFill>
          <a:blip r:embed="rId6"/>
          <a:stretch>
            <a:fillRect/>
          </a:stretch>
        </p:blipFill>
        <p:spPr>
          <a:xfrm>
            <a:off x="198824" y="4372963"/>
            <a:ext cx="2781688" cy="2229161"/>
          </a:xfrm>
          <a:prstGeom prst="rect">
            <a:avLst/>
          </a:prstGeom>
        </p:spPr>
      </p:pic>
    </p:spTree>
    <p:extLst>
      <p:ext uri="{BB962C8B-B14F-4D97-AF65-F5344CB8AC3E}">
        <p14:creationId xmlns:p14="http://schemas.microsoft.com/office/powerpoint/2010/main" val="2253417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804" y="107092"/>
            <a:ext cx="8501449" cy="369332"/>
          </a:xfrm>
          <a:prstGeom prst="rect">
            <a:avLst/>
          </a:prstGeom>
          <a:noFill/>
        </p:spPr>
        <p:txBody>
          <a:bodyPr wrap="square" rtlCol="0">
            <a:spAutoFit/>
          </a:bodyPr>
          <a:lstStyle/>
          <a:p>
            <a:r>
              <a:rPr lang="en-GB" dirty="0" smtClean="0">
                <a:solidFill>
                  <a:srgbClr val="002060"/>
                </a:solidFill>
              </a:rPr>
              <a:t>Surgical activity and capacity</a:t>
            </a:r>
          </a:p>
        </p:txBody>
      </p:sp>
      <p:sp>
        <p:nvSpPr>
          <p:cNvPr id="5" name="TextBox 4"/>
          <p:cNvSpPr txBox="1"/>
          <p:nvPr/>
        </p:nvSpPr>
        <p:spPr>
          <a:xfrm>
            <a:off x="8299577" y="842051"/>
            <a:ext cx="3406753" cy="1754326"/>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solidFill>
                  <a:srgbClr val="002060"/>
                </a:solidFill>
              </a:rPr>
              <a:t>Whilst the number of procedures being undertaken is less than pre-COVID, the activity is higher than during Operation Snowdrop last winter.</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The tables to the left set out the activity undertaken during the last week, which reflects the position throughout January in comparison to prior years.</a:t>
            </a:r>
            <a:endParaRPr lang="en-GB" sz="1200" dirty="0">
              <a:solidFill>
                <a:srgbClr val="002060"/>
              </a:solidFill>
            </a:endParaRPr>
          </a:p>
        </p:txBody>
      </p:sp>
      <p:sp>
        <p:nvSpPr>
          <p:cNvPr id="6" name="TextBox 5"/>
          <p:cNvSpPr txBox="1"/>
          <p:nvPr/>
        </p:nvSpPr>
        <p:spPr>
          <a:xfrm>
            <a:off x="8651118" y="4149633"/>
            <a:ext cx="3406753" cy="1569660"/>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solidFill>
                  <a:srgbClr val="002060"/>
                </a:solidFill>
              </a:rPr>
              <a:t>Bed capacity for elective surgery remains at levels significantly below pre-COVID levels but slightly higher than last winter.</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smtClean="0">
                <a:solidFill>
                  <a:srgbClr val="002060"/>
                </a:solidFill>
              </a:rPr>
              <a:t>The Operation Iris plan was based on a commitment to protecting access to surgical beds for both emergency and elective procedures.</a:t>
            </a:r>
            <a:endParaRPr lang="en-GB" sz="1200" dirty="0">
              <a:solidFill>
                <a:srgbClr val="002060"/>
              </a:solidFill>
            </a:endParaRPr>
          </a:p>
        </p:txBody>
      </p:sp>
      <p:pic>
        <p:nvPicPr>
          <p:cNvPr id="7" name="Picture 6"/>
          <p:cNvPicPr>
            <a:picLocks noChangeAspect="1"/>
          </p:cNvPicPr>
          <p:nvPr/>
        </p:nvPicPr>
        <p:blipFill>
          <a:blip r:embed="rId2"/>
          <a:stretch>
            <a:fillRect/>
          </a:stretch>
        </p:blipFill>
        <p:spPr>
          <a:xfrm>
            <a:off x="582804" y="659218"/>
            <a:ext cx="6774926" cy="2718527"/>
          </a:xfrm>
          <a:prstGeom prst="rect">
            <a:avLst/>
          </a:prstGeom>
        </p:spPr>
      </p:pic>
      <p:pic>
        <p:nvPicPr>
          <p:cNvPr id="8" name="Picture 7"/>
          <p:cNvPicPr>
            <a:picLocks noChangeAspect="1"/>
          </p:cNvPicPr>
          <p:nvPr/>
        </p:nvPicPr>
        <p:blipFill>
          <a:blip r:embed="rId3"/>
          <a:stretch>
            <a:fillRect/>
          </a:stretch>
        </p:blipFill>
        <p:spPr>
          <a:xfrm>
            <a:off x="713389" y="3349542"/>
            <a:ext cx="5177048" cy="3508458"/>
          </a:xfrm>
          <a:prstGeom prst="rect">
            <a:avLst/>
          </a:prstGeom>
        </p:spPr>
      </p:pic>
    </p:spTree>
    <p:extLst>
      <p:ext uri="{BB962C8B-B14F-4D97-AF65-F5344CB8AC3E}">
        <p14:creationId xmlns:p14="http://schemas.microsoft.com/office/powerpoint/2010/main" val="155328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804" y="107092"/>
            <a:ext cx="8501449" cy="369332"/>
          </a:xfrm>
          <a:prstGeom prst="rect">
            <a:avLst/>
          </a:prstGeom>
          <a:noFill/>
        </p:spPr>
        <p:txBody>
          <a:bodyPr wrap="square" rtlCol="0">
            <a:spAutoFit/>
          </a:bodyPr>
          <a:lstStyle/>
          <a:p>
            <a:r>
              <a:rPr lang="en-GB" dirty="0" smtClean="0">
                <a:solidFill>
                  <a:srgbClr val="002060"/>
                </a:solidFill>
              </a:rPr>
              <a:t>Mental Health Performance</a:t>
            </a:r>
          </a:p>
        </p:txBody>
      </p:sp>
      <p:sp>
        <p:nvSpPr>
          <p:cNvPr id="11" name="TextBox 10"/>
          <p:cNvSpPr txBox="1"/>
          <p:nvPr/>
        </p:nvSpPr>
        <p:spPr>
          <a:xfrm>
            <a:off x="8134093" y="930329"/>
            <a:ext cx="3980829"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solidFill>
                  <a:srgbClr val="002060"/>
                </a:solidFill>
              </a:rPr>
              <a:t>Performance consistently meeting 90% target through 2021, with the exception of April. </a:t>
            </a:r>
          </a:p>
          <a:p>
            <a:endParaRPr lang="en-GB" sz="1200" dirty="0">
              <a:solidFill>
                <a:srgbClr val="002060"/>
              </a:solidFill>
            </a:endParaRPr>
          </a:p>
          <a:p>
            <a:pPr marL="171450" indent="-171450">
              <a:buFont typeface="Arial" panose="020B0604020202020204" pitchFamily="34" charset="0"/>
              <a:buChar char="•"/>
            </a:pPr>
            <a:r>
              <a:rPr lang="en-GB" sz="1200" dirty="0" smtClean="0">
                <a:solidFill>
                  <a:srgbClr val="002060"/>
                </a:solidFill>
              </a:rPr>
              <a:t>Referrals at a consistent level of around 340 per month from September through to December</a:t>
            </a:r>
          </a:p>
          <a:p>
            <a:pPr marL="171450" indent="-171450">
              <a:buFont typeface="Arial" panose="020B0604020202020204" pitchFamily="34" charset="0"/>
              <a:buChar char="•"/>
            </a:pPr>
            <a:endParaRPr lang="en-GB" sz="1200" dirty="0">
              <a:solidFill>
                <a:srgbClr val="002060"/>
              </a:solidFill>
            </a:endParaRPr>
          </a:p>
          <a:p>
            <a:pPr marL="171450" indent="-171450">
              <a:buFont typeface="Arial" panose="020B0604020202020204" pitchFamily="34" charset="0"/>
              <a:buChar char="•"/>
            </a:pPr>
            <a:r>
              <a:rPr lang="en-GB" sz="1200" dirty="0" smtClean="0">
                <a:solidFill>
                  <a:srgbClr val="002060"/>
                </a:solidFill>
              </a:rPr>
              <a:t>Performance remains amongst the highest in Scotland.</a:t>
            </a:r>
            <a:endParaRPr lang="en-GB" sz="1200" dirty="0">
              <a:solidFill>
                <a:srgbClr val="002060"/>
              </a:solidFill>
            </a:endParaRPr>
          </a:p>
        </p:txBody>
      </p:sp>
      <p:pic>
        <p:nvPicPr>
          <p:cNvPr id="6" name="Picture 5"/>
          <p:cNvPicPr>
            <a:picLocks noChangeAspect="1"/>
          </p:cNvPicPr>
          <p:nvPr/>
        </p:nvPicPr>
        <p:blipFill>
          <a:blip r:embed="rId3"/>
          <a:stretch>
            <a:fillRect/>
          </a:stretch>
        </p:blipFill>
        <p:spPr>
          <a:xfrm>
            <a:off x="257398" y="4059547"/>
            <a:ext cx="5900514" cy="1877066"/>
          </a:xfrm>
          <a:prstGeom prst="rect">
            <a:avLst/>
          </a:prstGeom>
        </p:spPr>
      </p:pic>
      <p:pic>
        <p:nvPicPr>
          <p:cNvPr id="9" name="Picture 8"/>
          <p:cNvPicPr>
            <a:picLocks noChangeAspect="1"/>
          </p:cNvPicPr>
          <p:nvPr/>
        </p:nvPicPr>
        <p:blipFill>
          <a:blip r:embed="rId4"/>
          <a:stretch>
            <a:fillRect/>
          </a:stretch>
        </p:blipFill>
        <p:spPr>
          <a:xfrm>
            <a:off x="218410" y="930329"/>
            <a:ext cx="7719165" cy="2022421"/>
          </a:xfrm>
          <a:prstGeom prst="rect">
            <a:avLst/>
          </a:prstGeom>
        </p:spPr>
      </p:pic>
      <p:sp>
        <p:nvSpPr>
          <p:cNvPr id="14" name="TextBox 13"/>
          <p:cNvSpPr txBox="1"/>
          <p:nvPr/>
        </p:nvSpPr>
        <p:spPr>
          <a:xfrm>
            <a:off x="300260" y="3829221"/>
            <a:ext cx="5814790" cy="292388"/>
          </a:xfrm>
          <a:prstGeom prst="rect">
            <a:avLst/>
          </a:prstGeom>
          <a:solidFill>
            <a:schemeClr val="accent1">
              <a:lumMod val="20000"/>
              <a:lumOff val="80000"/>
            </a:schemeClr>
          </a:solidFill>
        </p:spPr>
        <p:txBody>
          <a:bodyPr wrap="square" rtlCol="0">
            <a:spAutoFit/>
          </a:bodyPr>
          <a:lstStyle/>
          <a:p>
            <a:r>
              <a:rPr lang="en-GB" sz="1300" dirty="0" smtClean="0">
                <a:solidFill>
                  <a:srgbClr val="002060"/>
                </a:solidFill>
              </a:rPr>
              <a:t>Percentage Compliance of all Psychological Therapies Patients Treated by Month</a:t>
            </a:r>
            <a:endParaRPr lang="en-GB" sz="1300" dirty="0">
              <a:solidFill>
                <a:srgbClr val="002060"/>
              </a:solidFill>
            </a:endParaRPr>
          </a:p>
        </p:txBody>
      </p:sp>
      <p:pic>
        <p:nvPicPr>
          <p:cNvPr id="15" name="Picture 14"/>
          <p:cNvPicPr>
            <a:picLocks noChangeAspect="1"/>
          </p:cNvPicPr>
          <p:nvPr/>
        </p:nvPicPr>
        <p:blipFill>
          <a:blip r:embed="rId5"/>
          <a:stretch>
            <a:fillRect/>
          </a:stretch>
        </p:blipFill>
        <p:spPr>
          <a:xfrm>
            <a:off x="6200776" y="4281643"/>
            <a:ext cx="1427074" cy="853446"/>
          </a:xfrm>
          <a:prstGeom prst="rect">
            <a:avLst/>
          </a:prstGeom>
        </p:spPr>
      </p:pic>
      <p:sp>
        <p:nvSpPr>
          <p:cNvPr id="16" name="TextBox 15"/>
          <p:cNvSpPr txBox="1"/>
          <p:nvPr/>
        </p:nvSpPr>
        <p:spPr>
          <a:xfrm>
            <a:off x="8211172" y="3829221"/>
            <a:ext cx="3552204" cy="276999"/>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solidFill>
                  <a:srgbClr val="002060"/>
                </a:solidFill>
              </a:rPr>
              <a:t>Performance just below the 90% target.</a:t>
            </a:r>
            <a:endParaRPr lang="en-GB" sz="1200" dirty="0">
              <a:solidFill>
                <a:srgbClr val="002060"/>
              </a:solidFill>
            </a:endParaRPr>
          </a:p>
        </p:txBody>
      </p:sp>
    </p:spTree>
    <p:extLst>
      <p:ext uri="{BB962C8B-B14F-4D97-AF65-F5344CB8AC3E}">
        <p14:creationId xmlns:p14="http://schemas.microsoft.com/office/powerpoint/2010/main" val="3746806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Remobilisation Plan (v4)</a:t>
            </a:r>
            <a:endParaRPr lang="en-GB" dirty="0"/>
          </a:p>
        </p:txBody>
      </p:sp>
      <p:sp>
        <p:nvSpPr>
          <p:cNvPr id="3" name="Text Placeholder 2"/>
          <p:cNvSpPr>
            <a:spLocks noGrp="1"/>
          </p:cNvSpPr>
          <p:nvPr>
            <p:ph type="body" idx="1"/>
          </p:nvPr>
        </p:nvSpPr>
        <p:spPr/>
        <p:txBody>
          <a:bodyPr/>
          <a:lstStyle/>
          <a:p>
            <a:r>
              <a:rPr lang="en-GB" i="1" dirty="0" smtClean="0">
                <a:solidFill>
                  <a:schemeClr val="tx1"/>
                </a:solidFill>
              </a:rPr>
              <a:t>Quarterly progress report</a:t>
            </a:r>
            <a:endParaRPr lang="en-GB" i="1" dirty="0">
              <a:solidFill>
                <a:schemeClr val="tx1"/>
              </a:solidFill>
            </a:endParaRPr>
          </a:p>
          <a:p>
            <a:endParaRPr lang="en-GB" dirty="0"/>
          </a:p>
        </p:txBody>
      </p:sp>
    </p:spTree>
    <p:extLst>
      <p:ext uri="{BB962C8B-B14F-4D97-AF65-F5344CB8AC3E}">
        <p14:creationId xmlns:p14="http://schemas.microsoft.com/office/powerpoint/2010/main" val="4291310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 y="1607286"/>
            <a:ext cx="4152900" cy="5184000"/>
          </a:xfrm>
          <a:prstGeom prst="rect">
            <a:avLst/>
          </a:prstGeom>
          <a:noFill/>
          <a:ln>
            <a:solidFill>
              <a:srgbClr val="002060"/>
            </a:solidFill>
          </a:ln>
        </p:spPr>
        <p:txBody>
          <a:bodyPr wrap="square" rtlCol="0">
            <a:spAutoFit/>
          </a:bodyPr>
          <a:lstStyle/>
          <a:p>
            <a:endParaRPr lang="en-GB" dirty="0"/>
          </a:p>
        </p:txBody>
      </p:sp>
      <p:graphicFrame>
        <p:nvGraphicFramePr>
          <p:cNvPr id="14" name="Chart 13"/>
          <p:cNvGraphicFramePr/>
          <p:nvPr>
            <p:extLst/>
          </p:nvPr>
        </p:nvGraphicFramePr>
        <p:xfrm>
          <a:off x="-71743" y="2333702"/>
          <a:ext cx="4418511" cy="2935802"/>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64008" y="1607286"/>
            <a:ext cx="4152900" cy="861774"/>
          </a:xfrm>
          <a:prstGeom prst="rect">
            <a:avLst/>
          </a:prstGeom>
        </p:spPr>
        <p:txBody>
          <a:bodyPr wrap="square">
            <a:spAutoFit/>
          </a:bodyPr>
          <a:lstStyle/>
          <a:p>
            <a:r>
              <a:rPr lang="en-GB" sz="1400" b="1" dirty="0" smtClean="0">
                <a:solidFill>
                  <a:schemeClr val="accent5">
                    <a:lumMod val="50000"/>
                  </a:schemeClr>
                </a:solidFill>
                <a:latin typeface="Arial" panose="020B0604020202020204" pitchFamily="34" charset="0"/>
                <a:cs typeface="Arial" panose="020B0604020202020204" pitchFamily="34" charset="0"/>
              </a:rPr>
              <a:t>Status of Milestones </a:t>
            </a:r>
            <a:r>
              <a:rPr lang="en-GB" sz="1400" b="1" dirty="0">
                <a:solidFill>
                  <a:schemeClr val="accent5">
                    <a:lumMod val="50000"/>
                  </a:schemeClr>
                </a:solidFill>
                <a:latin typeface="Arial" panose="020B0604020202020204" pitchFamily="34" charset="0"/>
                <a:cs typeface="Arial" panose="020B0604020202020204" pitchFamily="34" charset="0"/>
              </a:rPr>
              <a:t>at </a:t>
            </a:r>
            <a:r>
              <a:rPr lang="en-GB" sz="1400" b="1" dirty="0" smtClean="0">
                <a:solidFill>
                  <a:schemeClr val="accent5">
                    <a:lumMod val="50000"/>
                  </a:schemeClr>
                </a:solidFill>
                <a:latin typeface="Arial" panose="020B0604020202020204" pitchFamily="34" charset="0"/>
                <a:cs typeface="Arial" panose="020B0604020202020204" pitchFamily="34" charset="0"/>
              </a:rPr>
              <a:t>31</a:t>
            </a:r>
            <a:r>
              <a:rPr lang="en-GB" sz="1400" b="1" baseline="30000" dirty="0" smtClean="0">
                <a:solidFill>
                  <a:schemeClr val="accent5">
                    <a:lumMod val="50000"/>
                  </a:schemeClr>
                </a:solidFill>
                <a:latin typeface="Arial" panose="020B0604020202020204" pitchFamily="34" charset="0"/>
                <a:cs typeface="Arial" panose="020B0604020202020204" pitchFamily="34" charset="0"/>
              </a:rPr>
              <a:t>st</a:t>
            </a:r>
            <a:r>
              <a:rPr lang="en-GB" sz="1400" b="1" dirty="0" smtClean="0">
                <a:solidFill>
                  <a:schemeClr val="accent5">
                    <a:lumMod val="50000"/>
                  </a:schemeClr>
                </a:solidFill>
                <a:latin typeface="Arial" panose="020B0604020202020204" pitchFamily="34" charset="0"/>
                <a:cs typeface="Arial" panose="020B0604020202020204" pitchFamily="34" charset="0"/>
              </a:rPr>
              <a:t> Dec 2021 </a:t>
            </a:r>
            <a:r>
              <a:rPr lang="en-GB" sz="1200" b="1" dirty="0" smtClean="0">
                <a:solidFill>
                  <a:schemeClr val="accent5">
                    <a:lumMod val="50000"/>
                  </a:schemeClr>
                </a:solidFill>
                <a:latin typeface="Arial" panose="020B0604020202020204" pitchFamily="34" charset="0"/>
                <a:cs typeface="Arial" panose="020B0604020202020204" pitchFamily="34" charset="0"/>
              </a:rPr>
              <a:t>(Quarter 3)</a:t>
            </a:r>
            <a:endParaRPr lang="en-GB" sz="1400" b="1" dirty="0">
              <a:solidFill>
                <a:schemeClr val="accent5">
                  <a:lumMod val="50000"/>
                </a:schemeClr>
              </a:solidFill>
              <a:latin typeface="Arial" panose="020B0604020202020204" pitchFamily="34" charset="0"/>
              <a:cs typeface="Arial" panose="020B0604020202020204" pitchFamily="34" charset="0"/>
            </a:endParaRPr>
          </a:p>
          <a:p>
            <a:endParaRPr lang="en-GB" sz="3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71% </a:t>
            </a:r>
            <a:r>
              <a:rPr lang="en-GB" sz="1100" b="1" dirty="0">
                <a:latin typeface="Arial" panose="020B0604020202020204" pitchFamily="34" charset="0"/>
                <a:cs typeface="Arial" panose="020B0604020202020204" pitchFamily="34" charset="0"/>
              </a:rPr>
              <a:t>of the </a:t>
            </a:r>
            <a:r>
              <a:rPr lang="en-GB" sz="1100" b="1" dirty="0" smtClean="0">
                <a:latin typeface="Arial" panose="020B0604020202020204" pitchFamily="34" charset="0"/>
                <a:cs typeface="Arial" panose="020B0604020202020204" pitchFamily="34" charset="0"/>
              </a:rPr>
              <a:t>441* </a:t>
            </a:r>
            <a:r>
              <a:rPr lang="en-GB" sz="1100" b="1" dirty="0">
                <a:latin typeface="Arial" panose="020B0604020202020204" pitchFamily="34" charset="0"/>
                <a:cs typeface="Arial" panose="020B0604020202020204" pitchFamily="34" charset="0"/>
              </a:rPr>
              <a:t>milestones </a:t>
            </a:r>
            <a:r>
              <a:rPr lang="en-GB" sz="1100" dirty="0">
                <a:latin typeface="Arial" panose="020B0604020202020204" pitchFamily="34" charset="0"/>
                <a:cs typeface="Arial" panose="020B0604020202020204" pitchFamily="34" charset="0"/>
              </a:rPr>
              <a:t>set out in the </a:t>
            </a:r>
            <a:r>
              <a:rPr lang="en-GB" sz="1100" dirty="0" smtClean="0">
                <a:latin typeface="Arial" panose="020B0604020202020204" pitchFamily="34" charset="0"/>
                <a:cs typeface="Arial" panose="020B0604020202020204" pitchFamily="34" charset="0"/>
              </a:rPr>
              <a:t>RMP4 </a:t>
            </a:r>
            <a:r>
              <a:rPr lang="en-GB" sz="1100" dirty="0">
                <a:latin typeface="Arial" panose="020B0604020202020204" pitchFamily="34" charset="0"/>
                <a:cs typeface="Arial" panose="020B0604020202020204" pitchFamily="34" charset="0"/>
              </a:rPr>
              <a:t>for delivery </a:t>
            </a:r>
            <a:r>
              <a:rPr lang="en-GB" sz="1100" dirty="0" smtClean="0">
                <a:latin typeface="Arial" panose="020B0604020202020204" pitchFamily="34" charset="0"/>
                <a:cs typeface="Arial" panose="020B0604020202020204" pitchFamily="34" charset="0"/>
              </a:rPr>
              <a:t>by the end of March </a:t>
            </a:r>
            <a:r>
              <a:rPr lang="en-GB" sz="1100" dirty="0">
                <a:latin typeface="Arial" panose="020B0604020202020204" pitchFamily="34" charset="0"/>
                <a:cs typeface="Arial" panose="020B0604020202020204" pitchFamily="34" charset="0"/>
              </a:rPr>
              <a:t>2022 were completed or on track to be completed as of </a:t>
            </a:r>
            <a:r>
              <a:rPr lang="en-GB" sz="1100" dirty="0" smtClean="0">
                <a:latin typeface="Arial" panose="020B0604020202020204" pitchFamily="34" charset="0"/>
                <a:cs typeface="Arial" panose="020B0604020202020204" pitchFamily="34" charset="0"/>
              </a:rPr>
              <a:t>end of December </a:t>
            </a:r>
            <a:r>
              <a:rPr lang="en-GB" sz="1100" dirty="0">
                <a:latin typeface="Arial" panose="020B0604020202020204" pitchFamily="34" charset="0"/>
                <a:cs typeface="Arial" panose="020B0604020202020204" pitchFamily="34" charset="0"/>
              </a:rPr>
              <a:t>2021. </a:t>
            </a:r>
          </a:p>
        </p:txBody>
      </p:sp>
      <p:sp>
        <p:nvSpPr>
          <p:cNvPr id="19" name="Rectangle 18"/>
          <p:cNvSpPr/>
          <p:nvPr/>
        </p:nvSpPr>
        <p:spPr>
          <a:xfrm>
            <a:off x="0" y="-20660"/>
            <a:ext cx="12192000" cy="461665"/>
          </a:xfrm>
          <a:prstGeom prst="rect">
            <a:avLst/>
          </a:prstGeom>
          <a:solidFill>
            <a:srgbClr val="002060"/>
          </a:solidFill>
        </p:spPr>
        <p:txBody>
          <a:bodyPr wrap="square">
            <a:spAutoFit/>
          </a:bodyPr>
          <a:lstStyle/>
          <a:p>
            <a:pPr algn="ctr"/>
            <a:r>
              <a:rPr lang="en-GB" sz="2400" b="1" dirty="0" smtClean="0">
                <a:solidFill>
                  <a:schemeClr val="bg1"/>
                </a:solidFill>
                <a:latin typeface="Arial" panose="020B0604020202020204" pitchFamily="34" charset="0"/>
                <a:cs typeface="Arial" panose="020B0604020202020204" pitchFamily="34" charset="0"/>
              </a:rPr>
              <a:t>Grampian RMP4 Milestone Progress Report (End of Dec 2021)</a:t>
            </a:r>
          </a:p>
        </p:txBody>
      </p:sp>
      <p:graphicFrame>
        <p:nvGraphicFramePr>
          <p:cNvPr id="13" name="Table 12"/>
          <p:cNvGraphicFramePr>
            <a:graphicFrameLocks noGrp="1"/>
          </p:cNvGraphicFramePr>
          <p:nvPr>
            <p:extLst/>
          </p:nvPr>
        </p:nvGraphicFramePr>
        <p:xfrm>
          <a:off x="426560" y="5155661"/>
          <a:ext cx="3421907" cy="1527863"/>
        </p:xfrm>
        <a:graphic>
          <a:graphicData uri="http://schemas.openxmlformats.org/drawingml/2006/table">
            <a:tbl>
              <a:tblPr>
                <a:tableStyleId>{5C22544A-7EE6-4342-B048-85BDC9FD1C3A}</a:tableStyleId>
              </a:tblPr>
              <a:tblGrid>
                <a:gridCol w="1590803"/>
                <a:gridCol w="610368"/>
                <a:gridCol w="610368"/>
                <a:gridCol w="610368"/>
              </a:tblGrid>
              <a:tr h="168772">
                <a:tc gridSpan="4">
                  <a:txBody>
                    <a:bodyPr/>
                    <a:lstStyle/>
                    <a:p>
                      <a:pPr algn="ctr" fontAlgn="b"/>
                      <a:r>
                        <a:rPr lang="en-GB" sz="1200" b="1" u="none" strike="noStrike" dirty="0" smtClean="0">
                          <a:effectLst/>
                        </a:rPr>
                        <a:t> </a:t>
                      </a:r>
                      <a:r>
                        <a:rPr lang="en-GB" sz="1200" b="1" u="sng" strike="noStrike" dirty="0" smtClean="0">
                          <a:effectLst/>
                        </a:rPr>
                        <a:t>Total </a:t>
                      </a:r>
                      <a:r>
                        <a:rPr lang="en-GB" sz="1200" b="1" u="sng" strike="noStrike" dirty="0">
                          <a:effectLst/>
                        </a:rPr>
                        <a:t>Milestones: </a:t>
                      </a:r>
                      <a:r>
                        <a:rPr lang="en-GB" sz="1200" b="1" u="sng" strike="noStrike" dirty="0" smtClean="0">
                          <a:effectLst/>
                        </a:rPr>
                        <a:t>441</a:t>
                      </a:r>
                      <a:endParaRPr lang="en-GB" sz="1200" b="1" i="0" u="sng" strike="sng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fontAlgn="b"/>
                      <a:endParaRPr lang="en-GB" sz="1200" b="1" i="0" u="sng"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GB" sz="1050" b="1" i="0" u="sng"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2923">
                <a:tc>
                  <a:txBody>
                    <a:bodyPr/>
                    <a:lstStyle/>
                    <a:p>
                      <a:pPr algn="l" fontAlgn="b"/>
                      <a:r>
                        <a:rPr lang="en-GB" sz="500" u="none" strike="noStrike" dirty="0">
                          <a:effectLst/>
                        </a:rPr>
                        <a:t> </a:t>
                      </a:r>
                      <a:endParaRPr lang="en-GB" sz="500" b="1" i="0" u="none"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500" b="0" i="0" u="none"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500" b="0" i="0" u="none"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500" b="0" i="0" u="none"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616">
                <a:tc>
                  <a:txBody>
                    <a:bodyPr/>
                    <a:lstStyle/>
                    <a:p>
                      <a:pPr algn="l" fontAlgn="b"/>
                      <a:r>
                        <a:rPr lang="en-GB" sz="1050" b="1" i="1" u="none" strike="noStrike" dirty="0" smtClean="0">
                          <a:effectLst/>
                        </a:rPr>
                        <a:t> Milestones Progress:</a:t>
                      </a:r>
                    </a:p>
                  </a:txBody>
                  <a:tcPr marL="9525" marR="9525" marT="9525"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b="1" i="0" u="none" strike="noStrike" dirty="0" smtClean="0">
                          <a:solidFill>
                            <a:srgbClr val="000000"/>
                          </a:solidFill>
                          <a:effectLst/>
                          <a:latin typeface="Calibri" panose="020F0502020204030204" pitchFamily="34" charset="0"/>
                        </a:rPr>
                        <a:t>Sept-21</a:t>
                      </a:r>
                      <a:endParaRPr lang="en-GB" sz="1050" b="1" i="0" u="none"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1" i="0" u="none" strike="noStrike" dirty="0" smtClean="0">
                          <a:solidFill>
                            <a:srgbClr val="000000"/>
                          </a:solidFill>
                          <a:effectLst/>
                          <a:latin typeface="Calibri" panose="020F0502020204030204" pitchFamily="34" charset="0"/>
                        </a:rPr>
                        <a:t>Oct-21</a:t>
                      </a:r>
                      <a:endParaRPr lang="en-GB" sz="1050" b="1" i="0" u="none"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b="1" i="0" u="none" strike="noStrike" dirty="0" smtClean="0">
                          <a:solidFill>
                            <a:srgbClr val="000000"/>
                          </a:solidFill>
                          <a:effectLst/>
                          <a:latin typeface="Calibri" panose="020F0502020204030204" pitchFamily="34" charset="0"/>
                        </a:rPr>
                        <a:t>Dec-21</a:t>
                      </a:r>
                      <a:endParaRPr lang="en-GB" sz="1050" b="1" i="0" u="none" strike="noStrike" dirty="0">
                        <a:solidFill>
                          <a:srgbClr val="000000"/>
                        </a:solidFill>
                        <a:effectLst/>
                        <a:latin typeface="Calibri" panose="020F0502020204030204" pitchFamily="34" charset="0"/>
                      </a:endParaRP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616">
                <a:tc>
                  <a:txBody>
                    <a:bodyPr/>
                    <a:lstStyle/>
                    <a:p>
                      <a:pPr algn="l" fontAlgn="b"/>
                      <a:r>
                        <a:rPr lang="en-GB" sz="1050" u="none" strike="noStrike" dirty="0" smtClean="0">
                          <a:effectLst/>
                        </a:rPr>
                        <a:t> Complete</a:t>
                      </a:r>
                      <a:endParaRPr lang="en-GB" sz="105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8</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smtClean="0">
                          <a:solidFill>
                            <a:schemeClr val="tx1"/>
                          </a:solidFill>
                          <a:effectLst/>
                          <a:latin typeface="Calibri" panose="020F0502020204030204" pitchFamily="34" charset="0"/>
                        </a:rPr>
                        <a:t>24</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86</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113616">
                <a:tc>
                  <a:txBody>
                    <a:bodyPr/>
                    <a:lstStyle/>
                    <a:p>
                      <a:pPr algn="l" fontAlgn="b"/>
                      <a:r>
                        <a:rPr lang="en-GB" sz="1050" u="none" strike="noStrike" dirty="0" smtClean="0">
                          <a:effectLst/>
                        </a:rPr>
                        <a:t> On </a:t>
                      </a:r>
                      <a:r>
                        <a:rPr lang="en-GB" sz="1050" u="none" strike="noStrike" dirty="0">
                          <a:effectLst/>
                        </a:rPr>
                        <a:t>Track</a:t>
                      </a:r>
                      <a:endParaRPr lang="en-GB" sz="105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169</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smtClean="0">
                          <a:solidFill>
                            <a:schemeClr val="tx1"/>
                          </a:solidFill>
                          <a:effectLst/>
                          <a:latin typeface="Calibri" panose="020F0502020204030204" pitchFamily="34" charset="0"/>
                        </a:rPr>
                        <a:t>248</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226</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113616">
                <a:tc>
                  <a:txBody>
                    <a:bodyPr/>
                    <a:lstStyle/>
                    <a:p>
                      <a:pPr algn="l" fontAlgn="b"/>
                      <a:r>
                        <a:rPr lang="en-GB" sz="1050" u="none" strike="noStrike" dirty="0" smtClean="0">
                          <a:effectLst/>
                        </a:rPr>
                        <a:t> Minor </a:t>
                      </a:r>
                      <a:r>
                        <a:rPr lang="en-GB" sz="1050" u="none" strike="noStrike" dirty="0">
                          <a:effectLst/>
                        </a:rPr>
                        <a:t>Delay</a:t>
                      </a:r>
                      <a:endParaRPr lang="en-GB" sz="105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40</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smtClean="0">
                          <a:solidFill>
                            <a:schemeClr val="tx1"/>
                          </a:solidFill>
                          <a:effectLst/>
                          <a:latin typeface="Calibri" panose="020F0502020204030204" pitchFamily="34" charset="0"/>
                        </a:rPr>
                        <a:t>74</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94</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113616">
                <a:tc>
                  <a:txBody>
                    <a:bodyPr/>
                    <a:lstStyle/>
                    <a:p>
                      <a:pPr algn="l" fontAlgn="b"/>
                      <a:r>
                        <a:rPr lang="en-GB" sz="1050" u="none" strike="noStrike" dirty="0" smtClean="0">
                          <a:effectLst/>
                        </a:rPr>
                        <a:t> Significant </a:t>
                      </a:r>
                      <a:r>
                        <a:rPr lang="en-GB" sz="1050" u="none" strike="noStrike" dirty="0">
                          <a:effectLst/>
                        </a:rPr>
                        <a:t>Delay</a:t>
                      </a:r>
                      <a:endParaRPr lang="en-GB" sz="105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15</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smtClean="0">
                          <a:solidFill>
                            <a:schemeClr val="tx1"/>
                          </a:solidFill>
                          <a:effectLst/>
                          <a:latin typeface="Calibri" panose="020F0502020204030204" pitchFamily="34" charset="0"/>
                        </a:rPr>
                        <a:t>35</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35</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13616">
                <a:tc>
                  <a:txBody>
                    <a:bodyPr/>
                    <a:lstStyle/>
                    <a:p>
                      <a:pPr algn="l" fontAlgn="b"/>
                      <a:r>
                        <a:rPr lang="en-GB" sz="1050" u="none" strike="noStrike" dirty="0" smtClean="0">
                          <a:effectLst/>
                        </a:rPr>
                        <a:t> Unknown </a:t>
                      </a:r>
                      <a:endParaRPr lang="en-GB" sz="105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2</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smtClean="0">
                          <a:solidFill>
                            <a:schemeClr val="tx1"/>
                          </a:solidFill>
                          <a:effectLst/>
                          <a:latin typeface="Calibri" panose="020F0502020204030204" pitchFamily="34" charset="0"/>
                        </a:rPr>
                        <a:t>2</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0</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AFABAB"/>
                    </a:solidFill>
                  </a:tcPr>
                </a:tc>
              </a:tr>
              <a:tr h="113616">
                <a:tc>
                  <a:txBody>
                    <a:bodyPr/>
                    <a:lstStyle/>
                    <a:p>
                      <a:pPr algn="l" fontAlgn="b"/>
                      <a:r>
                        <a:rPr lang="en-GB" sz="1050" b="0" i="0" u="none" strike="noStrike" baseline="0" dirty="0" smtClean="0">
                          <a:solidFill>
                            <a:srgbClr val="000000"/>
                          </a:solidFill>
                          <a:effectLst/>
                          <a:latin typeface="Calibri" panose="020F0502020204030204" pitchFamily="34" charset="0"/>
                        </a:rPr>
                        <a:t> Proposal</a:t>
                      </a:r>
                      <a:endParaRPr lang="en-GB" sz="105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2</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smtClean="0">
                          <a:solidFill>
                            <a:schemeClr val="tx1"/>
                          </a:solidFill>
                          <a:effectLst/>
                          <a:latin typeface="Calibri" panose="020F0502020204030204" pitchFamily="34" charset="0"/>
                        </a:rPr>
                        <a:t>1</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smtClean="0">
                          <a:solidFill>
                            <a:schemeClr val="tx1"/>
                          </a:solidFill>
                          <a:effectLst/>
                          <a:latin typeface="Calibri" panose="020F0502020204030204" pitchFamily="34" charset="0"/>
                        </a:rPr>
                        <a:t>0</a:t>
                      </a:r>
                      <a:endParaRPr lang="en-GB" sz="1100" b="1" i="0" u="none" strike="noStrike" dirty="0">
                        <a:solidFill>
                          <a:schemeClr val="tx1"/>
                        </a:solidFill>
                        <a:effectLst/>
                        <a:latin typeface="Calibri" panose="020F0502020204030204" pitchFamily="34" charset="0"/>
                      </a:endParaRPr>
                    </a:p>
                  </a:txBody>
                  <a:tcPr marL="9525" marR="9525" marT="9525"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r>
            </a:tbl>
          </a:graphicData>
        </a:graphic>
      </p:graphicFrame>
      <p:sp>
        <p:nvSpPr>
          <p:cNvPr id="10" name="Content Placeholder 5"/>
          <p:cNvSpPr>
            <a:spLocks noGrp="1"/>
          </p:cNvSpPr>
          <p:nvPr/>
        </p:nvSpPr>
        <p:spPr>
          <a:xfrm>
            <a:off x="64009" y="540737"/>
            <a:ext cx="12061958" cy="987165"/>
          </a:xfrm>
          <a:prstGeom prst="rect">
            <a:avLst/>
          </a:prstGeom>
          <a:solidFill>
            <a:schemeClr val="bg1">
              <a:lumMod val="95000"/>
            </a:schemeClr>
          </a:solidFill>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nSpc>
                <a:spcPct val="100000"/>
              </a:lnSpc>
              <a:spcBef>
                <a:spcPts val="0"/>
              </a:spcBef>
              <a:buNone/>
            </a:pPr>
            <a:r>
              <a:rPr lang="en-GB" sz="1200" b="1" dirty="0">
                <a:solidFill>
                  <a:srgbClr val="002060"/>
                </a:solidFill>
                <a:latin typeface="Arial" panose="020B0604020202020204" pitchFamily="34" charset="0"/>
                <a:cs typeface="Arial" panose="020B0604020202020204" pitchFamily="34" charset="0"/>
              </a:rPr>
              <a:t>Aim of </a:t>
            </a:r>
            <a:r>
              <a:rPr lang="en-GB" sz="1200" b="1" dirty="0" smtClean="0">
                <a:solidFill>
                  <a:srgbClr val="002060"/>
                </a:solidFill>
                <a:latin typeface="Arial" panose="020B0604020202020204" pitchFamily="34" charset="0"/>
                <a:cs typeface="Arial" panose="020B0604020202020204" pitchFamily="34" charset="0"/>
              </a:rPr>
              <a:t>Report</a:t>
            </a:r>
          </a:p>
          <a:p>
            <a:pPr marL="0" indent="0">
              <a:lnSpc>
                <a:spcPct val="100000"/>
              </a:lnSpc>
              <a:spcBef>
                <a:spcPts val="0"/>
              </a:spcBef>
              <a:buNone/>
            </a:pPr>
            <a:endParaRPr lang="en-GB" sz="300" b="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en-GB" sz="1050" dirty="0" smtClean="0">
                <a:latin typeface="Arial" panose="020B0604020202020204" pitchFamily="34" charset="0"/>
                <a:cs typeface="Arial" panose="020B0604020202020204" pitchFamily="34" charset="0"/>
              </a:rPr>
              <a:t>To </a:t>
            </a:r>
            <a:r>
              <a:rPr lang="en-GB" sz="1050" dirty="0">
                <a:latin typeface="Arial" panose="020B0604020202020204" pitchFamily="34" charset="0"/>
                <a:cs typeface="Arial" panose="020B0604020202020204" pitchFamily="34" charset="0"/>
              </a:rPr>
              <a:t>provide an overview of progress and </a:t>
            </a:r>
            <a:r>
              <a:rPr lang="en-GB" sz="1050" dirty="0" smtClean="0">
                <a:latin typeface="Arial" panose="020B0604020202020204" pitchFamily="34" charset="0"/>
                <a:cs typeface="Arial" panose="020B0604020202020204" pitchFamily="34" charset="0"/>
              </a:rPr>
              <a:t>highlight key </a:t>
            </a:r>
            <a:r>
              <a:rPr lang="en-GB" sz="1050" dirty="0">
                <a:latin typeface="Arial" panose="020B0604020202020204" pitchFamily="34" charset="0"/>
                <a:cs typeface="Arial" panose="020B0604020202020204" pitchFamily="34" charset="0"/>
              </a:rPr>
              <a:t>risks/concerns in relation to delivery of the milestones set out within the agreed NHS Grampian Remobilisation Plan for </a:t>
            </a:r>
            <a:r>
              <a:rPr lang="en-GB" sz="1050" dirty="0" smtClean="0">
                <a:latin typeface="Arial" panose="020B0604020202020204" pitchFamily="34" charset="0"/>
                <a:cs typeface="Arial" panose="020B0604020202020204" pitchFamily="34" charset="0"/>
              </a:rPr>
              <a:t>2021/22 (RMP4). Reports are </a:t>
            </a:r>
            <a:r>
              <a:rPr lang="en-GB" sz="1050" dirty="0">
                <a:latin typeface="Arial" panose="020B0604020202020204" pitchFamily="34" charset="0"/>
                <a:cs typeface="Arial" panose="020B0604020202020204" pitchFamily="34" charset="0"/>
              </a:rPr>
              <a:t>submitted to the </a:t>
            </a:r>
            <a:r>
              <a:rPr lang="en-GB" sz="1050" dirty="0" smtClean="0">
                <a:latin typeface="Arial" panose="020B0604020202020204" pitchFamily="34" charset="0"/>
                <a:cs typeface="Arial" panose="020B0604020202020204" pitchFamily="34" charset="0"/>
              </a:rPr>
              <a:t>Chief Executive Team (CET) Oversight Boards on a monthly basis for exploration </a:t>
            </a:r>
            <a:r>
              <a:rPr lang="en-GB" sz="1050" dirty="0">
                <a:latin typeface="Arial" panose="020B0604020202020204" pitchFamily="34" charset="0"/>
                <a:cs typeface="Arial" panose="020B0604020202020204" pitchFamily="34" charset="0"/>
              </a:rPr>
              <a:t>of key </a:t>
            </a:r>
            <a:r>
              <a:rPr lang="en-GB" sz="1050" dirty="0" smtClean="0">
                <a:latin typeface="Arial" panose="020B0604020202020204" pitchFamily="34" charset="0"/>
                <a:cs typeface="Arial" panose="020B0604020202020204" pitchFamily="34" charset="0"/>
              </a:rPr>
              <a:t>risks/concerns and provide the CET with the necessary assurance and oversight. A report is submitted to the Board via Performance Governance Committee and quarterly updates to the Scottish Government.  Detailed information on progress against each milestone is contained within the accompanying Delivery Plan document.</a:t>
            </a:r>
            <a:endParaRPr lang="en-GB" sz="1050" dirty="0">
              <a:latin typeface="Arial" panose="020B0604020202020204" pitchFamily="34" charset="0"/>
              <a:cs typeface="Arial" panose="020B0604020202020204" pitchFamily="34" charset="0"/>
            </a:endParaRPr>
          </a:p>
        </p:txBody>
      </p:sp>
      <p:sp>
        <p:nvSpPr>
          <p:cNvPr id="5" name="TextBox 4"/>
          <p:cNvSpPr txBox="1"/>
          <p:nvPr/>
        </p:nvSpPr>
        <p:spPr>
          <a:xfrm>
            <a:off x="4318294" y="1564951"/>
            <a:ext cx="7807672" cy="1292662"/>
          </a:xfrm>
          <a:prstGeom prst="rect">
            <a:avLst/>
          </a:prstGeom>
          <a:noFill/>
          <a:ln>
            <a:noFill/>
          </a:ln>
        </p:spPr>
        <p:txBody>
          <a:bodyPr wrap="square" rtlCol="0">
            <a:spAutoFit/>
          </a:bodyPr>
          <a:lstStyle/>
          <a:p>
            <a:r>
              <a:rPr lang="en-GB" sz="1200" b="1" dirty="0" smtClean="0">
                <a:solidFill>
                  <a:schemeClr val="accent1">
                    <a:lumMod val="75000"/>
                  </a:schemeClr>
                </a:solidFill>
                <a:latin typeface="Arial" panose="020B0604020202020204" pitchFamily="34" charset="0"/>
                <a:cs typeface="Arial" panose="020B0604020202020204" pitchFamily="34" charset="0"/>
              </a:rPr>
              <a:t>Delivery Against Projected Delivery of Trajectories at End Quarter 3 </a:t>
            </a:r>
          </a:p>
          <a:p>
            <a:endParaRPr lang="en-GB" sz="300" dirty="0" smtClean="0">
              <a:solidFill>
                <a:schemeClr val="accent5">
                  <a:lumMod val="75000"/>
                </a:schemeClr>
              </a:solidFill>
              <a:latin typeface="Arial" panose="020B0604020202020204" pitchFamily="34" charset="0"/>
              <a:cs typeface="Arial" panose="020B0604020202020204" pitchFamily="34" charset="0"/>
            </a:endParaRPr>
          </a:p>
          <a:p>
            <a:r>
              <a:rPr lang="en-GB" sz="1050" dirty="0" smtClean="0">
                <a:latin typeface="Arial" panose="020B0604020202020204" pitchFamily="34" charset="0"/>
                <a:cs typeface="Arial" panose="020B0604020202020204" pitchFamily="34" charset="0"/>
              </a:rPr>
              <a:t>Summary of Quarter 3 position contained within next page.  There has been continued positive trends in delayed discharges, CAMHS, emergency admissions, emergency length of stay and reduced A&amp;E admissions.  The following areas have deviated negatively from projected position:</a:t>
            </a:r>
          </a:p>
          <a:p>
            <a:pPr marL="171450" indent="-171450">
              <a:buFont typeface="Arial" panose="020B0604020202020204" pitchFamily="34" charset="0"/>
              <a:buChar char="•"/>
            </a:pPr>
            <a:r>
              <a:rPr lang="en-GB" sz="1050" dirty="0" smtClean="0">
                <a:latin typeface="Arial" panose="020B0604020202020204" pitchFamily="34" charset="0"/>
                <a:cs typeface="Arial" panose="020B0604020202020204" pitchFamily="34" charset="0"/>
              </a:rPr>
              <a:t>4 hour standard predicted 89% </a:t>
            </a:r>
            <a:r>
              <a:rPr lang="en-GB" sz="1050" dirty="0">
                <a:latin typeface="Arial" panose="020B0604020202020204" pitchFamily="34" charset="0"/>
                <a:cs typeface="Arial" panose="020B0604020202020204" pitchFamily="34" charset="0"/>
              </a:rPr>
              <a:t>v</a:t>
            </a:r>
            <a:r>
              <a:rPr lang="en-GB" sz="1050" dirty="0" smtClean="0">
                <a:latin typeface="Arial" panose="020B0604020202020204" pitchFamily="34" charset="0"/>
                <a:cs typeface="Arial" panose="020B0604020202020204" pitchFamily="34" charset="0"/>
              </a:rPr>
              <a:t>s. actual was 72% – work continues with the 90 day improvement collaborative </a:t>
            </a:r>
          </a:p>
          <a:p>
            <a:pPr marL="171450" indent="-171450">
              <a:buFont typeface="Arial" panose="020B0604020202020204" pitchFamily="34" charset="0"/>
              <a:buChar char="•"/>
            </a:pPr>
            <a:r>
              <a:rPr lang="en-GB" sz="1050" dirty="0" smtClean="0">
                <a:latin typeface="Arial" panose="020B0604020202020204" pitchFamily="34" charset="0"/>
                <a:cs typeface="Arial" panose="020B0604020202020204" pitchFamily="34" charset="0"/>
              </a:rPr>
              <a:t>31 and 62 days cancer actual % rate lower than predicted (see overleaf)</a:t>
            </a:r>
          </a:p>
          <a:p>
            <a:pPr marL="171450" indent="-171450">
              <a:buFont typeface="Arial" panose="020B0604020202020204" pitchFamily="34" charset="0"/>
              <a:buChar char="•"/>
            </a:pPr>
            <a:r>
              <a:rPr lang="en-GB" sz="1050" dirty="0" smtClean="0">
                <a:latin typeface="Arial" panose="020B0604020202020204" pitchFamily="34" charset="0"/>
                <a:cs typeface="Arial" panose="020B0604020202020204" pitchFamily="34" charset="0"/>
              </a:rPr>
              <a:t>Outpatient and TTG in a small number of specialities (see overleaf)</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4318294" y="2899948"/>
            <a:ext cx="7807672" cy="1131079"/>
          </a:xfrm>
          <a:prstGeom prst="rect">
            <a:avLst/>
          </a:prstGeom>
          <a:solidFill>
            <a:schemeClr val="accent1">
              <a:lumMod val="20000"/>
              <a:lumOff val="80000"/>
            </a:schemeClr>
          </a:solidFill>
        </p:spPr>
        <p:txBody>
          <a:bodyPr wrap="square" rtlCol="0">
            <a:spAutoFit/>
          </a:bodyPr>
          <a:lstStyle/>
          <a:p>
            <a:r>
              <a:rPr lang="en-GB" sz="1200" b="1" dirty="0" smtClean="0">
                <a:solidFill>
                  <a:schemeClr val="accent5">
                    <a:lumMod val="50000"/>
                  </a:schemeClr>
                </a:solidFill>
                <a:latin typeface="Arial" panose="020B0604020202020204" pitchFamily="34" charset="0"/>
                <a:cs typeface="Arial" panose="020B0604020202020204" pitchFamily="34" charset="0"/>
              </a:rPr>
              <a:t>Key Achievements &amp; Learning </a:t>
            </a:r>
          </a:p>
          <a:p>
            <a:endParaRPr lang="en-GB" sz="300" b="1" dirty="0" smtClean="0">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GB" sz="1050" dirty="0" smtClean="0">
                <a:latin typeface="Arial" panose="020B0604020202020204" pitchFamily="34" charset="0"/>
                <a:cs typeface="Arial" panose="020B0604020202020204" pitchFamily="34" charset="0"/>
              </a:rPr>
              <a:t>G-OPES went live supporting real-time overview of pressures and facilitating real-time whole system decision making.</a:t>
            </a:r>
          </a:p>
          <a:p>
            <a:pPr marL="180975" indent="-180975">
              <a:buFont typeface="Arial" panose="020B0604020202020204" pitchFamily="34" charset="0"/>
              <a:buChar char="•"/>
            </a:pPr>
            <a:r>
              <a:rPr lang="en-GB" sz="1050" dirty="0" smtClean="0">
                <a:latin typeface="Arial" panose="020B0604020202020204" pitchFamily="34" charset="0"/>
                <a:cs typeface="Arial" panose="020B0604020202020204" pitchFamily="34" charset="0"/>
              </a:rPr>
              <a:t>Whole system response to increased COVID incidence and the impacts of this on staff and the population.  Staff have continued to go above and beyond to maintain delivery of services and respond to needs.</a:t>
            </a:r>
          </a:p>
          <a:p>
            <a:pPr marL="180975" indent="-180975">
              <a:buFont typeface="Arial" panose="020B0604020202020204" pitchFamily="34" charset="0"/>
              <a:buChar char="•"/>
            </a:pPr>
            <a:r>
              <a:rPr lang="en-GB" sz="1050" dirty="0" smtClean="0">
                <a:latin typeface="Arial" panose="020B0604020202020204" pitchFamily="34" charset="0"/>
                <a:cs typeface="Arial" panose="020B0604020202020204" pitchFamily="34" charset="0"/>
              </a:rPr>
              <a:t>Real-time data and modelling have been key in supporting decision-making, agile planning and re-prioritising resources in light of the continuously changing picture of COVID, winter pressures and supporting delivery against Q3 RMP4 objectives.</a:t>
            </a:r>
            <a:endParaRPr lang="en-GB" sz="1000" dirty="0">
              <a:latin typeface="Arial" panose="020B0604020202020204" pitchFamily="34" charset="0"/>
              <a:cs typeface="Arial" panose="020B0604020202020204" pitchFamily="34" charset="0"/>
            </a:endParaRPr>
          </a:p>
        </p:txBody>
      </p:sp>
      <p:sp>
        <p:nvSpPr>
          <p:cNvPr id="15" name="TextBox 14"/>
          <p:cNvSpPr txBox="1"/>
          <p:nvPr/>
        </p:nvSpPr>
        <p:spPr>
          <a:xfrm>
            <a:off x="8203847" y="4118194"/>
            <a:ext cx="3922119" cy="2677656"/>
          </a:xfrm>
          <a:prstGeom prst="rect">
            <a:avLst/>
          </a:prstGeom>
          <a:noFill/>
          <a:ln>
            <a:solidFill>
              <a:srgbClr val="002060"/>
            </a:solidFill>
          </a:ln>
        </p:spPr>
        <p:txBody>
          <a:bodyPr wrap="square" rtlCol="0">
            <a:spAutoFit/>
          </a:bodyPr>
          <a:lstStyle/>
          <a:p>
            <a:r>
              <a:rPr lang="en-GB" sz="1200" b="1" dirty="0" smtClean="0">
                <a:solidFill>
                  <a:schemeClr val="accent5">
                    <a:lumMod val="50000"/>
                  </a:schemeClr>
                </a:solidFill>
                <a:latin typeface="Arial" panose="020B0604020202020204" pitchFamily="34" charset="0"/>
                <a:cs typeface="Arial" panose="020B0604020202020204" pitchFamily="34" charset="0"/>
              </a:rPr>
              <a:t>Next Steps &amp; Focus for Quarter 4</a:t>
            </a:r>
          </a:p>
          <a:p>
            <a:endParaRPr lang="en-GB" sz="300" b="1" dirty="0" smtClean="0">
              <a:latin typeface="Arial" panose="020B0604020202020204" pitchFamily="34" charset="0"/>
              <a:cs typeface="Arial" panose="020B0604020202020204" pitchFamily="34" charset="0"/>
            </a:endParaRPr>
          </a:p>
          <a:p>
            <a:pPr marL="85725" indent="-85725">
              <a:buFont typeface="Arial" panose="020B0604020202020204" pitchFamily="34" charset="0"/>
              <a:buChar char="•"/>
            </a:pPr>
            <a:r>
              <a:rPr lang="en-GB" sz="1050" dirty="0">
                <a:latin typeface="Arial" panose="020B0604020202020204" pitchFamily="34" charset="0"/>
                <a:cs typeface="Arial" panose="020B0604020202020204" pitchFamily="34" charset="0"/>
              </a:rPr>
              <a:t>D</a:t>
            </a:r>
            <a:r>
              <a:rPr lang="en-GB" sz="1050" dirty="0" smtClean="0">
                <a:latin typeface="Arial" panose="020B0604020202020204" pitchFamily="34" charset="0"/>
                <a:cs typeface="Arial" panose="020B0604020202020204" pitchFamily="34" charset="0"/>
              </a:rPr>
              <a:t>elivery will in the main focus on Operation Iris and the following 3 objectives within RMP4:</a:t>
            </a:r>
          </a:p>
          <a:p>
            <a:pPr marL="361950" lvl="1" indent="-180975">
              <a:buFont typeface="+mj-lt"/>
              <a:buAutoNum type="alphaUcPeriod"/>
            </a:pPr>
            <a:r>
              <a:rPr lang="en-GB" sz="1050" i="1" dirty="0" smtClean="0"/>
              <a:t>Keep </a:t>
            </a:r>
            <a:r>
              <a:rPr lang="en-GB" sz="1050" i="1" dirty="0"/>
              <a:t>staff safe &amp; help them to maximise </a:t>
            </a:r>
            <a:r>
              <a:rPr lang="en-GB" sz="1050" i="1" dirty="0" smtClean="0"/>
              <a:t>wellbeing</a:t>
            </a:r>
          </a:p>
          <a:p>
            <a:pPr marL="361950" lvl="1" indent="-180975">
              <a:buFont typeface="+mj-lt"/>
              <a:buAutoNum type="alphaUcPeriod"/>
            </a:pPr>
            <a:r>
              <a:rPr lang="en-GB" sz="1050" i="1" dirty="0" smtClean="0"/>
              <a:t>Responding </a:t>
            </a:r>
            <a:r>
              <a:rPr lang="en-GB" sz="1050" i="1" dirty="0"/>
              <a:t>to demand on the health &amp; care </a:t>
            </a:r>
            <a:r>
              <a:rPr lang="en-GB" sz="1050" i="1" dirty="0" smtClean="0"/>
              <a:t>system</a:t>
            </a:r>
          </a:p>
          <a:p>
            <a:pPr marL="361950" lvl="1" indent="-180975">
              <a:buFont typeface="+mj-lt"/>
              <a:buAutoNum type="alphaUcPeriod"/>
            </a:pPr>
            <a:r>
              <a:rPr lang="en-GB" sz="1050" i="1" dirty="0"/>
              <a:t>Protecting critical services &amp; reducing </a:t>
            </a:r>
            <a:r>
              <a:rPr lang="en-GB" sz="1050" i="1" dirty="0" smtClean="0"/>
              <a:t>harm</a:t>
            </a:r>
            <a:r>
              <a:rPr lang="en-GB" sz="1050" dirty="0" smtClean="0">
                <a:latin typeface="Arial" panose="020B0604020202020204" pitchFamily="34" charset="0"/>
                <a:cs typeface="Arial" panose="020B0604020202020204" pitchFamily="34" charset="0"/>
              </a:rPr>
              <a:t>.</a:t>
            </a:r>
          </a:p>
          <a:p>
            <a:pPr marL="85725" indent="-85725">
              <a:buFont typeface="Arial" panose="020B0604020202020204" pitchFamily="34" charset="0"/>
              <a:buChar char="•"/>
            </a:pPr>
            <a:endParaRPr lang="en-GB" sz="200" dirty="0" smtClean="0">
              <a:latin typeface="Arial" panose="020B0604020202020204" pitchFamily="34" charset="0"/>
              <a:cs typeface="Arial" panose="020B0604020202020204" pitchFamily="34" charset="0"/>
            </a:endParaRPr>
          </a:p>
          <a:p>
            <a:pPr marL="85725" indent="-85725">
              <a:buFont typeface="Arial" panose="020B0604020202020204" pitchFamily="34" charset="0"/>
              <a:buChar char="•"/>
            </a:pPr>
            <a:r>
              <a:rPr lang="en-GB" sz="1050" dirty="0" smtClean="0">
                <a:latin typeface="Arial" panose="020B0604020202020204" pitchFamily="34" charset="0"/>
                <a:cs typeface="Arial" panose="020B0604020202020204" pitchFamily="34" charset="0"/>
              </a:rPr>
              <a:t>Monitor and as required, enact Omicron Surge Plan, based on triggers relating to high levels of staff absence and/or significant surge in demand.</a:t>
            </a:r>
          </a:p>
          <a:p>
            <a:pPr marL="85725" indent="-85725">
              <a:buFont typeface="Arial" panose="020B0604020202020204" pitchFamily="34" charset="0"/>
              <a:buChar char="•"/>
            </a:pPr>
            <a:endParaRPr lang="en-GB" sz="200" dirty="0" smtClean="0">
              <a:latin typeface="Arial" panose="020B0604020202020204" pitchFamily="34" charset="0"/>
              <a:cs typeface="Arial" panose="020B0604020202020204" pitchFamily="34" charset="0"/>
            </a:endParaRPr>
          </a:p>
          <a:p>
            <a:pPr marL="85725" indent="-85725">
              <a:buFont typeface="Arial" panose="020B0604020202020204" pitchFamily="34" charset="0"/>
              <a:buChar char="•"/>
            </a:pPr>
            <a:r>
              <a:rPr lang="en-GB" sz="1050" dirty="0" smtClean="0">
                <a:latin typeface="Arial" panose="020B0604020202020204" pitchFamily="34" charset="0"/>
                <a:cs typeface="Arial" panose="020B0604020202020204" pitchFamily="34" charset="0"/>
              </a:rPr>
              <a:t>Understand current health debt on population, services and the impact on our staff in light of current Omicron Wave </a:t>
            </a:r>
          </a:p>
          <a:p>
            <a:pPr marL="85725" indent="-85725">
              <a:buFont typeface="Arial" panose="020B0604020202020204" pitchFamily="34" charset="0"/>
              <a:buChar char="•"/>
            </a:pPr>
            <a:endParaRPr lang="en-GB" sz="200" dirty="0" smtClean="0">
              <a:latin typeface="Arial" panose="020B0604020202020204" pitchFamily="34" charset="0"/>
              <a:cs typeface="Arial" panose="020B0604020202020204" pitchFamily="34" charset="0"/>
            </a:endParaRPr>
          </a:p>
          <a:p>
            <a:pPr marL="85725" indent="-85725">
              <a:buFont typeface="Arial" panose="020B0604020202020204" pitchFamily="34" charset="0"/>
              <a:buChar char="•"/>
            </a:pPr>
            <a:r>
              <a:rPr lang="en-GB" sz="1050" dirty="0" smtClean="0">
                <a:latin typeface="Arial" panose="020B0604020202020204" pitchFamily="34" charset="0"/>
                <a:cs typeface="Arial" panose="020B0604020202020204" pitchFamily="34" charset="0"/>
              </a:rPr>
              <a:t>Review position and re-prioritise delivery of RMP4 milestones during March to focus Q1 of 2022/23 and inform recovery, re-mobilisation and renewal as part of 3 year Delivery Plan due July 2022.</a:t>
            </a:r>
            <a:endParaRPr lang="en-GB" sz="1600" dirty="0">
              <a:latin typeface="Arial" panose="020B0604020202020204" pitchFamily="34" charset="0"/>
              <a:cs typeface="Arial" panose="020B0604020202020204" pitchFamily="34" charset="0"/>
            </a:endParaRPr>
          </a:p>
        </p:txBody>
      </p:sp>
      <p:sp>
        <p:nvSpPr>
          <p:cNvPr id="17" name="TextBox 16"/>
          <p:cNvSpPr txBox="1"/>
          <p:nvPr/>
        </p:nvSpPr>
        <p:spPr>
          <a:xfrm>
            <a:off x="4315350" y="4118194"/>
            <a:ext cx="3826019" cy="2646878"/>
          </a:xfrm>
          <a:prstGeom prst="rect">
            <a:avLst/>
          </a:prstGeom>
          <a:solidFill>
            <a:schemeClr val="bg1"/>
          </a:solidFill>
        </p:spPr>
        <p:txBody>
          <a:bodyPr wrap="square" rtlCol="0">
            <a:spAutoFit/>
          </a:bodyPr>
          <a:lstStyle/>
          <a:p>
            <a:r>
              <a:rPr lang="en-GB" sz="1200" b="1" dirty="0" smtClean="0">
                <a:solidFill>
                  <a:schemeClr val="accent1">
                    <a:lumMod val="75000"/>
                  </a:schemeClr>
                </a:solidFill>
                <a:latin typeface="Arial" panose="020B0604020202020204" pitchFamily="34" charset="0"/>
                <a:cs typeface="Arial" panose="020B0604020202020204" pitchFamily="34" charset="0"/>
              </a:rPr>
              <a:t>Key Areas/Risks Affecting to Delivery</a:t>
            </a:r>
          </a:p>
          <a:p>
            <a:endParaRPr lang="en-GB" sz="300" b="1" dirty="0" smtClean="0">
              <a:latin typeface="Arial" panose="020B0604020202020204" pitchFamily="34" charset="0"/>
              <a:cs typeface="Arial" panose="020B0604020202020204" pitchFamily="34" charset="0"/>
            </a:endParaRPr>
          </a:p>
          <a:p>
            <a:pPr marL="85725" indent="-85725">
              <a:buFont typeface="Arial" panose="020B0604020202020204" pitchFamily="34" charset="0"/>
              <a:buChar char="•"/>
            </a:pPr>
            <a:r>
              <a:rPr lang="en-GB" sz="1050" dirty="0" smtClean="0">
                <a:latin typeface="Arial" panose="020B0604020202020204" pitchFamily="34" charset="0"/>
                <a:cs typeface="Arial" panose="020B0604020202020204" pitchFamily="34" charset="0"/>
              </a:rPr>
              <a:t>Of the 129 milestones reporting delay (minor/significant), the key themes resulting in this are: </a:t>
            </a:r>
          </a:p>
          <a:p>
            <a:pPr marL="361950" indent="-180975">
              <a:buFont typeface="Courier New" panose="02070309020205020404" pitchFamily="49" charset="0"/>
              <a:buChar char="o"/>
            </a:pPr>
            <a:r>
              <a:rPr lang="en-GB" sz="1050" dirty="0" smtClean="0">
                <a:latin typeface="Arial" panose="020B0604020202020204" pitchFamily="34" charset="0"/>
                <a:cs typeface="Arial" panose="020B0604020202020204" pitchFamily="34" charset="0"/>
              </a:rPr>
              <a:t>Increasing system/winter pressures on services/staff</a:t>
            </a:r>
          </a:p>
          <a:p>
            <a:pPr marL="361950" indent="-180975">
              <a:buFont typeface="Courier New" panose="02070309020205020404" pitchFamily="49" charset="0"/>
              <a:buChar char="o"/>
            </a:pPr>
            <a:r>
              <a:rPr lang="en-GB" sz="1050" dirty="0" smtClean="0">
                <a:latin typeface="Arial" panose="020B0604020202020204" pitchFamily="34" charset="0"/>
                <a:cs typeface="Arial" panose="020B0604020202020204" pitchFamily="34" charset="0"/>
              </a:rPr>
              <a:t>Staff absences, along with the need to deploy staff to maintain critical/protected services</a:t>
            </a:r>
          </a:p>
          <a:p>
            <a:pPr marL="361950" indent="-180975">
              <a:buFont typeface="Courier New" panose="02070309020205020404" pitchFamily="49" charset="0"/>
              <a:buChar char="o"/>
            </a:pPr>
            <a:r>
              <a:rPr lang="en-GB" sz="1050" dirty="0" smtClean="0">
                <a:latin typeface="Arial" panose="020B0604020202020204" pitchFamily="34" charset="0"/>
                <a:cs typeface="Arial" panose="020B0604020202020204" pitchFamily="34" charset="0"/>
              </a:rPr>
              <a:t>Availability of funding for some areas</a:t>
            </a:r>
          </a:p>
          <a:p>
            <a:pPr marL="361950" indent="-180975">
              <a:buFont typeface="Courier New" panose="02070309020205020404" pitchFamily="49" charset="0"/>
              <a:buChar char="o"/>
            </a:pPr>
            <a:r>
              <a:rPr lang="en-GB" sz="1050" dirty="0" smtClean="0">
                <a:latin typeface="Arial" panose="020B0604020202020204" pitchFamily="34" charset="0"/>
                <a:cs typeface="Arial" panose="020B0604020202020204" pitchFamily="34" charset="0"/>
              </a:rPr>
              <a:t>Slowing of local/national workstreams due to pressures</a:t>
            </a:r>
            <a:endParaRPr lang="en-GB" sz="1050" dirty="0" smtClean="0">
              <a:solidFill>
                <a:srgbClr val="FF0000"/>
              </a:solidFill>
              <a:latin typeface="Arial" panose="020B0604020202020204" pitchFamily="34" charset="0"/>
              <a:cs typeface="Arial" panose="020B0604020202020204" pitchFamily="34" charset="0"/>
            </a:endParaRPr>
          </a:p>
          <a:p>
            <a:pPr marL="85725" indent="-85725">
              <a:buFont typeface="Arial" panose="020B0604020202020204" pitchFamily="34" charset="0"/>
              <a:buChar char="•"/>
            </a:pPr>
            <a:endParaRPr lang="en-GB" sz="200" dirty="0" smtClean="0">
              <a:latin typeface="Arial" panose="020B0604020202020204" pitchFamily="34" charset="0"/>
              <a:cs typeface="Arial" panose="020B0604020202020204" pitchFamily="34" charset="0"/>
            </a:endParaRPr>
          </a:p>
          <a:p>
            <a:pPr marL="85725" indent="-85725">
              <a:buFont typeface="Arial" panose="020B0604020202020204" pitchFamily="34" charset="0"/>
              <a:buChar char="•"/>
            </a:pPr>
            <a:r>
              <a:rPr lang="en-GB" sz="1050" dirty="0" smtClean="0">
                <a:latin typeface="Arial" panose="020B0604020202020204" pitchFamily="34" charset="0"/>
                <a:cs typeface="Arial" panose="020B0604020202020204" pitchFamily="34" charset="0"/>
              </a:rPr>
              <a:t>Detail on these are contained within the Delivery Plan submitted.</a:t>
            </a:r>
          </a:p>
          <a:p>
            <a:pPr marL="85725" indent="-85725">
              <a:buFont typeface="Arial" panose="020B0604020202020204" pitchFamily="34" charset="0"/>
              <a:buChar char="•"/>
            </a:pPr>
            <a:endParaRPr lang="en-GB" sz="200" dirty="0" smtClean="0">
              <a:latin typeface="Arial" panose="020B0604020202020204" pitchFamily="34" charset="0"/>
              <a:cs typeface="Arial" panose="020B0604020202020204" pitchFamily="34" charset="0"/>
            </a:endParaRPr>
          </a:p>
          <a:p>
            <a:pPr marL="85725" indent="-85725">
              <a:buFont typeface="Arial" panose="020B0604020202020204" pitchFamily="34" charset="0"/>
              <a:buChar char="•"/>
            </a:pPr>
            <a:r>
              <a:rPr lang="en-GB" sz="1050" dirty="0" smtClean="0">
                <a:latin typeface="Arial" panose="020B0604020202020204" pitchFamily="34" charset="0"/>
                <a:cs typeface="Arial" panose="020B0604020202020204" pitchFamily="34" charset="0"/>
              </a:rPr>
              <a:t>There are significant risks affecting delivery during Quarter 4 due to the impacts of the Omicron Wave which will reduce ability to deliver any actions other than those which are related to maintaining priorities set out in John Burns letter dated 10/12/21.</a:t>
            </a:r>
            <a:endParaRPr lang="en-GB"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182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2392" y="497819"/>
            <a:ext cx="5589608" cy="6322404"/>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en-GB" sz="1200" b="1" dirty="0" smtClean="0"/>
              <a:t>     </a:t>
            </a:r>
            <a:r>
              <a:rPr lang="en-GB" sz="1400" b="1" u="sng" dirty="0" smtClean="0">
                <a:solidFill>
                  <a:srgbClr val="002060"/>
                </a:solidFill>
              </a:rPr>
              <a:t>Summary of Planned vs Actual Activity (Elective Care)</a:t>
            </a:r>
            <a:endParaRPr lang="en-GB" sz="1400" b="1" u="sng" dirty="0">
              <a:solidFill>
                <a:srgbClr val="002060"/>
              </a:solidFill>
            </a:endParaRPr>
          </a:p>
        </p:txBody>
      </p:sp>
      <p:sp>
        <p:nvSpPr>
          <p:cNvPr id="4" name="TextBox 3"/>
          <p:cNvSpPr txBox="1"/>
          <p:nvPr/>
        </p:nvSpPr>
        <p:spPr>
          <a:xfrm>
            <a:off x="0" y="0"/>
            <a:ext cx="12191999" cy="461665"/>
          </a:xfrm>
          <a:prstGeom prst="rect">
            <a:avLst/>
          </a:prstGeom>
          <a:solidFill>
            <a:srgbClr val="002060"/>
          </a:solidFill>
        </p:spPr>
        <p:txBody>
          <a:bodyPr wrap="square" rtlCol="0">
            <a:spAutoFit/>
          </a:bodyPr>
          <a:lstStyle/>
          <a:p>
            <a:pPr algn="ctr"/>
            <a:r>
              <a:rPr lang="en-GB" sz="2400" b="1" dirty="0">
                <a:solidFill>
                  <a:prstClr val="white"/>
                </a:solidFill>
                <a:latin typeface="Arial" panose="020B0604020202020204" pitchFamily="34" charset="0"/>
                <a:cs typeface="Arial" panose="020B0604020202020204" pitchFamily="34" charset="0"/>
              </a:rPr>
              <a:t>Grampian Updated Position on RMP4 Projections (End of Dec 2021</a:t>
            </a:r>
            <a:r>
              <a:rPr lang="en-GB" sz="2400" b="1" dirty="0" smtClean="0">
                <a:solidFill>
                  <a:prstClr val="white"/>
                </a:solidFill>
                <a:latin typeface="Arial" panose="020B0604020202020204" pitchFamily="34" charset="0"/>
                <a:cs typeface="Arial" panose="020B0604020202020204" pitchFamily="34" charset="0"/>
              </a:rPr>
              <a:t>)</a:t>
            </a:r>
            <a:endParaRPr lang="en-GB" sz="2400" b="1" dirty="0">
              <a:solidFill>
                <a:prstClr val="white"/>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nvPr>
        </p:nvGraphicFramePr>
        <p:xfrm>
          <a:off x="3638" y="497819"/>
          <a:ext cx="6590287" cy="6322404"/>
        </p:xfrm>
        <a:graphic>
          <a:graphicData uri="http://schemas.openxmlformats.org/drawingml/2006/table">
            <a:tbl>
              <a:tblPr>
                <a:tableStyleId>{5C22544A-7EE6-4342-B048-85BDC9FD1C3A}</a:tableStyleId>
              </a:tblPr>
              <a:tblGrid>
                <a:gridCol w="3546831"/>
                <a:gridCol w="684000"/>
                <a:gridCol w="792000"/>
                <a:gridCol w="702871"/>
                <a:gridCol w="864585"/>
              </a:tblGrid>
              <a:tr h="169357">
                <a:tc rowSpan="3">
                  <a:txBody>
                    <a:bodyPr/>
                    <a:lstStyle/>
                    <a:p>
                      <a:pPr algn="l" fontAlgn="ctr"/>
                      <a:r>
                        <a:rPr lang="en-US" sz="1800" b="1" u="none" strike="noStrike" dirty="0">
                          <a:solidFill>
                            <a:schemeClr val="tx1"/>
                          </a:solidFill>
                          <a:effectLst/>
                        </a:rPr>
                        <a:t>Projections</a:t>
                      </a:r>
                      <a:r>
                        <a:rPr lang="en-US" sz="1400" b="1" u="none" strike="noStrike" dirty="0">
                          <a:solidFill>
                            <a:schemeClr val="tx1"/>
                          </a:solidFill>
                          <a:effectLst/>
                        </a:rPr>
                        <a:t> </a:t>
                      </a:r>
                      <a:r>
                        <a:rPr lang="en-US" sz="1050" b="1" u="none" strike="noStrike" dirty="0">
                          <a:solidFill>
                            <a:schemeClr val="tx1"/>
                          </a:solidFill>
                          <a:effectLst/>
                        </a:rPr>
                        <a:t>(Refer to Definitions datasheet)</a:t>
                      </a:r>
                      <a:endParaRPr lang="en-US" sz="1050" b="1"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tcPr>
                </a:tc>
                <a:tc gridSpan="2">
                  <a:txBody>
                    <a:bodyPr/>
                    <a:lstStyle/>
                    <a:p>
                      <a:pPr algn="ctr" fontAlgn="ctr"/>
                      <a:r>
                        <a:rPr lang="en-GB" sz="900" b="1" i="0" u="none" strike="noStrike" dirty="0" smtClean="0">
                          <a:solidFill>
                            <a:srgbClr val="000000"/>
                          </a:solidFill>
                          <a:effectLst/>
                          <a:latin typeface="+mn-lt"/>
                        </a:rPr>
                        <a:t>Quarter 2 - </a:t>
                      </a:r>
                      <a:r>
                        <a:rPr lang="en-GB" sz="900" b="1" i="0" u="none" strike="noStrike" baseline="0" dirty="0" smtClean="0">
                          <a:solidFill>
                            <a:srgbClr val="000000"/>
                          </a:solidFill>
                          <a:effectLst/>
                          <a:latin typeface="+mn-lt"/>
                        </a:rPr>
                        <a:t>2021/22</a:t>
                      </a:r>
                      <a:endParaRPr lang="en-GB" sz="900" b="1" i="0" u="none" strike="noStrike" dirty="0">
                        <a:solidFill>
                          <a:srgbClr val="000000"/>
                        </a:solidFill>
                        <a:effectLst/>
                        <a:latin typeface="+mn-lt"/>
                      </a:endParaRPr>
                    </a:p>
                  </a:txBody>
                  <a:tcPr marL="5066" marR="5066" marT="5066"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solidFill>
                      <a:schemeClr val="accent1">
                        <a:lumMod val="40000"/>
                        <a:lumOff val="60000"/>
                      </a:schemeClr>
                    </a:solidFill>
                  </a:tcPr>
                </a:tc>
                <a:tc hMerge="1">
                  <a:txBody>
                    <a:bodyPr/>
                    <a:lstStyle/>
                    <a:p>
                      <a:pPr algn="ctr" fontAlgn="ctr"/>
                      <a:endParaRPr lang="en-GB" sz="900" b="1" i="0" u="sng" strike="noStrike" dirty="0">
                        <a:solidFill>
                          <a:srgbClr val="000000"/>
                        </a:solidFill>
                        <a:effectLst/>
                        <a:latin typeface="+mn-lt"/>
                      </a:endParaRPr>
                    </a:p>
                  </a:txBody>
                  <a:tcPr marL="5066" marR="5066" marT="5066" marB="0" anchor="ctr">
                    <a:solidFill>
                      <a:schemeClr val="accent1">
                        <a:lumMod val="60000"/>
                        <a:lumOff val="40000"/>
                      </a:schemeClr>
                    </a:solidFill>
                  </a:tcPr>
                </a:tc>
                <a:tc gridSpan="2">
                  <a:txBody>
                    <a:bodyPr/>
                    <a:lstStyle/>
                    <a:p>
                      <a:pPr algn="ctr" fontAlgn="ctr"/>
                      <a:r>
                        <a:rPr lang="en-GB" sz="900" b="1" i="0" u="none" strike="noStrike" dirty="0" smtClean="0">
                          <a:solidFill>
                            <a:srgbClr val="000000"/>
                          </a:solidFill>
                          <a:effectLst/>
                          <a:latin typeface="+mn-lt"/>
                        </a:rPr>
                        <a:t>Quarter 3 - </a:t>
                      </a:r>
                      <a:r>
                        <a:rPr lang="en-GB" sz="900" b="1" i="0" u="none" strike="noStrike" baseline="0" dirty="0" smtClean="0">
                          <a:solidFill>
                            <a:srgbClr val="000000"/>
                          </a:solidFill>
                          <a:effectLst/>
                          <a:latin typeface="+mn-lt"/>
                        </a:rPr>
                        <a:t>2021/22</a:t>
                      </a:r>
                      <a:endParaRPr lang="en-GB" sz="900" b="1" i="0" u="none" strike="noStrike" dirty="0">
                        <a:solidFill>
                          <a:srgbClr val="000000"/>
                        </a:solidFill>
                        <a:effectLst/>
                        <a:latin typeface="+mn-lt"/>
                      </a:endParaRPr>
                    </a:p>
                  </a:txBody>
                  <a:tcPr marL="5066" marR="5066" marT="5066"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solidFill>
                      <a:schemeClr val="accent1">
                        <a:lumMod val="40000"/>
                        <a:lumOff val="60000"/>
                      </a:schemeClr>
                    </a:solidFill>
                  </a:tcPr>
                </a:tc>
                <a:tc hMerge="1">
                  <a:txBody>
                    <a:bodyPr/>
                    <a:lstStyle/>
                    <a:p>
                      <a:pPr algn="ctr" fontAlgn="ctr"/>
                      <a:endParaRPr lang="en-GB" sz="900" b="1" i="0" u="sng" strike="noStrike" dirty="0">
                        <a:solidFill>
                          <a:srgbClr val="000000"/>
                        </a:solidFill>
                        <a:effectLst/>
                        <a:latin typeface="+mn-lt"/>
                      </a:endParaRPr>
                    </a:p>
                  </a:txBody>
                  <a:tcPr marL="5066" marR="5066" marT="5066" marB="0" anchor="ctr">
                    <a:solidFill>
                      <a:schemeClr val="accent1">
                        <a:lumMod val="60000"/>
                        <a:lumOff val="40000"/>
                      </a:schemeClr>
                    </a:solidFill>
                  </a:tcPr>
                </a:tc>
              </a:tr>
              <a:tr h="145905">
                <a:tc vMerge="1">
                  <a:txBody>
                    <a:bodyPr/>
                    <a:lstStyle/>
                    <a:p>
                      <a:pPr algn="l" fontAlgn="ctr"/>
                      <a:endParaRPr lang="en-US" sz="900" b="1" i="0" u="none" strike="noStrike" dirty="0">
                        <a:solidFill>
                          <a:srgbClr val="00000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tcPr>
                </a:tc>
                <a:tc>
                  <a:txBody>
                    <a:bodyPr/>
                    <a:lstStyle/>
                    <a:p>
                      <a:pPr algn="ctr" fontAlgn="ctr"/>
                      <a:r>
                        <a:rPr lang="en-US" sz="900" b="1" u="none" strike="noStrike" dirty="0" smtClean="0">
                          <a:effectLst/>
                          <a:latin typeface="+mn-lt"/>
                        </a:rPr>
                        <a:t>Projection</a:t>
                      </a:r>
                      <a:endParaRPr lang="en-GB" sz="900" b="1" i="0" u="none" strike="noStrike" dirty="0">
                        <a:solidFill>
                          <a:srgbClr val="000000"/>
                        </a:solidFill>
                        <a:effectLst/>
                        <a:latin typeface="+mn-lt"/>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algn="ctr" fontAlgn="ctr"/>
                      <a:r>
                        <a:rPr lang="en-GB" sz="900" b="1" i="0" u="sng" strike="noStrike" dirty="0" smtClean="0">
                          <a:solidFill>
                            <a:srgbClr val="000000"/>
                          </a:solidFill>
                          <a:effectLst/>
                          <a:latin typeface="+mn-lt"/>
                        </a:rPr>
                        <a:t>Actual</a:t>
                      </a:r>
                      <a:r>
                        <a:rPr lang="en-GB" sz="900" b="1" i="0" u="sng" strike="noStrike" baseline="0" dirty="0" smtClean="0">
                          <a:solidFill>
                            <a:srgbClr val="000000"/>
                          </a:solidFill>
                          <a:effectLst/>
                          <a:latin typeface="+mn-lt"/>
                        </a:rPr>
                        <a:t> </a:t>
                      </a:r>
                      <a:endParaRPr lang="en-GB" sz="900" b="1" i="0" u="sng" strike="noStrike" dirty="0">
                        <a:solidFill>
                          <a:srgbClr val="000000"/>
                        </a:solidFill>
                        <a:effectLst/>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ctr"/>
                      <a:r>
                        <a:rPr lang="en-US" sz="900" b="1" u="none" strike="noStrike" dirty="0" smtClean="0">
                          <a:effectLst/>
                        </a:rPr>
                        <a:t>Projection</a:t>
                      </a:r>
                      <a:endParaRPr lang="en-GB" sz="900" b="1"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algn="ctr" fontAlgn="ctr"/>
                      <a:r>
                        <a:rPr lang="en-GB" sz="900" b="1" i="0" u="sng" strike="noStrike" dirty="0" smtClean="0">
                          <a:solidFill>
                            <a:srgbClr val="000000"/>
                          </a:solidFill>
                          <a:effectLst/>
                          <a:latin typeface="+mn-lt"/>
                        </a:rPr>
                        <a:t>Actual</a:t>
                      </a:r>
                      <a:r>
                        <a:rPr lang="en-GB" sz="900" b="1" i="0" u="sng" strike="noStrike" baseline="0" dirty="0" smtClean="0">
                          <a:solidFill>
                            <a:srgbClr val="000000"/>
                          </a:solidFill>
                          <a:effectLst/>
                          <a:latin typeface="+mn-lt"/>
                        </a:rPr>
                        <a:t> </a:t>
                      </a:r>
                      <a:endParaRPr lang="en-GB" sz="900" b="1" i="0" u="sng" strike="noStrike" dirty="0">
                        <a:solidFill>
                          <a:srgbClr val="000000"/>
                        </a:solidFill>
                        <a:effectLst/>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406923">
                <a:tc vMerge="1">
                  <a:txBody>
                    <a:bodyPr/>
                    <a:lstStyle/>
                    <a:p>
                      <a:pPr algn="l" fontAlgn="ctr"/>
                      <a:endParaRPr lang="en-US" sz="1200" b="1"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tcPr>
                </a:tc>
                <a:tc>
                  <a:txBody>
                    <a:bodyPr/>
                    <a:lstStyle/>
                    <a:p>
                      <a:pPr algn="ctr" fontAlgn="ctr"/>
                      <a:r>
                        <a:rPr lang="en-GB" sz="900" u="none" strike="noStrike" dirty="0">
                          <a:effectLst/>
                        </a:rPr>
                        <a:t>Quarter ending 30/09/2021</a:t>
                      </a:r>
                      <a:endParaRPr lang="en-GB" sz="900" b="1"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u="none" strike="noStrike" dirty="0" smtClean="0">
                          <a:effectLst/>
                        </a:rPr>
                        <a:t>Quarter ending 30/09/2021</a:t>
                      </a:r>
                      <a:endParaRPr lang="en-GB" sz="900" b="1" i="0" u="none" strike="noStrike" dirty="0" smtClean="0">
                        <a:solidFill>
                          <a:srgbClr val="00000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ctr"/>
                      <a:r>
                        <a:rPr lang="en-GB" sz="900" u="none" strike="noStrike" dirty="0">
                          <a:effectLst/>
                        </a:rPr>
                        <a:t>Quarter ending 31/12/2021</a:t>
                      </a:r>
                      <a:endParaRPr lang="en-GB" sz="900" b="1"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algn="ctr" fontAlgn="ctr"/>
                      <a:r>
                        <a:rPr lang="en-GB" sz="900" b="1" u="none" strike="noStrike" dirty="0" smtClean="0">
                          <a:effectLst/>
                        </a:rPr>
                        <a:t>Quarter ending 31/12/2021</a:t>
                      </a:r>
                      <a:endParaRPr lang="en-GB" sz="900" b="1" i="0" u="none" strike="noStrike" dirty="0">
                        <a:solidFill>
                          <a:srgbClr val="00000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GB" sz="1050" b="1" u="none" strike="noStrike" dirty="0">
                          <a:solidFill>
                            <a:schemeClr val="tx1"/>
                          </a:solidFill>
                          <a:effectLst/>
                        </a:rPr>
                        <a:t>A&amp;E </a:t>
                      </a:r>
                      <a:r>
                        <a:rPr lang="en-GB" sz="1050" b="1" u="none" strike="noStrike" dirty="0" smtClean="0">
                          <a:solidFill>
                            <a:schemeClr val="tx1"/>
                          </a:solidFill>
                          <a:effectLst/>
                        </a:rPr>
                        <a:t>Attendances </a:t>
                      </a:r>
                    </a:p>
                    <a:p>
                      <a:pPr algn="l" fontAlgn="ctr"/>
                      <a:r>
                        <a:rPr lang="en-GB" sz="800" b="0" u="none" strike="noStrike" dirty="0" smtClean="0">
                          <a:solidFill>
                            <a:schemeClr val="tx1"/>
                          </a:solidFill>
                          <a:effectLst/>
                        </a:rPr>
                        <a:t>(</a:t>
                      </a:r>
                      <a:r>
                        <a:rPr lang="en-GB" sz="800" b="0" u="none" strike="noStrike" dirty="0">
                          <a:solidFill>
                            <a:schemeClr val="tx1"/>
                          </a:solidFill>
                          <a:effectLst/>
                        </a:rPr>
                        <a:t>Definitions as per Core Sites, unplanned attendances only)</a:t>
                      </a:r>
                      <a:endParaRPr lang="en-GB" sz="10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27,800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algn="ctr" fontAlgn="b"/>
                      <a:r>
                        <a:rPr lang="en-GB" sz="900" b="1" i="0" u="none" strike="noStrike" dirty="0" smtClean="0">
                          <a:solidFill>
                            <a:schemeClr val="tx1"/>
                          </a:solidFill>
                          <a:effectLst/>
                          <a:latin typeface="Arial" panose="020B0604020202020204" pitchFamily="34" charset="0"/>
                        </a:rPr>
                        <a:t> </a:t>
                      </a:r>
                      <a:r>
                        <a:rPr lang="en-GB" sz="900" b="1" i="0" u="none" strike="noStrike" dirty="0" smtClean="0">
                          <a:solidFill>
                            <a:schemeClr val="tx1"/>
                          </a:solidFill>
                          <a:effectLst/>
                          <a:latin typeface="MS Gothic" panose="020B0609070205080204" pitchFamily="49" charset="-128"/>
                          <a:ea typeface="MS Gothic" panose="020B0609070205080204" pitchFamily="49" charset="-128"/>
                        </a:rPr>
                        <a:t> </a:t>
                      </a:r>
                      <a:r>
                        <a:rPr lang="en-GB" sz="900" b="1" i="0" u="none" strike="noStrike" dirty="0" smtClean="0">
                          <a:solidFill>
                            <a:schemeClr val="tx1"/>
                          </a:solidFill>
                          <a:effectLst/>
                          <a:latin typeface="+mn-lt"/>
                        </a:rPr>
                        <a:t>27,024</a:t>
                      </a:r>
                      <a:r>
                        <a:rPr lang="en-GB" sz="900" b="1" i="0" u="none" strike="noStrike" baseline="0" dirty="0" smtClean="0">
                          <a:solidFill>
                            <a:schemeClr val="tx1"/>
                          </a:solidFill>
                          <a:effectLst/>
                          <a:latin typeface="Arial" panose="020B0604020202020204" pitchFamily="34" charset="0"/>
                        </a:rPr>
                        <a:t> </a:t>
                      </a:r>
                      <a:r>
                        <a:rPr lang="en-GB" sz="900" b="1" dirty="0" smtClean="0">
                          <a:solidFill>
                            <a:srgbClr val="00B050"/>
                          </a:solidFill>
                          <a:sym typeface="Wingdings" panose="05000000000000000000" pitchFamily="2" charset="2"/>
                        </a:rPr>
                        <a:t>( )</a:t>
                      </a:r>
                      <a:endParaRPr lang="en-GB" sz="900" b="1" i="0" u="none" strike="noStrike" dirty="0">
                        <a:solidFill>
                          <a:srgbClr val="00B05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effectLst/>
                        </a:rPr>
                        <a:t>27,200</a:t>
                      </a:r>
                      <a:endParaRPr lang="en-GB" sz="900" b="0"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algn="ctr" defTabSz="914400" rtl="0" eaLnBrk="1" fontAlgn="b" latinLnBrk="0" hangingPunct="1"/>
                      <a:r>
                        <a:rPr lang="en-GB" sz="900" b="1" u="none" strike="noStrike" kern="1200" dirty="0" smtClean="0">
                          <a:solidFill>
                            <a:schemeClr val="tx1"/>
                          </a:solidFill>
                          <a:effectLst/>
                          <a:latin typeface="+mn-lt"/>
                          <a:ea typeface="+mn-ea"/>
                          <a:cs typeface="+mn-cs"/>
                        </a:rPr>
                        <a:t>24,910 </a:t>
                      </a:r>
                      <a:r>
                        <a:rPr lang="en-GB" sz="900" b="1" dirty="0" smtClean="0">
                          <a:solidFill>
                            <a:srgbClr val="00B050"/>
                          </a:solidFill>
                          <a:sym typeface="Wingdings" panose="05000000000000000000" pitchFamily="2" charset="2"/>
                        </a:rPr>
                        <a:t>( )</a:t>
                      </a:r>
                      <a:endParaRPr lang="en-GB" sz="900" b="1" u="none" strike="noStrike" kern="1200" dirty="0">
                        <a:solidFill>
                          <a:schemeClr val="tx1"/>
                        </a:solidFill>
                        <a:effectLst/>
                        <a:latin typeface="+mn-lt"/>
                        <a:ea typeface="+mn-ea"/>
                        <a:cs typeface="+mn-cs"/>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US" sz="1050" b="1" u="none" strike="noStrike" dirty="0">
                          <a:solidFill>
                            <a:schemeClr val="tx1"/>
                          </a:solidFill>
                          <a:effectLst/>
                        </a:rPr>
                        <a:t>A&amp;E 4-Hour Performance </a:t>
                      </a:r>
                      <a:r>
                        <a:rPr lang="en-US" sz="1050" b="1" u="none" strike="noStrike" dirty="0" smtClean="0">
                          <a:solidFill>
                            <a:schemeClr val="tx1"/>
                          </a:solidFill>
                          <a:effectLst/>
                        </a:rPr>
                        <a:t>(%)  </a:t>
                      </a:r>
                    </a:p>
                    <a:p>
                      <a:pPr algn="l" fontAlgn="ctr"/>
                      <a:r>
                        <a:rPr lang="en-US" sz="800" b="0" u="none" strike="noStrike" dirty="0" smtClean="0">
                          <a:solidFill>
                            <a:schemeClr val="tx1"/>
                          </a:solidFill>
                          <a:effectLst/>
                        </a:rPr>
                        <a:t>(</a:t>
                      </a:r>
                      <a:r>
                        <a:rPr lang="en-US" sz="800" b="0" u="none" strike="noStrike" dirty="0">
                          <a:solidFill>
                            <a:schemeClr val="tx1"/>
                          </a:solidFill>
                          <a:effectLst/>
                        </a:rPr>
                        <a:t>Definitions as per Core Sites, unplanned attendances only)</a:t>
                      </a:r>
                      <a:endParaRPr lang="en-US" sz="9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91%</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chemeClr val="tx1"/>
                          </a:solidFill>
                          <a:effectLst/>
                          <a:latin typeface="+mn-lt"/>
                        </a:rPr>
                        <a:t>79%</a:t>
                      </a:r>
                      <a:r>
                        <a:rPr lang="en-GB" sz="900" b="1" i="0" u="none" strike="noStrike" baseline="0" dirty="0" smtClean="0">
                          <a:solidFill>
                            <a:schemeClr val="tx1"/>
                          </a:solidFill>
                          <a:effectLst/>
                          <a:latin typeface="+mn-lt"/>
                        </a:rPr>
                        <a:t>   </a:t>
                      </a:r>
                      <a:r>
                        <a:rPr lang="en-GB" sz="900" b="1" dirty="0" smtClean="0">
                          <a:solidFill>
                            <a:srgbClr val="FF0000"/>
                          </a:solidFill>
                          <a:sym typeface="Wingdings" panose="05000000000000000000" pitchFamily="2" charset="2"/>
                        </a:rPr>
                        <a:t>()</a:t>
                      </a:r>
                      <a:endParaRPr lang="en-GB" sz="900" b="1" i="0" u="none" strike="noStrike" dirty="0" smtClean="0">
                        <a:solidFill>
                          <a:srgbClr val="FF000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effectLst/>
                        </a:rPr>
                        <a:t>89%</a:t>
                      </a:r>
                      <a:endParaRPr lang="en-GB" sz="900" b="0"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algn="ctr" defTabSz="914400" rtl="0" eaLnBrk="1" fontAlgn="b" latinLnBrk="0" hangingPunct="1"/>
                      <a:r>
                        <a:rPr lang="en-GB" sz="900" b="1" u="none" strike="noStrike" kern="1200" dirty="0">
                          <a:solidFill>
                            <a:schemeClr val="tx1"/>
                          </a:solidFill>
                          <a:effectLst/>
                          <a:latin typeface="+mn-lt"/>
                          <a:ea typeface="+mn-ea"/>
                          <a:cs typeface="+mn-cs"/>
                        </a:rPr>
                        <a:t>72</a:t>
                      </a:r>
                      <a:r>
                        <a:rPr lang="en-GB" sz="900" b="1" u="none" strike="noStrike" kern="1200" dirty="0" smtClean="0">
                          <a:solidFill>
                            <a:schemeClr val="tx1"/>
                          </a:solidFill>
                          <a:effectLst/>
                          <a:latin typeface="+mn-lt"/>
                          <a:ea typeface="+mn-ea"/>
                          <a:cs typeface="+mn-cs"/>
                        </a:rPr>
                        <a:t>% </a:t>
                      </a:r>
                      <a:r>
                        <a:rPr lang="en-GB" sz="900" b="1" dirty="0" smtClean="0">
                          <a:solidFill>
                            <a:srgbClr val="FF0000"/>
                          </a:solidFill>
                          <a:sym typeface="Wingdings" panose="05000000000000000000" pitchFamily="2" charset="2"/>
                        </a:rPr>
                        <a:t>( )</a:t>
                      </a:r>
                      <a:endParaRPr lang="en-GB" sz="900" b="1" u="none" strike="noStrike" kern="1200" dirty="0">
                        <a:solidFill>
                          <a:schemeClr val="tx1"/>
                        </a:solidFill>
                        <a:effectLst/>
                        <a:latin typeface="+mn-lt"/>
                        <a:ea typeface="+mn-ea"/>
                        <a:cs typeface="+mn-cs"/>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US" sz="1050" b="1" u="none" strike="noStrike" dirty="0">
                          <a:solidFill>
                            <a:schemeClr val="tx1"/>
                          </a:solidFill>
                          <a:effectLst/>
                        </a:rPr>
                        <a:t>Total Emergency </a:t>
                      </a:r>
                      <a:r>
                        <a:rPr lang="en-US" sz="1050" b="1" u="none" strike="noStrike" dirty="0" smtClean="0">
                          <a:solidFill>
                            <a:schemeClr val="tx1"/>
                          </a:solidFill>
                          <a:effectLst/>
                        </a:rPr>
                        <a:t>Admissions  </a:t>
                      </a:r>
                    </a:p>
                    <a:p>
                      <a:pPr algn="l" fontAlgn="ctr"/>
                      <a:r>
                        <a:rPr lang="en-US" sz="800" b="0" u="none" strike="noStrike" dirty="0" smtClean="0">
                          <a:solidFill>
                            <a:schemeClr val="tx1"/>
                          </a:solidFill>
                          <a:effectLst/>
                        </a:rPr>
                        <a:t>(</a:t>
                      </a:r>
                      <a:r>
                        <a:rPr lang="en-US" sz="800" b="0" u="none" strike="noStrike" dirty="0">
                          <a:solidFill>
                            <a:schemeClr val="tx1"/>
                          </a:solidFill>
                          <a:effectLst/>
                        </a:rPr>
                        <a:t>Definitions as per RAPID Datamart used in System Watch)</a:t>
                      </a:r>
                      <a:endParaRPr lang="en-US" sz="8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smtClean="0">
                          <a:solidFill>
                            <a:schemeClr val="tx1"/>
                          </a:solidFill>
                          <a:effectLst/>
                        </a:rPr>
                        <a:t>12,240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chemeClr val="tx1"/>
                          </a:solidFill>
                          <a:effectLst/>
                          <a:latin typeface="+mn-lt"/>
                        </a:rPr>
                        <a:t>11,978</a:t>
                      </a:r>
                      <a:r>
                        <a:rPr lang="en-GB" sz="900" b="1" i="0" u="none" strike="noStrike" baseline="0" dirty="0" smtClean="0">
                          <a:solidFill>
                            <a:schemeClr val="bg1"/>
                          </a:solidFill>
                          <a:effectLst/>
                          <a:latin typeface="Arial" panose="020B0604020202020204" pitchFamily="34" charset="0"/>
                        </a:rPr>
                        <a:t>  </a:t>
                      </a:r>
                      <a:r>
                        <a:rPr lang="en-GB" sz="900" b="1" i="0" u="none" strike="noStrike" baseline="0" dirty="0" smtClean="0">
                          <a:solidFill>
                            <a:srgbClr val="00B050"/>
                          </a:solidFill>
                          <a:effectLst/>
                          <a:latin typeface="Arial" panose="020B0604020202020204" pitchFamily="34" charset="0"/>
                        </a:rPr>
                        <a:t> </a:t>
                      </a:r>
                      <a:r>
                        <a:rPr lang="en-GB" sz="900" b="1" dirty="0" smtClean="0">
                          <a:solidFill>
                            <a:srgbClr val="00B050"/>
                          </a:solidFill>
                          <a:sym typeface="Wingdings" panose="05000000000000000000" pitchFamily="2" charset="2"/>
                        </a:rPr>
                        <a:t>( )</a:t>
                      </a:r>
                      <a:endParaRPr lang="en-GB" sz="900" b="1" i="0" u="none" strike="noStrike" dirty="0" smtClean="0">
                        <a:solidFill>
                          <a:srgbClr val="00B05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smtClean="0">
                          <a:solidFill>
                            <a:schemeClr val="tx1"/>
                          </a:solidFill>
                          <a:effectLst/>
                        </a:rPr>
                        <a:t>12,730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algn="ctr" defTabSz="914400" rtl="0" eaLnBrk="1" fontAlgn="b" latinLnBrk="0" hangingPunct="1"/>
                      <a:r>
                        <a:rPr lang="en-GB" sz="900" b="1" u="none" strike="noStrike" kern="1200" dirty="0" smtClean="0">
                          <a:solidFill>
                            <a:schemeClr val="tx1"/>
                          </a:solidFill>
                          <a:effectLst/>
                          <a:latin typeface="+mn-lt"/>
                          <a:ea typeface="+mn-ea"/>
                          <a:cs typeface="+mn-cs"/>
                        </a:rPr>
                        <a:t>10,972 </a:t>
                      </a:r>
                      <a:r>
                        <a:rPr lang="en-GB" sz="900" b="1" dirty="0" smtClean="0">
                          <a:solidFill>
                            <a:srgbClr val="00B050"/>
                          </a:solidFill>
                          <a:sym typeface="Wingdings" panose="05000000000000000000" pitchFamily="2" charset="2"/>
                        </a:rPr>
                        <a:t>( )</a:t>
                      </a:r>
                      <a:endParaRPr lang="en-GB" sz="900" b="1" u="none" strike="noStrike" kern="1200" dirty="0">
                        <a:solidFill>
                          <a:schemeClr val="tx1"/>
                        </a:solidFill>
                        <a:effectLst/>
                        <a:latin typeface="+mn-lt"/>
                        <a:ea typeface="+mn-ea"/>
                        <a:cs typeface="+mn-cs"/>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33517">
                <a:tc>
                  <a:txBody>
                    <a:bodyPr/>
                    <a:lstStyle/>
                    <a:p>
                      <a:pPr algn="l" fontAlgn="ctr"/>
                      <a:r>
                        <a:rPr lang="en-US" sz="1050" b="1" u="none" strike="noStrike" dirty="0">
                          <a:solidFill>
                            <a:schemeClr val="tx1"/>
                          </a:solidFill>
                          <a:effectLst/>
                        </a:rPr>
                        <a:t>Total Emergency Admission Mean Length of Stay</a:t>
                      </a:r>
                      <a:r>
                        <a:rPr lang="en-US" sz="1050" b="0" u="none" strike="noStrike" dirty="0">
                          <a:solidFill>
                            <a:schemeClr val="tx1"/>
                          </a:solidFill>
                          <a:effectLst/>
                        </a:rPr>
                        <a:t> </a:t>
                      </a:r>
                      <a:endParaRPr lang="en-US" sz="1050" b="0" u="none" strike="noStrike" dirty="0" smtClean="0">
                        <a:solidFill>
                          <a:schemeClr val="tx1"/>
                        </a:solidFill>
                        <a:effectLst/>
                      </a:endParaRPr>
                    </a:p>
                    <a:p>
                      <a:pPr algn="l" fontAlgn="ctr"/>
                      <a:r>
                        <a:rPr lang="en-US" sz="900" b="0" u="none" strike="noStrike" dirty="0" smtClean="0">
                          <a:solidFill>
                            <a:schemeClr val="tx1"/>
                          </a:solidFill>
                          <a:effectLst/>
                        </a:rPr>
                        <a:t>(</a:t>
                      </a:r>
                      <a:r>
                        <a:rPr lang="en-US" sz="900" b="0" u="none" strike="noStrike" dirty="0">
                          <a:solidFill>
                            <a:schemeClr val="tx1"/>
                          </a:solidFill>
                          <a:effectLst/>
                        </a:rPr>
                        <a:t>Definitions as per Discovery indicator attached) </a:t>
                      </a:r>
                      <a:endParaRPr lang="en-US" sz="9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6.4</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chemeClr val="tx1"/>
                          </a:solidFill>
                          <a:effectLst/>
                          <a:latin typeface="+mn-lt"/>
                        </a:rPr>
                        <a:t>5.6</a:t>
                      </a:r>
                      <a:r>
                        <a:rPr lang="en-GB" sz="900" b="1" i="0" u="none" strike="noStrike" baseline="0" dirty="0" smtClean="0">
                          <a:solidFill>
                            <a:schemeClr val="bg1"/>
                          </a:solidFill>
                          <a:effectLst/>
                          <a:latin typeface="Arial" panose="020B0604020202020204" pitchFamily="34" charset="0"/>
                        </a:rPr>
                        <a:t>  </a:t>
                      </a:r>
                      <a:r>
                        <a:rPr lang="en-GB" sz="900" b="1" i="0" u="none" strike="noStrike" baseline="0" dirty="0" smtClean="0">
                          <a:solidFill>
                            <a:srgbClr val="00B050"/>
                          </a:solidFill>
                          <a:effectLst/>
                          <a:latin typeface="Arial" panose="020B0604020202020204" pitchFamily="34" charset="0"/>
                        </a:rPr>
                        <a:t> </a:t>
                      </a:r>
                      <a:r>
                        <a:rPr lang="en-GB" sz="900" b="1" dirty="0" smtClean="0">
                          <a:solidFill>
                            <a:srgbClr val="00B050"/>
                          </a:solidFill>
                          <a:sym typeface="Wingdings" panose="05000000000000000000" pitchFamily="2" charset="2"/>
                        </a:rPr>
                        <a:t>( )</a:t>
                      </a:r>
                      <a:endParaRPr lang="en-GB" sz="900" b="1" i="0" u="none" strike="noStrike" dirty="0" smtClean="0">
                        <a:solidFill>
                          <a:srgbClr val="00B05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solidFill>
                            <a:schemeClr val="tx1"/>
                          </a:solidFill>
                          <a:effectLst/>
                        </a:rPr>
                        <a:t>6.4</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algn="ctr" defTabSz="914400" rtl="0" eaLnBrk="1" fontAlgn="b" latinLnBrk="0" hangingPunct="1"/>
                      <a:r>
                        <a:rPr lang="en-GB" sz="900" b="1" u="none" strike="noStrike" kern="1200" dirty="0" smtClean="0">
                          <a:solidFill>
                            <a:schemeClr val="tx1"/>
                          </a:solidFill>
                          <a:effectLst/>
                          <a:latin typeface="+mn-lt"/>
                          <a:ea typeface="+mn-ea"/>
                          <a:cs typeface="+mn-cs"/>
                        </a:rPr>
                        <a:t>5.28 </a:t>
                      </a:r>
                      <a:r>
                        <a:rPr lang="en-GB" sz="900" b="1" dirty="0" smtClean="0">
                          <a:solidFill>
                            <a:srgbClr val="00B050"/>
                          </a:solidFill>
                          <a:sym typeface="Wingdings" panose="05000000000000000000" pitchFamily="2" charset="2"/>
                        </a:rPr>
                        <a:t>( )</a:t>
                      </a:r>
                      <a:endParaRPr lang="en-GB" sz="900" b="1" u="none" strike="noStrike" kern="1200" dirty="0">
                        <a:solidFill>
                          <a:schemeClr val="tx1"/>
                        </a:solidFill>
                        <a:effectLst/>
                        <a:latin typeface="+mn-lt"/>
                        <a:ea typeface="+mn-ea"/>
                        <a:cs typeface="+mn-cs"/>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US" sz="1050" b="1" u="none" strike="noStrike" dirty="0">
                          <a:solidFill>
                            <a:schemeClr val="tx1"/>
                          </a:solidFill>
                          <a:effectLst/>
                        </a:rPr>
                        <a:t>31 Day Cancer – Decision to treat to first treatment </a:t>
                      </a:r>
                      <a:r>
                        <a:rPr lang="en-US" sz="1050" b="0" u="none" strike="noStrike" dirty="0">
                          <a:solidFill>
                            <a:schemeClr val="tx1"/>
                          </a:solidFill>
                          <a:effectLst/>
                        </a:rPr>
                        <a:t/>
                      </a:r>
                      <a:br>
                        <a:rPr lang="en-US" sz="1050" b="0" u="none" strike="noStrike" dirty="0">
                          <a:solidFill>
                            <a:schemeClr val="tx1"/>
                          </a:solidFill>
                          <a:effectLst/>
                        </a:rPr>
                      </a:br>
                      <a:r>
                        <a:rPr lang="en-US" sz="800" b="0" u="none" strike="noStrike" dirty="0">
                          <a:solidFill>
                            <a:schemeClr val="tx1"/>
                          </a:solidFill>
                          <a:effectLst/>
                        </a:rPr>
                        <a:t>(Definitions as per published statistics)</a:t>
                      </a:r>
                      <a:endParaRPr lang="en-US" sz="8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97.80%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chemeClr val="tx1"/>
                          </a:solidFill>
                          <a:effectLst/>
                          <a:latin typeface="+mn-lt"/>
                        </a:rPr>
                        <a:t>94.60%</a:t>
                      </a:r>
                      <a:r>
                        <a:rPr lang="en-GB" sz="900" b="1" i="0" u="none" strike="noStrike" baseline="0" dirty="0" smtClean="0">
                          <a:solidFill>
                            <a:schemeClr val="tx1"/>
                          </a:solidFill>
                          <a:effectLst/>
                          <a:latin typeface="Arial" panose="020B0604020202020204" pitchFamily="34" charset="0"/>
                        </a:rPr>
                        <a:t> </a:t>
                      </a:r>
                      <a:r>
                        <a:rPr lang="en-GB" sz="900" b="1" dirty="0" smtClean="0">
                          <a:solidFill>
                            <a:schemeClr val="accent4"/>
                          </a:solidFill>
                          <a:sym typeface="Wingdings" panose="05000000000000000000" pitchFamily="2" charset="2"/>
                        </a:rPr>
                        <a:t>( )</a:t>
                      </a:r>
                      <a:endParaRPr lang="en-GB" sz="900" b="1" i="0" u="none" strike="noStrike" dirty="0" smtClean="0">
                        <a:solidFill>
                          <a:schemeClr val="accent4"/>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solidFill>
                            <a:schemeClr val="tx1"/>
                          </a:solidFill>
                          <a:effectLst/>
                        </a:rPr>
                        <a:t>98.60%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algn="ctr" defTabSz="914400" rtl="0" eaLnBrk="1" fontAlgn="b" latinLnBrk="0" hangingPunct="1"/>
                      <a:r>
                        <a:rPr lang="en-GB" sz="900" b="1" u="none" strike="noStrike" kern="1200" dirty="0">
                          <a:solidFill>
                            <a:schemeClr val="tx1"/>
                          </a:solidFill>
                          <a:effectLst/>
                          <a:latin typeface="+mn-lt"/>
                          <a:ea typeface="+mn-ea"/>
                          <a:cs typeface="+mn-cs"/>
                        </a:rPr>
                        <a:t>90.61</a:t>
                      </a:r>
                      <a:r>
                        <a:rPr lang="en-GB" sz="900" b="1" u="none" strike="noStrike" kern="1200" dirty="0" smtClean="0">
                          <a:solidFill>
                            <a:schemeClr val="tx1"/>
                          </a:solidFill>
                          <a:effectLst/>
                          <a:latin typeface="+mn-lt"/>
                          <a:ea typeface="+mn-ea"/>
                          <a:cs typeface="+mn-cs"/>
                        </a:rPr>
                        <a:t>% </a:t>
                      </a:r>
                      <a:r>
                        <a:rPr lang="en-GB" sz="900" b="1" dirty="0" smtClean="0">
                          <a:solidFill>
                            <a:srgbClr val="FF0000"/>
                          </a:solidFill>
                          <a:sym typeface="Wingdings" panose="05000000000000000000" pitchFamily="2" charset="2"/>
                        </a:rPr>
                        <a:t>( )</a:t>
                      </a:r>
                      <a:endParaRPr lang="en-GB" sz="900" b="1" u="none" strike="noStrike" kern="1200" dirty="0">
                        <a:solidFill>
                          <a:schemeClr val="tx1"/>
                        </a:solidFill>
                        <a:effectLst/>
                        <a:latin typeface="+mn-lt"/>
                        <a:ea typeface="+mn-ea"/>
                        <a:cs typeface="+mn-cs"/>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US" sz="1050" b="1" u="none" strike="noStrike" dirty="0">
                          <a:solidFill>
                            <a:schemeClr val="tx1"/>
                          </a:solidFill>
                          <a:effectLst/>
                        </a:rPr>
                        <a:t>62 Day Cancer - Referral to First treatment </a:t>
                      </a:r>
                      <a:endParaRPr lang="en-US" sz="1050" b="1" u="none" strike="noStrike" dirty="0" smtClean="0">
                        <a:solidFill>
                          <a:schemeClr val="tx1"/>
                        </a:solidFill>
                        <a:effectLst/>
                      </a:endParaRPr>
                    </a:p>
                    <a:p>
                      <a:pPr algn="l" fontAlgn="ctr"/>
                      <a:r>
                        <a:rPr lang="en-US" sz="800" b="0" u="none" strike="noStrike" dirty="0" smtClean="0">
                          <a:solidFill>
                            <a:schemeClr val="tx1"/>
                          </a:solidFill>
                          <a:effectLst/>
                        </a:rPr>
                        <a:t>(</a:t>
                      </a:r>
                      <a:r>
                        <a:rPr lang="en-US" sz="800" b="0" u="none" strike="noStrike" dirty="0">
                          <a:solidFill>
                            <a:schemeClr val="tx1"/>
                          </a:solidFill>
                          <a:effectLst/>
                        </a:rPr>
                        <a:t>Definitions as per published statistics)</a:t>
                      </a:r>
                      <a:endParaRPr lang="en-US" sz="8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83.50%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chemeClr val="tx1"/>
                          </a:solidFill>
                          <a:effectLst/>
                          <a:latin typeface="+mn-lt"/>
                        </a:rPr>
                        <a:t>77%</a:t>
                      </a:r>
                      <a:r>
                        <a:rPr lang="en-GB" sz="900" b="1" i="0" u="none" strike="noStrike" baseline="0" dirty="0" smtClean="0">
                          <a:solidFill>
                            <a:schemeClr val="tx1"/>
                          </a:solidFill>
                          <a:effectLst/>
                          <a:latin typeface="+mn-lt"/>
                        </a:rPr>
                        <a:t>   </a:t>
                      </a:r>
                      <a:r>
                        <a:rPr lang="en-GB" sz="900" b="1" dirty="0" smtClean="0">
                          <a:solidFill>
                            <a:srgbClr val="FF0000"/>
                          </a:solidFill>
                          <a:sym typeface="Wingdings" panose="05000000000000000000" pitchFamily="2" charset="2"/>
                        </a:rPr>
                        <a:t>( )</a:t>
                      </a:r>
                      <a:endParaRPr lang="en-GB" sz="900" b="1" i="0" u="none" strike="noStrike" dirty="0" smtClean="0">
                        <a:solidFill>
                          <a:srgbClr val="FF000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solidFill>
                            <a:schemeClr val="tx1"/>
                          </a:solidFill>
                          <a:effectLst/>
                        </a:rPr>
                        <a:t>87.50%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algn="ctr" defTabSz="914400" rtl="0" eaLnBrk="1" fontAlgn="b" latinLnBrk="0" hangingPunct="1"/>
                      <a:r>
                        <a:rPr lang="en-GB" sz="900" b="1" u="none" strike="noStrike" kern="1200" dirty="0">
                          <a:solidFill>
                            <a:schemeClr val="tx1"/>
                          </a:solidFill>
                          <a:effectLst/>
                          <a:latin typeface="+mn-lt"/>
                          <a:ea typeface="+mn-ea"/>
                          <a:cs typeface="+mn-cs"/>
                        </a:rPr>
                        <a:t>72.45</a:t>
                      </a:r>
                      <a:r>
                        <a:rPr lang="en-GB" sz="900" b="1" u="none" strike="noStrike" kern="1200" dirty="0" smtClean="0">
                          <a:solidFill>
                            <a:schemeClr val="tx1"/>
                          </a:solidFill>
                          <a:effectLst/>
                          <a:latin typeface="+mn-lt"/>
                          <a:ea typeface="+mn-ea"/>
                          <a:cs typeface="+mn-cs"/>
                        </a:rPr>
                        <a:t>% </a:t>
                      </a:r>
                      <a:r>
                        <a:rPr lang="en-GB" sz="900" b="1" dirty="0" smtClean="0">
                          <a:solidFill>
                            <a:srgbClr val="FF0000"/>
                          </a:solidFill>
                          <a:sym typeface="Wingdings" panose="05000000000000000000" pitchFamily="2" charset="2"/>
                        </a:rPr>
                        <a:t>( )</a:t>
                      </a:r>
                      <a:endParaRPr lang="en-GB" sz="900" b="1" u="none" strike="noStrike" kern="1200" dirty="0">
                        <a:solidFill>
                          <a:schemeClr val="tx1"/>
                        </a:solidFill>
                        <a:effectLst/>
                        <a:latin typeface="+mn-lt"/>
                        <a:ea typeface="+mn-ea"/>
                        <a:cs typeface="+mn-cs"/>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US" sz="1050" b="1" u="none" strike="noStrike" dirty="0">
                          <a:solidFill>
                            <a:schemeClr val="tx1"/>
                          </a:solidFill>
                          <a:effectLst/>
                        </a:rPr>
                        <a:t>CAMHS - First Treatment Appointments </a:t>
                      </a:r>
                      <a:endParaRPr lang="en-US" sz="1050" b="1" u="none" strike="noStrike" dirty="0" smtClean="0">
                        <a:solidFill>
                          <a:schemeClr val="tx1"/>
                        </a:solidFill>
                        <a:effectLst/>
                      </a:endParaRPr>
                    </a:p>
                    <a:p>
                      <a:pPr algn="l" fontAlgn="ctr"/>
                      <a:r>
                        <a:rPr lang="en-US" sz="800" b="0" u="none" strike="noStrike" dirty="0" smtClean="0">
                          <a:solidFill>
                            <a:schemeClr val="tx1"/>
                          </a:solidFill>
                          <a:effectLst/>
                        </a:rPr>
                        <a:t>(</a:t>
                      </a:r>
                      <a:r>
                        <a:rPr lang="en-US" sz="800" b="0" u="none" strike="noStrike" dirty="0">
                          <a:solidFill>
                            <a:schemeClr val="tx1"/>
                          </a:solidFill>
                          <a:effectLst/>
                        </a:rPr>
                        <a:t>patients treated within 52 weeks of referral)(Definitions as per published statistics)</a:t>
                      </a:r>
                      <a:endParaRPr lang="en-US" sz="8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290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algn="ctr" fontAlgn="b"/>
                      <a:r>
                        <a:rPr lang="en-GB" sz="900" b="1" i="0" u="none" strike="noStrike" dirty="0" smtClean="0">
                          <a:solidFill>
                            <a:srgbClr val="000000"/>
                          </a:solidFill>
                          <a:effectLst/>
                          <a:latin typeface="+mn-lt"/>
                        </a:rPr>
                        <a:t>391   </a:t>
                      </a:r>
                      <a:r>
                        <a:rPr lang="en-GB" sz="900" b="1" dirty="0" smtClean="0">
                          <a:solidFill>
                            <a:srgbClr val="00B050"/>
                          </a:solidFill>
                          <a:sym typeface="Wingdings" panose="05000000000000000000" pitchFamily="2" charset="2"/>
                        </a:rPr>
                        <a:t>()</a:t>
                      </a:r>
                      <a:endParaRPr lang="en-GB" sz="900" b="1" i="0" u="none" strike="noStrike" dirty="0">
                        <a:solidFill>
                          <a:srgbClr val="000000"/>
                        </a:solidFill>
                        <a:effectLst/>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effectLst/>
                        </a:rPr>
                        <a:t>268</a:t>
                      </a:r>
                      <a:endParaRPr lang="en-GB" sz="900" b="0"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algn="ctr" defTabSz="914400" rtl="0" eaLnBrk="1" fontAlgn="b" latinLnBrk="0" hangingPunct="1"/>
                      <a:r>
                        <a:rPr lang="en-GB" sz="900" b="1" u="none" strike="noStrike" kern="1200" dirty="0" smtClean="0">
                          <a:solidFill>
                            <a:schemeClr val="tx1"/>
                          </a:solidFill>
                          <a:effectLst/>
                          <a:latin typeface="+mn-lt"/>
                          <a:ea typeface="+mn-ea"/>
                          <a:cs typeface="+mn-cs"/>
                        </a:rPr>
                        <a:t>372 </a:t>
                      </a:r>
                      <a:r>
                        <a:rPr lang="en-GB" sz="900" b="1" dirty="0" smtClean="0">
                          <a:solidFill>
                            <a:srgbClr val="00B050"/>
                          </a:solidFill>
                          <a:sym typeface="Wingdings" panose="05000000000000000000" pitchFamily="2" charset="2"/>
                        </a:rPr>
                        <a:t>()</a:t>
                      </a:r>
                      <a:endParaRPr lang="en-GB" sz="900" b="1" u="none" strike="noStrike" kern="1200" dirty="0">
                        <a:solidFill>
                          <a:schemeClr val="tx1"/>
                        </a:solidFill>
                        <a:effectLst/>
                        <a:latin typeface="+mn-lt"/>
                        <a:ea typeface="+mn-ea"/>
                        <a:cs typeface="+mn-cs"/>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US" sz="1050" b="1" u="none" strike="noStrike" dirty="0">
                          <a:solidFill>
                            <a:schemeClr val="tx1"/>
                          </a:solidFill>
                          <a:effectLst/>
                        </a:rPr>
                        <a:t>CAMHS - Backlog First Treatment Appointments </a:t>
                      </a:r>
                      <a:endParaRPr lang="en-US" sz="1050" b="1" u="none" strike="noStrike" dirty="0" smtClean="0">
                        <a:solidFill>
                          <a:schemeClr val="tx1"/>
                        </a:solidFill>
                        <a:effectLst/>
                      </a:endParaRPr>
                    </a:p>
                    <a:p>
                      <a:pPr algn="l" fontAlgn="ctr"/>
                      <a:r>
                        <a:rPr lang="en-US" sz="800" b="0" u="none" strike="noStrike" dirty="0" smtClean="0">
                          <a:solidFill>
                            <a:schemeClr val="tx1"/>
                          </a:solidFill>
                          <a:effectLst/>
                        </a:rPr>
                        <a:t>(</a:t>
                      </a:r>
                      <a:r>
                        <a:rPr lang="en-US" sz="800" b="0" u="none" strike="noStrike" dirty="0">
                          <a:solidFill>
                            <a:schemeClr val="tx1"/>
                          </a:solidFill>
                          <a:effectLst/>
                        </a:rPr>
                        <a:t>patients treated after waiting 52+ weeks, if applicable) (Definitions as per published statistics)</a:t>
                      </a:r>
                      <a:endParaRPr lang="en-US" sz="8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0  </a:t>
                      </a:r>
                      <a:r>
                        <a:rPr lang="en-GB" sz="900" b="1" baseline="0" dirty="0" smtClean="0">
                          <a:solidFill>
                            <a:srgbClr val="FF0000"/>
                          </a:solidFill>
                          <a:latin typeface="+mn-lt"/>
                        </a:rPr>
                        <a:t> </a:t>
                      </a:r>
                      <a:r>
                        <a:rPr lang="en-GB" sz="900" b="1" dirty="0" smtClean="0">
                          <a:solidFill>
                            <a:srgbClr val="00B050"/>
                          </a:solidFill>
                          <a:sym typeface="Wingdings" panose="05000000000000000000" pitchFamily="2" charset="2"/>
                        </a:rPr>
                        <a:t>(=)</a:t>
                      </a:r>
                      <a:endParaRPr lang="en-GB" sz="900" b="1" i="0" u="none" strike="noStrike" dirty="0" smtClean="0">
                        <a:solidFill>
                          <a:srgbClr val="00B050"/>
                        </a:solidFill>
                        <a:effectLst/>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effectLst/>
                        </a:rPr>
                        <a:t>0</a:t>
                      </a:r>
                      <a:endParaRPr lang="en-GB" sz="900" b="0"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u="none" strike="noStrike" kern="1200" dirty="0" smtClean="0">
                          <a:solidFill>
                            <a:schemeClr val="tx1"/>
                          </a:solidFill>
                          <a:effectLst/>
                          <a:latin typeface="+mn-lt"/>
                          <a:ea typeface="+mn-ea"/>
                          <a:cs typeface="+mn-cs"/>
                        </a:rPr>
                        <a:t>0 </a:t>
                      </a:r>
                      <a:r>
                        <a:rPr lang="en-GB" sz="900" b="1" dirty="0" smtClean="0">
                          <a:solidFill>
                            <a:srgbClr val="00B050"/>
                          </a:solidFill>
                          <a:sym typeface="Wingdings" panose="05000000000000000000" pitchFamily="2" charset="2"/>
                        </a:rPr>
                        <a:t>(=)</a:t>
                      </a:r>
                      <a:endParaRPr lang="en-GB" sz="900" b="1" i="0" u="none" strike="noStrike" dirty="0" smtClean="0">
                        <a:solidFill>
                          <a:srgbClr val="00B050"/>
                        </a:solidFill>
                        <a:effectLst/>
                        <a:latin typeface="+mn-lt"/>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US" sz="1050" b="1" u="none" strike="noStrike" dirty="0">
                          <a:solidFill>
                            <a:schemeClr val="tx1"/>
                          </a:solidFill>
                          <a:effectLst/>
                        </a:rPr>
                        <a:t>CAMHS - Performance against the 18 week standard (%) </a:t>
                      </a:r>
                      <a:endParaRPr lang="en-US" sz="1050" b="1" u="none" strike="noStrike" dirty="0" smtClean="0">
                        <a:solidFill>
                          <a:schemeClr val="tx1"/>
                        </a:solidFill>
                        <a:effectLst/>
                      </a:endParaRPr>
                    </a:p>
                    <a:p>
                      <a:pPr algn="l" fontAlgn="ctr"/>
                      <a:r>
                        <a:rPr lang="en-US" sz="800" b="0" u="none" strike="noStrike" dirty="0" smtClean="0">
                          <a:solidFill>
                            <a:schemeClr val="tx1"/>
                          </a:solidFill>
                          <a:effectLst/>
                        </a:rPr>
                        <a:t>(</a:t>
                      </a:r>
                      <a:r>
                        <a:rPr lang="en-US" sz="800" b="0" u="none" strike="noStrike" dirty="0">
                          <a:solidFill>
                            <a:schemeClr val="tx1"/>
                          </a:solidFill>
                          <a:effectLst/>
                        </a:rPr>
                        <a:t>Definitions as per published statistics)</a:t>
                      </a:r>
                      <a:endParaRPr lang="en-US" sz="105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90.30%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95% </a:t>
                      </a:r>
                      <a:r>
                        <a:rPr lang="en-GB" sz="900" b="1" baseline="0" dirty="0" smtClean="0">
                          <a:solidFill>
                            <a:srgbClr val="00B050"/>
                          </a:solidFill>
                          <a:latin typeface="+mn-lt"/>
                        </a:rPr>
                        <a:t>  </a:t>
                      </a:r>
                      <a:r>
                        <a:rPr lang="en-GB" sz="900" b="1" dirty="0" smtClean="0">
                          <a:solidFill>
                            <a:srgbClr val="00B050"/>
                          </a:solidFill>
                          <a:sym typeface="Wingdings" panose="05000000000000000000" pitchFamily="2" charset="2"/>
                        </a:rPr>
                        <a:t>()</a:t>
                      </a:r>
                      <a:endParaRPr lang="en-GB" sz="900" b="1" i="0" u="none" strike="noStrike" dirty="0" smtClean="0">
                        <a:solidFill>
                          <a:srgbClr val="00B050"/>
                        </a:solidFill>
                        <a:effectLst/>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effectLst/>
                        </a:rPr>
                        <a:t>90.30%</a:t>
                      </a:r>
                      <a:endParaRPr lang="en-GB" sz="900" b="0"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u="none" strike="noStrike" kern="1200" dirty="0">
                          <a:solidFill>
                            <a:schemeClr val="tx1"/>
                          </a:solidFill>
                          <a:effectLst/>
                          <a:latin typeface="+mn-lt"/>
                          <a:ea typeface="+mn-ea"/>
                          <a:cs typeface="+mn-cs"/>
                        </a:rPr>
                        <a:t>95</a:t>
                      </a:r>
                      <a:r>
                        <a:rPr lang="en-GB" sz="900" b="1" u="none" strike="noStrike" kern="1200" dirty="0" smtClean="0">
                          <a:solidFill>
                            <a:schemeClr val="tx1"/>
                          </a:solidFill>
                          <a:effectLst/>
                          <a:latin typeface="+mn-lt"/>
                          <a:ea typeface="+mn-ea"/>
                          <a:cs typeface="+mn-cs"/>
                        </a:rPr>
                        <a:t>% </a:t>
                      </a:r>
                      <a:r>
                        <a:rPr lang="en-GB" sz="900" b="1" dirty="0" smtClean="0">
                          <a:solidFill>
                            <a:srgbClr val="00B050"/>
                          </a:solidFill>
                          <a:sym typeface="Wingdings" panose="05000000000000000000" pitchFamily="2" charset="2"/>
                        </a:rPr>
                        <a:t>()</a:t>
                      </a:r>
                      <a:endParaRPr lang="en-GB" sz="900" b="1" i="0" u="none" strike="noStrike" dirty="0" smtClean="0">
                        <a:solidFill>
                          <a:srgbClr val="00B050"/>
                        </a:solidFill>
                        <a:effectLst/>
                        <a:latin typeface="+mn-lt"/>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17883">
                <a:tc>
                  <a:txBody>
                    <a:bodyPr/>
                    <a:lstStyle/>
                    <a:p>
                      <a:pPr algn="l" fontAlgn="ctr"/>
                      <a:r>
                        <a:rPr lang="en-US" sz="1050" b="1" u="none" strike="noStrike" dirty="0">
                          <a:solidFill>
                            <a:schemeClr val="tx1"/>
                          </a:solidFill>
                          <a:effectLst/>
                        </a:rPr>
                        <a:t>Psychological Therapies  - First Treatment </a:t>
                      </a:r>
                      <a:r>
                        <a:rPr lang="en-US" sz="1050" b="1" u="none" strike="noStrike" dirty="0" smtClean="0">
                          <a:solidFill>
                            <a:schemeClr val="tx1"/>
                          </a:solidFill>
                          <a:effectLst/>
                        </a:rPr>
                        <a:t>Appointments</a:t>
                      </a:r>
                    </a:p>
                    <a:p>
                      <a:pPr algn="l" fontAlgn="ctr"/>
                      <a:r>
                        <a:rPr lang="en-US" sz="800" b="0" u="none" strike="noStrike" dirty="0" smtClean="0">
                          <a:solidFill>
                            <a:schemeClr val="tx1"/>
                          </a:solidFill>
                          <a:effectLst/>
                        </a:rPr>
                        <a:t>(</a:t>
                      </a:r>
                      <a:r>
                        <a:rPr lang="en-US" sz="800" b="0" u="none" strike="noStrike" dirty="0">
                          <a:solidFill>
                            <a:schemeClr val="tx1"/>
                          </a:solidFill>
                          <a:effectLst/>
                        </a:rPr>
                        <a:t>patients treated within 52 weeks of referral) (Definitions as per published statistics)</a:t>
                      </a:r>
                      <a:endParaRPr lang="en-US" sz="8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3,210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1,807   </a:t>
                      </a:r>
                      <a:r>
                        <a:rPr lang="en-GB" sz="900" b="1" dirty="0" smtClean="0">
                          <a:solidFill>
                            <a:srgbClr val="FF0000"/>
                          </a:solidFill>
                          <a:sym typeface="Wingdings" panose="05000000000000000000" pitchFamily="2" charset="2"/>
                        </a:rPr>
                        <a:t>( )</a:t>
                      </a:r>
                      <a:endParaRPr lang="en-GB" sz="900" b="1" i="0" u="none" strike="noStrike" dirty="0" smtClean="0">
                        <a:solidFill>
                          <a:srgbClr val="000000"/>
                        </a:solidFill>
                        <a:effectLst/>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effectLst/>
                        </a:rPr>
                        <a:t>3,460</a:t>
                      </a:r>
                      <a:endParaRPr lang="en-GB" sz="900" b="0"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u="none" strike="noStrike" kern="1200" dirty="0" smtClean="0">
                          <a:solidFill>
                            <a:schemeClr val="tx1"/>
                          </a:solidFill>
                          <a:effectLst/>
                          <a:latin typeface="+mn-lt"/>
                          <a:ea typeface="+mn-ea"/>
                          <a:cs typeface="+mn-cs"/>
                        </a:rPr>
                        <a:t>1,857 </a:t>
                      </a:r>
                      <a:r>
                        <a:rPr lang="en-GB" sz="900" b="1" dirty="0" smtClean="0">
                          <a:solidFill>
                            <a:srgbClr val="FF0000"/>
                          </a:solidFill>
                          <a:sym typeface="Wingdings" panose="05000000000000000000" pitchFamily="2" charset="2"/>
                        </a:rPr>
                        <a:t>( )</a:t>
                      </a:r>
                      <a:endParaRPr lang="en-GB" sz="900" b="1" i="0" u="none" strike="noStrike" dirty="0" smtClean="0">
                        <a:solidFill>
                          <a:srgbClr val="000000"/>
                        </a:solidFill>
                        <a:effectLst/>
                        <a:latin typeface="+mn-lt"/>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441499">
                <a:tc>
                  <a:txBody>
                    <a:bodyPr/>
                    <a:lstStyle/>
                    <a:p>
                      <a:pPr algn="l" fontAlgn="ctr"/>
                      <a:r>
                        <a:rPr lang="en-US" sz="1050" b="1" u="none" strike="noStrike" dirty="0">
                          <a:solidFill>
                            <a:schemeClr val="tx1"/>
                          </a:solidFill>
                          <a:effectLst/>
                        </a:rPr>
                        <a:t>Psychological Therapies - Backlog First Treatment </a:t>
                      </a:r>
                      <a:r>
                        <a:rPr lang="en-US" sz="1050" b="1" u="none" strike="noStrike" dirty="0" smtClean="0">
                          <a:solidFill>
                            <a:schemeClr val="tx1"/>
                          </a:solidFill>
                          <a:effectLst/>
                        </a:rPr>
                        <a:t>Appointments</a:t>
                      </a:r>
                    </a:p>
                    <a:p>
                      <a:pPr algn="l" fontAlgn="ctr"/>
                      <a:r>
                        <a:rPr lang="en-US" sz="800" b="0" u="none" strike="noStrike" dirty="0" smtClean="0">
                          <a:solidFill>
                            <a:schemeClr val="tx1"/>
                          </a:solidFill>
                          <a:effectLst/>
                        </a:rPr>
                        <a:t>(</a:t>
                      </a:r>
                      <a:r>
                        <a:rPr lang="en-US" sz="800" b="0" u="none" strike="noStrike" dirty="0">
                          <a:solidFill>
                            <a:schemeClr val="tx1"/>
                          </a:solidFill>
                          <a:effectLst/>
                        </a:rPr>
                        <a:t>patients treated after waiting 52+ weeks, if applicable) (Definitions as per published statistics)</a:t>
                      </a:r>
                      <a:endParaRPr lang="en-US" sz="8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165</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67   </a:t>
                      </a:r>
                      <a:r>
                        <a:rPr lang="en-GB" sz="900" b="1" dirty="0" smtClean="0">
                          <a:solidFill>
                            <a:srgbClr val="FF0000"/>
                          </a:solidFill>
                          <a:sym typeface="Wingdings" panose="05000000000000000000" pitchFamily="2" charset="2"/>
                        </a:rPr>
                        <a:t>( )</a:t>
                      </a:r>
                      <a:endParaRPr lang="en-GB" sz="900" b="1" i="0" u="none" strike="noStrike" dirty="0" smtClean="0">
                        <a:solidFill>
                          <a:srgbClr val="000000"/>
                        </a:solidFill>
                        <a:effectLst/>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effectLst/>
                        </a:rPr>
                        <a:t>170</a:t>
                      </a:r>
                      <a:endParaRPr lang="en-GB" sz="900" b="0"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u="none" strike="noStrike" kern="1200" dirty="0" smtClean="0">
                          <a:solidFill>
                            <a:schemeClr val="tx1"/>
                          </a:solidFill>
                          <a:effectLst/>
                          <a:latin typeface="+mn-lt"/>
                          <a:ea typeface="+mn-ea"/>
                          <a:cs typeface="+mn-cs"/>
                        </a:rPr>
                        <a:t>42 </a:t>
                      </a:r>
                      <a:r>
                        <a:rPr lang="en-GB" sz="900" b="1" dirty="0" smtClean="0">
                          <a:solidFill>
                            <a:srgbClr val="FF0000"/>
                          </a:solidFill>
                          <a:sym typeface="Wingdings" panose="05000000000000000000" pitchFamily="2" charset="2"/>
                        </a:rPr>
                        <a:t>( )</a:t>
                      </a:r>
                      <a:endParaRPr lang="en-GB" sz="900" b="1" i="0" u="none" strike="noStrike" dirty="0" smtClean="0">
                        <a:solidFill>
                          <a:srgbClr val="000000"/>
                        </a:solidFill>
                        <a:effectLst/>
                        <a:latin typeface="+mn-lt"/>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36138">
                <a:tc>
                  <a:txBody>
                    <a:bodyPr/>
                    <a:lstStyle/>
                    <a:p>
                      <a:pPr algn="l" fontAlgn="ctr"/>
                      <a:r>
                        <a:rPr lang="en-US" sz="1050" b="1" u="none" strike="noStrike" dirty="0">
                          <a:solidFill>
                            <a:schemeClr val="tx1"/>
                          </a:solidFill>
                          <a:effectLst/>
                        </a:rPr>
                        <a:t>Psychological Therapies - Performance against the 18 week standard (%) </a:t>
                      </a:r>
                      <a:r>
                        <a:rPr lang="en-US" sz="800" b="0" u="none" strike="noStrike" dirty="0">
                          <a:solidFill>
                            <a:schemeClr val="tx1"/>
                          </a:solidFill>
                          <a:effectLst/>
                        </a:rPr>
                        <a:t>(Definitions as per published statistics)</a:t>
                      </a:r>
                      <a:endParaRPr lang="en-US" sz="8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GB" sz="900" b="0" u="none" strike="noStrike" dirty="0">
                          <a:solidFill>
                            <a:schemeClr val="tx1"/>
                          </a:solidFill>
                          <a:effectLst/>
                        </a:rPr>
                        <a:t>90%</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89%   </a:t>
                      </a:r>
                      <a:r>
                        <a:rPr lang="en-GB" sz="900" b="1" dirty="0" smtClean="0">
                          <a:solidFill>
                            <a:schemeClr val="accent4"/>
                          </a:solidFill>
                          <a:sym typeface="Wingdings" panose="05000000000000000000" pitchFamily="2" charset="2"/>
                        </a:rPr>
                        <a:t>( )</a:t>
                      </a:r>
                      <a:endParaRPr lang="en-GB" sz="900" b="1" i="0" u="none" strike="noStrike" dirty="0" smtClean="0">
                        <a:solidFill>
                          <a:srgbClr val="000000"/>
                        </a:solidFill>
                        <a:effectLst/>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GB" sz="900" u="none" strike="noStrike" dirty="0">
                          <a:effectLst/>
                        </a:rPr>
                        <a:t>90%</a:t>
                      </a:r>
                      <a:endParaRPr lang="en-GB" sz="900" b="0"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u="none" strike="noStrike" kern="1200" dirty="0">
                          <a:solidFill>
                            <a:schemeClr val="tx1"/>
                          </a:solidFill>
                          <a:effectLst/>
                          <a:latin typeface="+mn-lt"/>
                          <a:ea typeface="+mn-ea"/>
                          <a:cs typeface="+mn-cs"/>
                        </a:rPr>
                        <a:t>87</a:t>
                      </a:r>
                      <a:r>
                        <a:rPr lang="en-GB" sz="900" b="1" u="none" strike="noStrike" kern="1200" dirty="0" smtClean="0">
                          <a:solidFill>
                            <a:schemeClr val="tx1"/>
                          </a:solidFill>
                          <a:effectLst/>
                          <a:latin typeface="+mn-lt"/>
                          <a:ea typeface="+mn-ea"/>
                          <a:cs typeface="+mn-cs"/>
                        </a:rPr>
                        <a:t>% </a:t>
                      </a:r>
                      <a:r>
                        <a:rPr lang="en-GB" sz="900" b="1" dirty="0" smtClean="0">
                          <a:solidFill>
                            <a:srgbClr val="FFC000"/>
                          </a:solidFill>
                          <a:sym typeface="Wingdings" panose="05000000000000000000" pitchFamily="2" charset="2"/>
                        </a:rPr>
                        <a:t>( )</a:t>
                      </a:r>
                      <a:endParaRPr lang="en-GB" sz="900" b="1" i="0" u="none" strike="noStrike" dirty="0" smtClean="0">
                        <a:solidFill>
                          <a:srgbClr val="FFC000"/>
                        </a:solidFill>
                        <a:effectLst/>
                        <a:latin typeface="+mn-lt"/>
                      </a:endParaRPr>
                    </a:p>
                  </a:txBody>
                  <a:tcPr marL="9525" marR="9525" marT="9525"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42732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u="none" strike="noStrike" dirty="0" smtClean="0">
                          <a:solidFill>
                            <a:schemeClr val="tx1"/>
                          </a:solidFill>
                          <a:effectLst/>
                        </a:rPr>
                        <a:t>Delayed Discharges at Month End </a:t>
                      </a: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u="none" strike="noStrike" dirty="0" smtClean="0">
                          <a:solidFill>
                            <a:schemeClr val="tx1"/>
                          </a:solidFill>
                          <a:effectLst/>
                        </a:rPr>
                        <a:t>(Total Delayed Discharges of Any Reason or Duration, per the Definition for Published Statistics)</a:t>
                      </a:r>
                      <a:endParaRPr lang="en-US" sz="800" b="0" i="0" u="none" strike="noStrike" dirty="0" smtClean="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ctr"/>
                      <a:r>
                        <a:rPr lang="en-GB" sz="900" b="0" u="none" strike="noStrike" dirty="0">
                          <a:solidFill>
                            <a:schemeClr val="tx1"/>
                          </a:solidFill>
                          <a:effectLst/>
                        </a:rPr>
                        <a:t>Month ending 30/09/2021</a:t>
                      </a:r>
                      <a:endParaRPr lang="en-GB"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u="sng" strike="noStrike" dirty="0" smtClean="0">
                          <a:solidFill>
                            <a:schemeClr val="tx1"/>
                          </a:solidFill>
                          <a:effectLst/>
                        </a:rPr>
                        <a:t>Actual</a:t>
                      </a:r>
                      <a:r>
                        <a:rPr lang="en-GB" sz="900" b="1" u="sng" strike="noStrike" baseline="0" dirty="0" smtClean="0">
                          <a:solidFill>
                            <a:schemeClr val="tx1"/>
                          </a:solidFill>
                          <a:effectLst/>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u="none" strike="noStrike" dirty="0" smtClean="0">
                          <a:solidFill>
                            <a:schemeClr val="tx1"/>
                          </a:solidFill>
                          <a:effectLst/>
                        </a:rPr>
                        <a:t>Month ending 30/09/2021</a:t>
                      </a:r>
                      <a:endParaRPr lang="en-GB" sz="900" b="1" i="0" u="none" strike="noStrike" dirty="0" smtClean="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ctr"/>
                      <a:r>
                        <a:rPr lang="en-GB" sz="900" u="none" strike="noStrike" dirty="0">
                          <a:effectLst/>
                        </a:rPr>
                        <a:t>Month ending 31/12/2021</a:t>
                      </a:r>
                      <a:endParaRPr lang="en-GB" sz="900" b="1" i="0" u="none" strike="noStrike" dirty="0">
                        <a:solidFill>
                          <a:srgbClr val="000000"/>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u="sng" strike="noStrike" dirty="0" smtClean="0">
                          <a:effectLst/>
                        </a:rPr>
                        <a:t>Actual</a:t>
                      </a:r>
                      <a:r>
                        <a:rPr lang="en-GB" sz="900" b="1" u="none" strike="noStrike" baseline="0" dirty="0" smtClean="0">
                          <a:effectLst/>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u="none" strike="noStrike" dirty="0" smtClean="0">
                          <a:effectLst/>
                        </a:rPr>
                        <a:t>Month ending 31/12/2021</a:t>
                      </a:r>
                      <a:endParaRPr lang="en-GB" sz="900" b="1" i="0" u="none" strike="noStrike" dirty="0" smtClean="0">
                        <a:solidFill>
                          <a:srgbClr val="00000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24228">
                <a:tc>
                  <a:txBody>
                    <a:bodyPr/>
                    <a:lstStyle/>
                    <a:p>
                      <a:pPr algn="r" fontAlgn="ctr"/>
                      <a:r>
                        <a:rPr lang="en-US" sz="1000" b="0" u="none" strike="noStrike" dirty="0" smtClean="0">
                          <a:solidFill>
                            <a:schemeClr val="tx1"/>
                          </a:solidFill>
                          <a:effectLst/>
                        </a:rPr>
                        <a:t>City:</a:t>
                      </a:r>
                      <a:r>
                        <a:rPr lang="en-US" sz="1000" b="0" u="none" strike="noStrike" dirty="0" smtClean="0">
                          <a:solidFill>
                            <a:schemeClr val="accent1">
                              <a:lumMod val="20000"/>
                              <a:lumOff val="80000"/>
                            </a:schemeClr>
                          </a:solidFill>
                          <a:effectLst/>
                        </a:rPr>
                        <a:t>  .</a:t>
                      </a:r>
                      <a:endParaRPr lang="en-US" sz="1000" b="0" i="0" u="none" strike="noStrike" dirty="0">
                        <a:solidFill>
                          <a:schemeClr val="accent1">
                            <a:lumMod val="20000"/>
                            <a:lumOff val="80000"/>
                          </a:schemeClr>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US" sz="900" b="0" u="none" strike="noStrike" dirty="0" smtClean="0">
                          <a:solidFill>
                            <a:schemeClr val="tx1"/>
                          </a:solidFill>
                          <a:effectLst/>
                        </a:rPr>
                        <a:t>20-25 </a:t>
                      </a:r>
                      <a:endParaRPr lang="en-US"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algn="ctr"/>
                      <a:r>
                        <a:rPr lang="en-GB" sz="900" b="1" dirty="0" smtClean="0">
                          <a:solidFill>
                            <a:schemeClr val="tx1"/>
                          </a:solidFill>
                          <a:latin typeface="+mn-lt"/>
                        </a:rPr>
                        <a:t>32</a:t>
                      </a:r>
                      <a:r>
                        <a:rPr lang="en-GB" sz="900" b="1" baseline="0" dirty="0" smtClean="0">
                          <a:solidFill>
                            <a:schemeClr val="tx1"/>
                          </a:solidFill>
                          <a:latin typeface="+mn-lt"/>
                        </a:rPr>
                        <a:t>  </a:t>
                      </a:r>
                      <a:r>
                        <a:rPr lang="en-GB" sz="900" b="1" baseline="0" dirty="0" smtClean="0">
                          <a:solidFill>
                            <a:schemeClr val="accent4"/>
                          </a:solidFill>
                          <a:latin typeface="+mn-lt"/>
                        </a:rPr>
                        <a:t> </a:t>
                      </a:r>
                      <a:r>
                        <a:rPr lang="en-GB" sz="900" b="1" dirty="0" smtClean="0">
                          <a:solidFill>
                            <a:schemeClr val="accent4"/>
                          </a:solidFill>
                          <a:sym typeface="Wingdings" panose="05000000000000000000" pitchFamily="2" charset="2"/>
                        </a:rPr>
                        <a:t>()</a:t>
                      </a:r>
                      <a:endParaRPr lang="en-GB" sz="900" b="1" dirty="0">
                        <a:solidFill>
                          <a:schemeClr val="accent4"/>
                        </a:solidFill>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dk1"/>
                          </a:solidFill>
                          <a:effectLst/>
                          <a:latin typeface="+mn-lt"/>
                          <a:ea typeface="+mn-ea"/>
                          <a:cs typeface="+mn-cs"/>
                        </a:rPr>
                        <a:t>20-25</a:t>
                      </a: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solidFill>
                            <a:srgbClr val="000000"/>
                          </a:solidFill>
                          <a:effectLst/>
                          <a:latin typeface="Arial" panose="020B0604020202020204" pitchFamily="34" charset="0"/>
                        </a:rPr>
                        <a:t>19 </a:t>
                      </a:r>
                      <a:r>
                        <a:rPr lang="en-GB" sz="900" b="1" dirty="0" smtClean="0">
                          <a:solidFill>
                            <a:srgbClr val="00B050"/>
                          </a:solidFill>
                          <a:sym typeface="Wingdings" panose="05000000000000000000" pitchFamily="2" charset="2"/>
                        </a:rPr>
                        <a:t>( )</a:t>
                      </a:r>
                      <a:endParaRPr lang="en-GB" sz="900" b="1" i="0" u="none" strike="noStrike" dirty="0" smtClean="0">
                        <a:solidFill>
                          <a:srgbClr val="00B05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24228">
                <a:tc>
                  <a:txBody>
                    <a:bodyPr/>
                    <a:lstStyle/>
                    <a:p>
                      <a:pPr algn="r" fontAlgn="ctr"/>
                      <a:r>
                        <a:rPr lang="en-US" sz="1000" b="0" u="none" strike="noStrike" dirty="0" smtClean="0">
                          <a:solidFill>
                            <a:schemeClr val="tx1"/>
                          </a:solidFill>
                          <a:effectLst/>
                        </a:rPr>
                        <a:t>Shire:</a:t>
                      </a:r>
                      <a:r>
                        <a:rPr lang="en-US" sz="1000" b="0" u="none" strike="noStrike" dirty="0" smtClean="0">
                          <a:solidFill>
                            <a:schemeClr val="accent1">
                              <a:lumMod val="20000"/>
                              <a:lumOff val="80000"/>
                            </a:schemeClr>
                          </a:solidFill>
                          <a:effectLst/>
                        </a:rPr>
                        <a:t>  .</a:t>
                      </a:r>
                      <a:r>
                        <a:rPr lang="en-US" sz="1000" b="0" u="none" strike="noStrike" dirty="0" smtClean="0">
                          <a:solidFill>
                            <a:schemeClr val="tx1"/>
                          </a:solidFill>
                          <a:effectLst/>
                        </a:rPr>
                        <a:t> </a:t>
                      </a:r>
                      <a:endParaRPr lang="en-US" sz="10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algn="ctr" fontAlgn="b"/>
                      <a:r>
                        <a:rPr lang="en-US" sz="900" b="0" u="none" strike="noStrike" dirty="0" smtClean="0">
                          <a:solidFill>
                            <a:schemeClr val="tx1"/>
                          </a:solidFill>
                          <a:effectLst/>
                        </a:rPr>
                        <a:t>20-25</a:t>
                      </a:r>
                      <a:endParaRPr lang="en-US" sz="900" b="0" i="0" u="none" strike="noStrike" dirty="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solidFill>
                            <a:schemeClr val="tx1"/>
                          </a:solidFill>
                          <a:effectLst/>
                          <a:latin typeface="+mn-lt"/>
                        </a:rPr>
                        <a:t>49</a:t>
                      </a:r>
                      <a:r>
                        <a:rPr lang="en-US" sz="900" b="1" i="0" u="none" strike="noStrike" baseline="0" dirty="0" smtClean="0">
                          <a:solidFill>
                            <a:schemeClr val="tx1"/>
                          </a:solidFill>
                          <a:effectLst/>
                          <a:latin typeface="+mn-lt"/>
                        </a:rPr>
                        <a:t>  </a:t>
                      </a:r>
                      <a:r>
                        <a:rPr lang="en-GB" sz="900" b="1" baseline="0" dirty="0" smtClean="0">
                          <a:solidFill>
                            <a:srgbClr val="FF0000"/>
                          </a:solidFill>
                          <a:latin typeface="+mn-lt"/>
                        </a:rPr>
                        <a:t> </a:t>
                      </a:r>
                      <a:r>
                        <a:rPr lang="en-GB" sz="900" b="1" dirty="0" smtClean="0">
                          <a:solidFill>
                            <a:srgbClr val="FF0000"/>
                          </a:solidFill>
                          <a:sym typeface="Wingdings" panose="05000000000000000000" pitchFamily="2" charset="2"/>
                        </a:rPr>
                        <a:t>()</a:t>
                      </a:r>
                      <a:endParaRPr lang="en-GB" sz="900" b="1" dirty="0" smtClean="0">
                        <a:solidFill>
                          <a:srgbClr val="FF0000"/>
                        </a:solidFill>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US" sz="900" u="none" strike="noStrike" kern="1200" dirty="0" smtClean="0">
                          <a:solidFill>
                            <a:schemeClr val="dk1"/>
                          </a:solidFill>
                          <a:effectLst/>
                          <a:latin typeface="+mn-lt"/>
                          <a:ea typeface="+mn-ea"/>
                          <a:cs typeface="+mn-cs"/>
                        </a:rPr>
                        <a:t>20-25</a:t>
                      </a:r>
                      <a:endParaRPr lang="en-US" sz="900" u="none" strike="noStrike" kern="1200" dirty="0">
                        <a:solidFill>
                          <a:schemeClr val="dk1"/>
                        </a:solidFill>
                        <a:effectLst/>
                        <a:latin typeface="+mn-lt"/>
                        <a:ea typeface="+mn-ea"/>
                        <a:cs typeface="+mn-cs"/>
                      </a:endParaRPr>
                    </a:p>
                  </a:txBody>
                  <a:tcPr marL="5066" marR="5066" marT="5066" marB="0" anchor="ctr">
                    <a:lnL w="12700" cap="flat" cmpd="sng" algn="ctr">
                      <a:solidFill>
                        <a:schemeClr val="accent5">
                          <a:lumMod val="50000"/>
                        </a:schemeClr>
                      </a:solidFill>
                      <a:prstDash val="solid"/>
                      <a:round/>
                      <a:headEnd type="none" w="med" len="med"/>
                      <a:tailEnd type="none" w="med" len="med"/>
                    </a:lnL>
                  </a:tcPr>
                </a:tc>
                <a:tc>
                  <a:txBody>
                    <a:bodyPr/>
                    <a:lstStyle/>
                    <a:p>
                      <a:pPr algn="ctr" fontAlgn="b"/>
                      <a:r>
                        <a:rPr lang="en-US" sz="900" b="1" i="0" u="none" strike="noStrike" dirty="0" smtClean="0">
                          <a:solidFill>
                            <a:srgbClr val="000000"/>
                          </a:solidFill>
                          <a:effectLst/>
                          <a:latin typeface="Arial" panose="020B0604020202020204" pitchFamily="34" charset="0"/>
                        </a:rPr>
                        <a:t>35</a:t>
                      </a:r>
                      <a:r>
                        <a:rPr lang="en-GB" sz="900" b="1" baseline="0" dirty="0" smtClean="0">
                          <a:solidFill>
                            <a:srgbClr val="FF0000"/>
                          </a:solidFill>
                          <a:latin typeface="+mn-lt"/>
                        </a:rPr>
                        <a:t> </a:t>
                      </a:r>
                      <a:r>
                        <a:rPr lang="en-GB" sz="900" b="1" dirty="0" smtClean="0">
                          <a:solidFill>
                            <a:srgbClr val="FF0000"/>
                          </a:solidFill>
                          <a:sym typeface="Wingdings" panose="05000000000000000000" pitchFamily="2" charset="2"/>
                        </a:rPr>
                        <a:t>()</a:t>
                      </a:r>
                      <a:endParaRPr lang="en-US" sz="900" b="1" i="0" u="none" strike="noStrike" dirty="0">
                        <a:solidFill>
                          <a:srgbClr val="00000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chemeClr val="accent1">
                        <a:lumMod val="40000"/>
                        <a:lumOff val="60000"/>
                      </a:schemeClr>
                    </a:solidFill>
                  </a:tcPr>
                </a:tc>
              </a:tr>
              <a:tr h="324228">
                <a:tc>
                  <a:txBody>
                    <a:bodyPr/>
                    <a:lstStyle/>
                    <a:p>
                      <a:pPr algn="r" fontAlgn="ctr"/>
                      <a:r>
                        <a:rPr lang="en-US" sz="1000" b="0" u="none" strike="noStrike" dirty="0" smtClean="0">
                          <a:solidFill>
                            <a:schemeClr val="tx1"/>
                          </a:solidFill>
                          <a:effectLst/>
                        </a:rPr>
                        <a:t>Moray: </a:t>
                      </a:r>
                      <a:r>
                        <a:rPr lang="en-US" sz="1000" b="0" u="none" strike="noStrike" dirty="0" smtClean="0">
                          <a:solidFill>
                            <a:schemeClr val="accent1">
                              <a:lumMod val="20000"/>
                              <a:lumOff val="80000"/>
                            </a:schemeClr>
                          </a:solidFill>
                          <a:effectLst/>
                        </a:rPr>
                        <a:t> .</a:t>
                      </a:r>
                      <a:r>
                        <a:rPr lang="en-US" sz="1000" b="0" u="none" strike="noStrike" dirty="0" smtClean="0">
                          <a:solidFill>
                            <a:schemeClr val="tx1"/>
                          </a:solidFill>
                          <a:effectLst/>
                        </a:rPr>
                        <a:t> </a:t>
                      </a:r>
                      <a:endParaRPr lang="en-US" sz="1000" b="0" i="0" u="none" strike="noStrike" dirty="0">
                        <a:solidFill>
                          <a:schemeClr val="tx1"/>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u="none" strike="noStrike" dirty="0" smtClean="0">
                          <a:solidFill>
                            <a:schemeClr val="tx1"/>
                          </a:solidFill>
                          <a:effectLst/>
                        </a:rPr>
                        <a:t>28</a:t>
                      </a:r>
                      <a:endParaRPr lang="en-US" sz="900" b="0" i="0" u="none" strike="noStrike" dirty="0" smtClean="0">
                        <a:solidFill>
                          <a:schemeClr val="tx1"/>
                        </a:solidFill>
                        <a:effectLst/>
                        <a:latin typeface="Arial" panose="020B0604020202020204" pitchFamily="34" charset="0"/>
                      </a:endParaRPr>
                    </a:p>
                  </a:txBody>
                  <a:tcPr marL="5066" marR="5066" marT="5066" marB="0" anchor="ctr">
                    <a:lnL w="12700" cap="flat" cmpd="sng" algn="ctr">
                      <a:solidFill>
                        <a:schemeClr val="accent5">
                          <a:lumMod val="50000"/>
                        </a:schemeClr>
                      </a:solidFill>
                      <a:prstDash val="solid"/>
                      <a:round/>
                      <a:headEnd type="none" w="med" len="med"/>
                      <a:tailEnd type="none" w="med" len="med"/>
                    </a:lnL>
                    <a:lnB w="12700" cap="flat" cmpd="sng" algn="ctr">
                      <a:solidFill>
                        <a:srgbClr val="002060"/>
                      </a:solidFill>
                      <a:prstDash val="solid"/>
                      <a:round/>
                      <a:headEnd type="none" w="med" len="med"/>
                      <a:tailEnd type="none" w="med" len="med"/>
                    </a:lnB>
                    <a:solidFill>
                      <a:srgbClr val="EAEFF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solidFill>
                            <a:schemeClr val="tx1"/>
                          </a:solidFill>
                          <a:effectLst/>
                          <a:latin typeface="+mn-lt"/>
                        </a:rPr>
                        <a:t>30</a:t>
                      </a:r>
                      <a:r>
                        <a:rPr lang="en-US" sz="900" b="1" i="0" u="none" strike="noStrike" baseline="0" dirty="0" smtClean="0">
                          <a:solidFill>
                            <a:schemeClr val="tx1"/>
                          </a:solidFill>
                          <a:effectLst/>
                          <a:latin typeface="+mn-lt"/>
                        </a:rPr>
                        <a:t>   </a:t>
                      </a:r>
                      <a:r>
                        <a:rPr lang="en-GB" sz="900" b="1" baseline="0" dirty="0" smtClean="0">
                          <a:solidFill>
                            <a:srgbClr val="FFFF00"/>
                          </a:solidFill>
                          <a:latin typeface="+mn-lt"/>
                        </a:rPr>
                        <a:t> </a:t>
                      </a:r>
                      <a:r>
                        <a:rPr lang="en-GB" sz="900" b="1" dirty="0" smtClean="0">
                          <a:solidFill>
                            <a:schemeClr val="accent4"/>
                          </a:solidFill>
                          <a:sym typeface="Wingdings" panose="05000000000000000000" pitchFamily="2" charset="2"/>
                        </a:rPr>
                        <a:t>()</a:t>
                      </a:r>
                      <a:endParaRPr lang="en-GB" sz="900" b="1" dirty="0" smtClean="0">
                        <a:solidFill>
                          <a:schemeClr val="accent4"/>
                        </a:solidFill>
                        <a:latin typeface="+mn-lt"/>
                      </a:endParaRPr>
                    </a:p>
                  </a:txBody>
                  <a:tcPr marL="5066" marR="5066" marT="5066" marB="0" anchor="ctr">
                    <a:lnR w="12700" cap="flat" cmpd="sng" algn="ctr">
                      <a:solidFill>
                        <a:schemeClr val="accent5">
                          <a:lumMod val="50000"/>
                        </a:schemeClr>
                      </a:solidFill>
                      <a:prstDash val="solid"/>
                      <a:round/>
                      <a:headEnd type="none" w="med" len="med"/>
                      <a:tailEnd type="none" w="med" len="med"/>
                    </a:lnR>
                    <a:lnB w="12700" cap="flat" cmpd="sng" algn="ctr">
                      <a:solidFill>
                        <a:srgbClr val="00206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u="none" strike="noStrike" kern="1200" dirty="0" smtClean="0">
                          <a:solidFill>
                            <a:schemeClr val="dk1"/>
                          </a:solidFill>
                          <a:effectLst/>
                          <a:latin typeface="+mn-lt"/>
                          <a:ea typeface="+mn-ea"/>
                          <a:cs typeface="+mn-cs"/>
                        </a:rPr>
                        <a:t>34</a:t>
                      </a:r>
                    </a:p>
                  </a:txBody>
                  <a:tcPr marL="5066" marR="5066" marT="5066" marB="0" anchor="ctr">
                    <a:lnL w="12700" cap="flat" cmpd="sng" algn="ctr">
                      <a:solidFill>
                        <a:schemeClr val="accent5">
                          <a:lumMod val="50000"/>
                        </a:schemeClr>
                      </a:solidFill>
                      <a:prstDash val="solid"/>
                      <a:round/>
                      <a:headEnd type="none" w="med" len="med"/>
                      <a:tailEnd type="none" w="med" len="med"/>
                    </a:lnL>
                    <a:lnB w="12700" cap="flat" cmpd="sng" algn="ctr">
                      <a:solidFill>
                        <a:srgbClr val="00206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Arial" panose="020B0604020202020204" pitchFamily="34" charset="0"/>
                        </a:rPr>
                        <a:t>36 </a:t>
                      </a:r>
                      <a:r>
                        <a:rPr lang="en-GB" sz="900" b="1" dirty="0" smtClean="0">
                          <a:solidFill>
                            <a:schemeClr val="accent4"/>
                          </a:solidFill>
                          <a:sym typeface="Wingdings" panose="05000000000000000000" pitchFamily="2" charset="2"/>
                        </a:rPr>
                        <a:t>()</a:t>
                      </a:r>
                      <a:endParaRPr lang="en-US" sz="900" b="1" i="0" u="none" strike="noStrike" dirty="0">
                        <a:solidFill>
                          <a:srgbClr val="000000"/>
                        </a:solidFill>
                        <a:effectLst/>
                        <a:latin typeface="Arial" panose="020B0604020202020204" pitchFamily="34" charset="0"/>
                      </a:endParaRPr>
                    </a:p>
                  </a:txBody>
                  <a:tcPr marL="5066" marR="5066" marT="5066" marB="0" anchor="ctr">
                    <a:lnR w="12700" cap="flat" cmpd="sng" algn="ctr">
                      <a:solidFill>
                        <a:schemeClr val="accent5">
                          <a:lumMod val="50000"/>
                        </a:schemeClr>
                      </a:solidFill>
                      <a:prstDash val="solid"/>
                      <a:round/>
                      <a:headEnd type="none" w="med" len="med"/>
                      <a:tailEnd type="none" w="med" len="med"/>
                    </a:lnR>
                    <a:lnB w="12700" cap="flat" cmpd="sng" algn="ctr">
                      <a:solidFill>
                        <a:srgbClr val="002060"/>
                      </a:solidFill>
                      <a:prstDash val="solid"/>
                      <a:round/>
                      <a:headEnd type="none" w="med" len="med"/>
                      <a:tailEnd type="none" w="med" len="med"/>
                    </a:lnB>
                    <a:solidFill>
                      <a:schemeClr val="accent1">
                        <a:lumMod val="40000"/>
                        <a:lumOff val="60000"/>
                      </a:schemeClr>
                    </a:solidFill>
                  </a:tcPr>
                </a:tc>
              </a:tr>
            </a:tbl>
          </a:graphicData>
        </a:graphic>
      </p:graphicFrame>
      <p:pic>
        <p:nvPicPr>
          <p:cNvPr id="5" name="Picture 4"/>
          <p:cNvPicPr>
            <a:picLocks noChangeAspect="1"/>
          </p:cNvPicPr>
          <p:nvPr/>
        </p:nvPicPr>
        <p:blipFill>
          <a:blip r:embed="rId3"/>
          <a:stretch>
            <a:fillRect/>
          </a:stretch>
        </p:blipFill>
        <p:spPr>
          <a:xfrm>
            <a:off x="6739131" y="862329"/>
            <a:ext cx="3157123" cy="1373838"/>
          </a:xfrm>
          <a:prstGeom prst="rect">
            <a:avLst/>
          </a:prstGeom>
        </p:spPr>
      </p:pic>
      <p:pic>
        <p:nvPicPr>
          <p:cNvPr id="6" name="Content Placeholder 4"/>
          <p:cNvPicPr>
            <a:picLocks noChangeAspect="1"/>
          </p:cNvPicPr>
          <p:nvPr/>
        </p:nvPicPr>
        <p:blipFill>
          <a:blip r:embed="rId4"/>
          <a:stretch>
            <a:fillRect/>
          </a:stretch>
        </p:blipFill>
        <p:spPr>
          <a:xfrm>
            <a:off x="6734009" y="2352907"/>
            <a:ext cx="3157123" cy="1306512"/>
          </a:xfrm>
          <a:prstGeom prst="rect">
            <a:avLst/>
          </a:prstGeom>
        </p:spPr>
      </p:pic>
      <p:pic>
        <p:nvPicPr>
          <p:cNvPr id="7" name="Picture 6"/>
          <p:cNvPicPr>
            <a:picLocks noChangeAspect="1"/>
          </p:cNvPicPr>
          <p:nvPr/>
        </p:nvPicPr>
        <p:blipFill>
          <a:blip r:embed="rId5"/>
          <a:stretch>
            <a:fillRect/>
          </a:stretch>
        </p:blipFill>
        <p:spPr>
          <a:xfrm>
            <a:off x="6734009" y="3776159"/>
            <a:ext cx="3157123" cy="1284777"/>
          </a:xfrm>
          <a:prstGeom prst="rect">
            <a:avLst/>
          </a:prstGeom>
        </p:spPr>
      </p:pic>
      <p:pic>
        <p:nvPicPr>
          <p:cNvPr id="8" name="Content Placeholder 4"/>
          <p:cNvPicPr>
            <a:picLocks noChangeAspect="1"/>
          </p:cNvPicPr>
          <p:nvPr/>
        </p:nvPicPr>
        <p:blipFill>
          <a:blip r:embed="rId6"/>
          <a:stretch>
            <a:fillRect/>
          </a:stretch>
        </p:blipFill>
        <p:spPr>
          <a:xfrm>
            <a:off x="6734008" y="5177676"/>
            <a:ext cx="3157123" cy="1289922"/>
          </a:xfrm>
          <a:prstGeom prst="rect">
            <a:avLst/>
          </a:prstGeom>
        </p:spPr>
      </p:pic>
      <p:sp>
        <p:nvSpPr>
          <p:cNvPr id="9" name="TextBox 8"/>
          <p:cNvSpPr txBox="1"/>
          <p:nvPr/>
        </p:nvSpPr>
        <p:spPr>
          <a:xfrm>
            <a:off x="9990075" y="942893"/>
            <a:ext cx="2097857" cy="5432256"/>
          </a:xfrm>
          <a:prstGeom prst="rect">
            <a:avLst/>
          </a:prstGeom>
          <a:noFill/>
          <a:ln>
            <a:solidFill>
              <a:schemeClr val="accent2"/>
            </a:solidFill>
            <a:prstDash val="dash"/>
          </a:ln>
        </p:spPr>
        <p:txBody>
          <a:bodyPr wrap="square" rtlCol="0">
            <a:spAutoFit/>
          </a:bodyPr>
          <a:lstStyle/>
          <a:p>
            <a:pPr algn="ctr"/>
            <a:endParaRPr lang="en-GB" sz="1100" b="1" dirty="0" smtClean="0">
              <a:solidFill>
                <a:schemeClr val="accent1">
                  <a:lumMod val="50000"/>
                </a:schemeClr>
              </a:solidFill>
            </a:endParaRPr>
          </a:p>
          <a:p>
            <a:pPr algn="ctr"/>
            <a:r>
              <a:rPr lang="en-GB" sz="1100" b="1" dirty="0" smtClean="0">
                <a:solidFill>
                  <a:schemeClr val="accent1">
                    <a:lumMod val="50000"/>
                  </a:schemeClr>
                </a:solidFill>
              </a:rPr>
              <a:t>Key Negative Variances by Specialty</a:t>
            </a:r>
          </a:p>
          <a:p>
            <a:endParaRPr lang="en-GB" sz="1400" b="1" dirty="0"/>
          </a:p>
          <a:p>
            <a:r>
              <a:rPr lang="en-GB" sz="1050" b="1" dirty="0" smtClean="0">
                <a:solidFill>
                  <a:schemeClr val="accent2"/>
                </a:solidFill>
              </a:rPr>
              <a:t>12 Weeks Outpatients Trajectory</a:t>
            </a:r>
          </a:p>
          <a:p>
            <a:pPr marL="92075" indent="-92075">
              <a:buFont typeface="Arial" panose="020B0604020202020204" pitchFamily="34" charset="0"/>
              <a:buChar char="•"/>
            </a:pPr>
            <a:r>
              <a:rPr lang="en-GB" sz="1000" dirty="0" smtClean="0">
                <a:solidFill>
                  <a:srgbClr val="002060"/>
                </a:solidFill>
              </a:rPr>
              <a:t>Neurology</a:t>
            </a:r>
          </a:p>
          <a:p>
            <a:pPr marL="92075" indent="-92075">
              <a:buFont typeface="Arial" panose="020B0604020202020204" pitchFamily="34" charset="0"/>
              <a:buChar char="•"/>
            </a:pPr>
            <a:r>
              <a:rPr lang="en-GB" sz="1000" dirty="0" smtClean="0">
                <a:solidFill>
                  <a:srgbClr val="002060"/>
                </a:solidFill>
              </a:rPr>
              <a:t>Gynaecology</a:t>
            </a:r>
          </a:p>
          <a:p>
            <a:pPr marL="92075" indent="-92075">
              <a:buFont typeface="Arial" panose="020B0604020202020204" pitchFamily="34" charset="0"/>
              <a:buChar char="•"/>
            </a:pPr>
            <a:r>
              <a:rPr lang="en-GB" sz="1000" dirty="0" smtClean="0">
                <a:solidFill>
                  <a:srgbClr val="002060"/>
                </a:solidFill>
              </a:rPr>
              <a:t>Pain Management</a:t>
            </a:r>
          </a:p>
          <a:p>
            <a:endParaRPr lang="en-GB" sz="1000" b="1" dirty="0" smtClean="0"/>
          </a:p>
          <a:p>
            <a:pPr marL="285750" indent="-285750">
              <a:buFont typeface="Arial" panose="020B0604020202020204" pitchFamily="34" charset="0"/>
              <a:buChar char="•"/>
            </a:pPr>
            <a:endParaRPr lang="en-GB" sz="1000" b="1" dirty="0" smtClean="0"/>
          </a:p>
          <a:p>
            <a:r>
              <a:rPr lang="en-GB" sz="1050" b="1" dirty="0" smtClean="0">
                <a:solidFill>
                  <a:schemeClr val="accent2"/>
                </a:solidFill>
              </a:rPr>
              <a:t>52 </a:t>
            </a:r>
            <a:r>
              <a:rPr lang="en-GB" sz="1050" b="1" dirty="0">
                <a:solidFill>
                  <a:schemeClr val="accent2"/>
                </a:solidFill>
              </a:rPr>
              <a:t>Weeks Outpatients Trajectory</a:t>
            </a:r>
          </a:p>
          <a:p>
            <a:pPr marL="92075" indent="-92075">
              <a:buFont typeface="Arial" panose="020B0604020202020204" pitchFamily="34" charset="0"/>
              <a:buChar char="•"/>
            </a:pPr>
            <a:r>
              <a:rPr lang="en-GB" sz="1000" dirty="0" smtClean="0">
                <a:solidFill>
                  <a:srgbClr val="002060"/>
                </a:solidFill>
              </a:rPr>
              <a:t>Urology</a:t>
            </a:r>
          </a:p>
          <a:p>
            <a:pPr marL="92075" indent="-92075">
              <a:buFont typeface="Arial" panose="020B0604020202020204" pitchFamily="34" charset="0"/>
              <a:buChar char="•"/>
            </a:pPr>
            <a:r>
              <a:rPr lang="en-GB" sz="1000" dirty="0" smtClean="0">
                <a:solidFill>
                  <a:srgbClr val="002060"/>
                </a:solidFill>
              </a:rPr>
              <a:t>General Surgery</a:t>
            </a:r>
          </a:p>
          <a:p>
            <a:pPr marL="285750" indent="-285750">
              <a:buFont typeface="Arial" panose="020B0604020202020204" pitchFamily="34" charset="0"/>
              <a:buChar char="•"/>
            </a:pPr>
            <a:endParaRPr lang="en-GB" sz="1000" dirty="0" smtClean="0"/>
          </a:p>
          <a:p>
            <a:pPr marL="285750" indent="-285750">
              <a:buFont typeface="Arial" panose="020B0604020202020204" pitchFamily="34" charset="0"/>
              <a:buChar char="•"/>
            </a:pPr>
            <a:endParaRPr lang="en-GB" sz="1000" dirty="0"/>
          </a:p>
          <a:p>
            <a:r>
              <a:rPr lang="en-GB" sz="1050" b="1" dirty="0" smtClean="0">
                <a:solidFill>
                  <a:schemeClr val="accent2"/>
                </a:solidFill>
              </a:rPr>
              <a:t>Diagnostics</a:t>
            </a:r>
            <a:endParaRPr lang="en-GB" sz="1050" b="1" dirty="0">
              <a:solidFill>
                <a:schemeClr val="accent2"/>
              </a:solidFill>
            </a:endParaRPr>
          </a:p>
          <a:p>
            <a:pPr marL="92075" indent="-92075">
              <a:buFont typeface="Arial" panose="020B0604020202020204" pitchFamily="34" charset="0"/>
              <a:buChar char="•"/>
            </a:pPr>
            <a:r>
              <a:rPr lang="en-GB" sz="1000" dirty="0">
                <a:solidFill>
                  <a:srgbClr val="002060"/>
                </a:solidFill>
              </a:rPr>
              <a:t>MRI (6 weeks waits)</a:t>
            </a:r>
          </a:p>
          <a:p>
            <a:pPr marL="92075" indent="-92075">
              <a:buFont typeface="Arial" panose="020B0604020202020204" pitchFamily="34" charset="0"/>
              <a:buChar char="•"/>
            </a:pPr>
            <a:r>
              <a:rPr lang="en-GB" sz="1000" dirty="0">
                <a:solidFill>
                  <a:srgbClr val="002060"/>
                </a:solidFill>
              </a:rPr>
              <a:t>Cystoscopy (&gt;52 week waits)</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1000" b="1" dirty="0"/>
          </a:p>
          <a:p>
            <a:r>
              <a:rPr lang="en-GB" sz="1050" b="1" dirty="0" smtClean="0">
                <a:solidFill>
                  <a:schemeClr val="accent2"/>
                </a:solidFill>
              </a:rPr>
              <a:t>12 </a:t>
            </a:r>
            <a:r>
              <a:rPr lang="en-GB" sz="1050" b="1" dirty="0">
                <a:solidFill>
                  <a:schemeClr val="accent2"/>
                </a:solidFill>
              </a:rPr>
              <a:t>Weeks </a:t>
            </a:r>
            <a:r>
              <a:rPr lang="en-GB" sz="1050" b="1" dirty="0" smtClean="0">
                <a:solidFill>
                  <a:schemeClr val="accent2"/>
                </a:solidFill>
              </a:rPr>
              <a:t>TTG</a:t>
            </a:r>
            <a:endParaRPr lang="en-GB" sz="1050" b="1" dirty="0">
              <a:solidFill>
                <a:schemeClr val="accent2"/>
              </a:solidFill>
            </a:endParaRPr>
          </a:p>
          <a:p>
            <a:pPr marL="92075" indent="-92075">
              <a:buFont typeface="Arial" panose="020B0604020202020204" pitchFamily="34" charset="0"/>
              <a:buChar char="•"/>
            </a:pPr>
            <a:r>
              <a:rPr lang="en-GB" sz="1000" dirty="0" smtClean="0">
                <a:solidFill>
                  <a:srgbClr val="002060"/>
                </a:solidFill>
              </a:rPr>
              <a:t>Urology</a:t>
            </a:r>
          </a:p>
          <a:p>
            <a:pPr marL="92075" indent="-92075">
              <a:buFont typeface="Arial" panose="020B0604020202020204" pitchFamily="34" charset="0"/>
              <a:buChar char="•"/>
            </a:pPr>
            <a:r>
              <a:rPr lang="en-GB" sz="1000" dirty="0" smtClean="0">
                <a:solidFill>
                  <a:srgbClr val="002060"/>
                </a:solidFill>
              </a:rPr>
              <a:t>ENT</a:t>
            </a:r>
          </a:p>
          <a:p>
            <a:pPr marL="92075" indent="-92075">
              <a:buFont typeface="Arial" panose="020B0604020202020204" pitchFamily="34" charset="0"/>
              <a:buChar char="•"/>
            </a:pPr>
            <a:r>
              <a:rPr lang="en-GB" sz="1000" dirty="0" smtClean="0">
                <a:solidFill>
                  <a:srgbClr val="002060"/>
                </a:solidFill>
              </a:rPr>
              <a:t>Ophthalmology</a:t>
            </a:r>
          </a:p>
          <a:p>
            <a:pPr marL="285750" indent="-285750">
              <a:buFont typeface="Arial" panose="020B0604020202020204" pitchFamily="34" charset="0"/>
              <a:buChar char="•"/>
            </a:pPr>
            <a:endParaRPr lang="en-GB" sz="900" b="1" dirty="0" smtClean="0"/>
          </a:p>
          <a:p>
            <a:endParaRPr lang="en-GB" sz="900" b="1" dirty="0"/>
          </a:p>
          <a:p>
            <a:r>
              <a:rPr lang="en-GB" sz="1050" b="1" dirty="0" smtClean="0">
                <a:solidFill>
                  <a:schemeClr val="accent2"/>
                </a:solidFill>
              </a:rPr>
              <a:t>TTG</a:t>
            </a:r>
          </a:p>
          <a:p>
            <a:pPr marL="92075" indent="-92075">
              <a:buFont typeface="Arial" panose="020B0604020202020204" pitchFamily="34" charset="0"/>
              <a:buChar char="•"/>
            </a:pPr>
            <a:r>
              <a:rPr lang="en-GB" sz="1000" dirty="0" smtClean="0">
                <a:solidFill>
                  <a:srgbClr val="002060"/>
                </a:solidFill>
              </a:rPr>
              <a:t>Trauma &amp; Orthopaedics</a:t>
            </a:r>
            <a:endParaRPr lang="en-GB" sz="1000" dirty="0">
              <a:solidFill>
                <a:srgbClr val="002060"/>
              </a:solidFill>
            </a:endParaRPr>
          </a:p>
          <a:p>
            <a:pPr marL="92075" indent="-92075">
              <a:buFont typeface="Arial" panose="020B0604020202020204" pitchFamily="34" charset="0"/>
              <a:buChar char="•"/>
            </a:pPr>
            <a:r>
              <a:rPr lang="en-GB" sz="1000" dirty="0" smtClean="0">
                <a:solidFill>
                  <a:srgbClr val="002060"/>
                </a:solidFill>
              </a:rPr>
              <a:t>Ophthalmology</a:t>
            </a:r>
            <a:endParaRPr lang="en-GB" sz="1000" b="1" dirty="0" smtClean="0">
              <a:solidFill>
                <a:srgbClr val="002060"/>
              </a:solidFill>
            </a:endParaRPr>
          </a:p>
          <a:p>
            <a:pPr marL="285750" indent="-285750">
              <a:buFont typeface="Arial" panose="020B0604020202020204" pitchFamily="34" charset="0"/>
              <a:buChar char="•"/>
            </a:pPr>
            <a:endParaRPr lang="en-GB" sz="1000" b="1" dirty="0"/>
          </a:p>
          <a:p>
            <a:pPr marL="285750" indent="-285750">
              <a:buFont typeface="Arial" panose="020B0604020202020204" pitchFamily="34" charset="0"/>
              <a:buChar char="•"/>
            </a:pPr>
            <a:endParaRPr lang="en-GB" sz="1000" b="1" dirty="0" smtClean="0"/>
          </a:p>
          <a:p>
            <a:r>
              <a:rPr lang="en-GB" sz="1050" b="1" dirty="0" smtClean="0">
                <a:solidFill>
                  <a:schemeClr val="accent2"/>
                </a:solidFill>
              </a:rPr>
              <a:t>NOP Activity</a:t>
            </a:r>
          </a:p>
          <a:p>
            <a:pPr marL="92075" indent="-92075">
              <a:buFont typeface="Arial" panose="020B0604020202020204" pitchFamily="34" charset="0"/>
              <a:buChar char="•"/>
            </a:pPr>
            <a:r>
              <a:rPr lang="en-GB" sz="1000" dirty="0" smtClean="0">
                <a:solidFill>
                  <a:srgbClr val="002060"/>
                </a:solidFill>
              </a:rPr>
              <a:t>Dermatology</a:t>
            </a:r>
            <a:endParaRPr lang="en-GB" sz="900" b="1" dirty="0"/>
          </a:p>
          <a:p>
            <a:endParaRPr lang="en-GB" sz="1000" b="1" dirty="0">
              <a:solidFill>
                <a:srgbClr val="002060"/>
              </a:solidFill>
            </a:endParaRPr>
          </a:p>
        </p:txBody>
      </p:sp>
      <p:sp>
        <p:nvSpPr>
          <p:cNvPr id="11" name="TextBox 10"/>
          <p:cNvSpPr txBox="1"/>
          <p:nvPr/>
        </p:nvSpPr>
        <p:spPr>
          <a:xfrm>
            <a:off x="6658765" y="6530847"/>
            <a:ext cx="5517449" cy="215444"/>
          </a:xfrm>
          <a:prstGeom prst="rect">
            <a:avLst/>
          </a:prstGeom>
          <a:noFill/>
        </p:spPr>
        <p:txBody>
          <a:bodyPr wrap="square" rtlCol="0">
            <a:spAutoFit/>
          </a:bodyPr>
          <a:lstStyle/>
          <a:p>
            <a:r>
              <a:rPr lang="en-GB" sz="800" dirty="0" smtClean="0">
                <a:solidFill>
                  <a:schemeClr val="accent1"/>
                </a:solidFill>
              </a:rPr>
              <a:t>For further detailed breakdown by speciality, please see monthly Template 2 &amp; 3 returns to Scottish Government sent </a:t>
            </a:r>
            <a:r>
              <a:rPr lang="en-GB" sz="800" dirty="0" smtClean="0">
                <a:solidFill>
                  <a:srgbClr val="A50021"/>
                </a:solidFill>
              </a:rPr>
              <a:t>TBC </a:t>
            </a:r>
            <a:r>
              <a:rPr lang="en-GB" sz="800" dirty="0">
                <a:solidFill>
                  <a:srgbClr val="A50021"/>
                </a:solidFill>
              </a:rPr>
              <a:t>date</a:t>
            </a:r>
          </a:p>
        </p:txBody>
      </p:sp>
    </p:spTree>
    <p:extLst>
      <p:ext uri="{BB962C8B-B14F-4D97-AF65-F5344CB8AC3E}">
        <p14:creationId xmlns:p14="http://schemas.microsoft.com/office/powerpoint/2010/main" val="45819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80" y="0"/>
            <a:ext cx="10515600" cy="1325563"/>
          </a:xfrm>
        </p:spPr>
        <p:txBody>
          <a:bodyPr/>
          <a:lstStyle/>
          <a:p>
            <a:r>
              <a:rPr lang="en-GB" b="1" dirty="0" smtClean="0">
                <a:solidFill>
                  <a:srgbClr val="7030A0"/>
                </a:solidFill>
              </a:rPr>
              <a:t>Executive Summary</a:t>
            </a:r>
            <a:endParaRPr lang="en-GB" b="1" dirty="0">
              <a:solidFill>
                <a:srgbClr val="7030A0"/>
              </a:solidFill>
            </a:endParaRPr>
          </a:p>
        </p:txBody>
      </p:sp>
      <p:sp>
        <p:nvSpPr>
          <p:cNvPr id="4" name="Rectangle 3"/>
          <p:cNvSpPr/>
          <p:nvPr/>
        </p:nvSpPr>
        <p:spPr>
          <a:xfrm>
            <a:off x="301452" y="1014884"/>
            <a:ext cx="3788228" cy="570564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GB" sz="1200" b="1" dirty="0" smtClean="0">
                <a:solidFill>
                  <a:srgbClr val="7030A0"/>
                </a:solidFill>
              </a:rPr>
              <a:t>Introduction</a:t>
            </a:r>
          </a:p>
          <a:p>
            <a:endParaRPr lang="en-GB" sz="1200" dirty="0" smtClean="0"/>
          </a:p>
          <a:p>
            <a:r>
              <a:rPr lang="en-GB" sz="1200" dirty="0" smtClean="0"/>
              <a:t>The purpose of the report is to enable the Board to review progress against the three key objective for Operation Iris and a comparison with the milestones and trajectories included with Remobilisation Plan (v4).</a:t>
            </a:r>
          </a:p>
          <a:p>
            <a:endParaRPr lang="en-GB" sz="1200" dirty="0"/>
          </a:p>
          <a:p>
            <a:r>
              <a:rPr lang="en-GB" sz="1200" b="1" dirty="0" smtClean="0">
                <a:solidFill>
                  <a:srgbClr val="7030A0"/>
                </a:solidFill>
              </a:rPr>
              <a:t>Context</a:t>
            </a:r>
          </a:p>
          <a:p>
            <a:endParaRPr lang="en-GB" sz="1200" b="1" dirty="0">
              <a:solidFill>
                <a:srgbClr val="7030A0"/>
              </a:solidFill>
            </a:endParaRPr>
          </a:p>
          <a:p>
            <a:r>
              <a:rPr lang="en-GB" sz="1200" dirty="0" smtClean="0"/>
              <a:t>As reported at the December Board meeting the challenges impacting on health and social care at this time are:</a:t>
            </a:r>
          </a:p>
          <a:p>
            <a:endParaRPr lang="en-GB" sz="1200" dirty="0"/>
          </a:p>
          <a:p>
            <a:pPr marL="171450" indent="-171450">
              <a:buFont typeface="Arial" panose="020B0604020202020204" pitchFamily="34" charset="0"/>
              <a:buChar char="•"/>
            </a:pPr>
            <a:r>
              <a:rPr lang="en-GB" sz="1200" dirty="0" smtClean="0"/>
              <a:t>The winter pressures which peak during the months January to March</a:t>
            </a:r>
          </a:p>
          <a:p>
            <a:pPr marL="171450" indent="-171450">
              <a:buFont typeface="Arial" panose="020B0604020202020204" pitchFamily="34" charset="0"/>
              <a:buChar char="•"/>
            </a:pPr>
            <a:r>
              <a:rPr lang="en-GB" sz="1200" dirty="0" smtClean="0"/>
              <a:t>Continuing to operate within reduced bed capacity due to requirement to meet clinical standards in a COVID environment</a:t>
            </a:r>
          </a:p>
          <a:p>
            <a:pPr marL="171450" indent="-171450">
              <a:buFont typeface="Arial" panose="020B0604020202020204" pitchFamily="34" charset="0"/>
              <a:buChar char="•"/>
            </a:pPr>
            <a:r>
              <a:rPr lang="en-GB" sz="1200" dirty="0" smtClean="0"/>
              <a:t>The Impact of the Omicron COVID variant (alongside the Delta variant) of both patients and loss of staff due to high community spread. </a:t>
            </a:r>
          </a:p>
          <a:p>
            <a:endParaRPr lang="en-GB" sz="1200" dirty="0"/>
          </a:p>
          <a:p>
            <a:r>
              <a:rPr lang="en-GB" sz="1200" dirty="0" smtClean="0"/>
              <a:t>Whilst the impact of winter and reduced capacity will remain until the spring, there are indications that community spread of Omicron, combined with uptake of the booster vaccinations, is resulting in a levelling off of the impact on hospital and ICU admissions.  The steps we have taken under Operation Iris will continue to support our operational response, alongside our intelligence led modelling of the impact of COVID as community prevention measures are relaxed in the coming weeks.</a:t>
            </a:r>
            <a:endParaRPr lang="en-GB" sz="1200" dirty="0"/>
          </a:p>
        </p:txBody>
      </p:sp>
      <p:sp>
        <p:nvSpPr>
          <p:cNvPr id="6" name="Rectangle 5"/>
          <p:cNvSpPr/>
          <p:nvPr/>
        </p:nvSpPr>
        <p:spPr>
          <a:xfrm>
            <a:off x="4220309" y="1014884"/>
            <a:ext cx="3888712" cy="570564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marL="228600" indent="-228600">
              <a:buAutoNum type="alphaUcPeriod"/>
            </a:pPr>
            <a:endParaRPr lang="en-GB" sz="1200" b="1" dirty="0" smtClean="0">
              <a:solidFill>
                <a:srgbClr val="7030A0"/>
              </a:solidFill>
            </a:endParaRPr>
          </a:p>
          <a:p>
            <a:pPr marL="228600" indent="-228600">
              <a:buAutoNum type="alphaUcPeriod"/>
            </a:pPr>
            <a:endParaRPr lang="en-GB" sz="1200" b="1" dirty="0">
              <a:solidFill>
                <a:srgbClr val="7030A0"/>
              </a:solidFill>
            </a:endParaRPr>
          </a:p>
          <a:p>
            <a:pPr marL="228600" indent="-228600">
              <a:buAutoNum type="alphaUcPeriod"/>
            </a:pPr>
            <a:r>
              <a:rPr lang="en-GB" sz="1200" b="1" dirty="0" smtClean="0">
                <a:solidFill>
                  <a:srgbClr val="7030A0"/>
                </a:solidFill>
              </a:rPr>
              <a:t>Keep </a:t>
            </a:r>
            <a:r>
              <a:rPr lang="en-GB" sz="1200" b="1" dirty="0">
                <a:solidFill>
                  <a:srgbClr val="7030A0"/>
                </a:solidFill>
              </a:rPr>
              <a:t>staff safe &amp; help them to maximise </a:t>
            </a:r>
            <a:r>
              <a:rPr lang="en-GB" sz="1200" b="1" dirty="0" smtClean="0">
                <a:solidFill>
                  <a:srgbClr val="7030A0"/>
                </a:solidFill>
              </a:rPr>
              <a:t>wellbeing</a:t>
            </a:r>
          </a:p>
          <a:p>
            <a:pPr marL="228600" indent="-228600">
              <a:buAutoNum type="alphaUcPeriod"/>
            </a:pPr>
            <a:endParaRPr lang="en-GB" sz="1200" b="1" dirty="0">
              <a:solidFill>
                <a:srgbClr val="7030A0"/>
              </a:solidFill>
            </a:endParaRPr>
          </a:p>
          <a:p>
            <a:r>
              <a:rPr lang="en-GB" sz="1200" dirty="0" smtClean="0">
                <a:solidFill>
                  <a:schemeClr val="tx1"/>
                </a:solidFill>
              </a:rPr>
              <a:t>The impact on our staff has been significant with the COVID response now having been in place for 2 years.  To meet service requirements and address staff health and wellbeing we have established a dedicated workforce cell to co-ordinate the staffing of services and to oversee the We Care programme.  With increasing spread of the Omicron variant we have had a higher level of staff absence in recent weeks due to staff requiring to isolate.  This together with increasing activity due to winter pressures has been a significant challenge which has been managed through our established cross system working.  The We Care programme continues to provide a wide range of support to staff and the most recent summary report is presented in the pack.</a:t>
            </a:r>
          </a:p>
          <a:p>
            <a:endParaRPr lang="en-GB" sz="1200" dirty="0">
              <a:solidFill>
                <a:schemeClr val="tx1"/>
              </a:solidFill>
            </a:endParaRPr>
          </a:p>
          <a:p>
            <a:r>
              <a:rPr lang="en-GB" sz="1200" b="1" dirty="0">
                <a:solidFill>
                  <a:srgbClr val="7030A0"/>
                </a:solidFill>
              </a:rPr>
              <a:t>B. Responding to demand on the health &amp; care system</a:t>
            </a:r>
          </a:p>
          <a:p>
            <a:endParaRPr lang="en-GB" sz="1200" dirty="0" smtClean="0">
              <a:solidFill>
                <a:schemeClr val="tx1"/>
              </a:solidFill>
            </a:endParaRPr>
          </a:p>
          <a:p>
            <a:r>
              <a:rPr lang="en-GB" sz="1200" dirty="0" smtClean="0">
                <a:solidFill>
                  <a:schemeClr val="tx1"/>
                </a:solidFill>
              </a:rPr>
              <a:t>All services across health and social care are operating at higher levels (relative to available capacity) than in prior years.  Occupancy in our main hospital sites is on average about 95%, with similar high levels being experienced in community hospitals and care homes.</a:t>
            </a:r>
          </a:p>
          <a:p>
            <a:endParaRPr lang="en-GB" sz="1200" dirty="0">
              <a:solidFill>
                <a:schemeClr val="tx1"/>
              </a:solidFill>
            </a:endParaRPr>
          </a:p>
          <a:p>
            <a:r>
              <a:rPr lang="en-GB" sz="1200" dirty="0" smtClean="0">
                <a:solidFill>
                  <a:schemeClr val="tx1"/>
                </a:solidFill>
              </a:rPr>
              <a:t>Similar pressures are being experienced in primary care and in the community, where there has been an increase in the number of hours of care that have been unable to be provided.  The Grampian Operational Escalation and Pressures System is used to assess the system pressures and inform our whole system daily response meetings.</a:t>
            </a:r>
          </a:p>
          <a:p>
            <a:endParaRPr lang="en-GB" sz="1200" dirty="0" smtClean="0">
              <a:solidFill>
                <a:schemeClr val="tx1"/>
              </a:solidFill>
            </a:endParaRPr>
          </a:p>
          <a:p>
            <a:endParaRPr lang="en-GB" sz="1200" dirty="0">
              <a:solidFill>
                <a:schemeClr val="tx1"/>
              </a:solidFill>
            </a:endParaRPr>
          </a:p>
          <a:p>
            <a:endParaRPr lang="en-GB" sz="1200" dirty="0">
              <a:solidFill>
                <a:schemeClr val="tx1"/>
              </a:solidFill>
            </a:endParaRPr>
          </a:p>
        </p:txBody>
      </p:sp>
      <p:sp>
        <p:nvSpPr>
          <p:cNvPr id="7" name="Rectangle 6"/>
          <p:cNvSpPr/>
          <p:nvPr/>
        </p:nvSpPr>
        <p:spPr>
          <a:xfrm>
            <a:off x="8209504" y="1014884"/>
            <a:ext cx="3687743" cy="570564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GB" sz="1200" b="1" dirty="0">
                <a:solidFill>
                  <a:srgbClr val="7030A0"/>
                </a:solidFill>
              </a:rPr>
              <a:t>C. Protecting critical services &amp; reducing </a:t>
            </a:r>
            <a:r>
              <a:rPr lang="en-GB" sz="1200" b="1" dirty="0" smtClean="0">
                <a:solidFill>
                  <a:srgbClr val="7030A0"/>
                </a:solidFill>
              </a:rPr>
              <a:t>harm</a:t>
            </a:r>
          </a:p>
          <a:p>
            <a:endParaRPr lang="en-GB" sz="1200" b="1" dirty="0">
              <a:solidFill>
                <a:srgbClr val="7030A0"/>
              </a:solidFill>
            </a:endParaRPr>
          </a:p>
          <a:p>
            <a:r>
              <a:rPr lang="en-GB" sz="1200" dirty="0" smtClean="0">
                <a:solidFill>
                  <a:schemeClr val="tx1"/>
                </a:solidFill>
              </a:rPr>
              <a:t>Since the last Board meeting, we have had a drop in performance against the 4hr target within our Emergency Departments.  This has however improved in recent days due to support in terms of managing flow and additional capacity in the ED departments and support from our key partners.  The support from the military has been a welcome and key element of our response.</a:t>
            </a:r>
          </a:p>
          <a:p>
            <a:endParaRPr lang="en-GB" sz="1200" dirty="0" smtClean="0">
              <a:solidFill>
                <a:schemeClr val="tx1"/>
              </a:solidFill>
            </a:endParaRPr>
          </a:p>
          <a:p>
            <a:r>
              <a:rPr lang="en-GB" sz="1200" dirty="0" smtClean="0">
                <a:solidFill>
                  <a:schemeClr val="tx1"/>
                </a:solidFill>
              </a:rPr>
              <a:t>Despite challenges around capacity, we continue to maintain access for emergency surgery and planned elective surgery for priority patients.  The number of procedures that have been undertaken over January are higher than the comparable period last year.  </a:t>
            </a:r>
          </a:p>
          <a:p>
            <a:endParaRPr lang="en-GB" sz="1200" dirty="0">
              <a:solidFill>
                <a:schemeClr val="tx1"/>
              </a:solidFill>
            </a:endParaRPr>
          </a:p>
          <a:p>
            <a:r>
              <a:rPr lang="en-GB" sz="1200" dirty="0" smtClean="0">
                <a:solidFill>
                  <a:schemeClr val="tx1"/>
                </a:solidFill>
              </a:rPr>
              <a:t>In terms of access to Child and Adolescent Mental Health service we consistently remain above the national target and activity levels are higher than we had projected.  </a:t>
            </a:r>
            <a:endParaRPr lang="en-GB" sz="1200" dirty="0">
              <a:solidFill>
                <a:schemeClr val="tx1"/>
              </a:solidFill>
            </a:endParaRPr>
          </a:p>
          <a:p>
            <a:endParaRPr lang="en-GB" sz="1200" dirty="0" smtClean="0">
              <a:solidFill>
                <a:schemeClr val="tx1"/>
              </a:solidFill>
            </a:endParaRPr>
          </a:p>
          <a:p>
            <a:r>
              <a:rPr lang="en-GB" sz="1200" b="1" dirty="0">
                <a:solidFill>
                  <a:srgbClr val="7030A0"/>
                </a:solidFill>
              </a:rPr>
              <a:t>Remobilisation Plan milestones and trajectories</a:t>
            </a:r>
          </a:p>
          <a:p>
            <a:endParaRPr lang="en-GB" sz="1200" dirty="0" smtClean="0">
              <a:solidFill>
                <a:schemeClr val="tx1"/>
              </a:solidFill>
            </a:endParaRPr>
          </a:p>
          <a:p>
            <a:r>
              <a:rPr lang="en-GB" sz="1200" dirty="0" smtClean="0">
                <a:solidFill>
                  <a:schemeClr val="tx1"/>
                </a:solidFill>
              </a:rPr>
              <a:t>Whilst the remobilisation plan assumptions have changed in light of the impact of Omicron we have included in the pack a summary of our performance against the key milestones and trajectories.</a:t>
            </a:r>
            <a:endParaRPr lang="en-GB" sz="1200" dirty="0">
              <a:solidFill>
                <a:schemeClr val="tx1"/>
              </a:solidFill>
            </a:endParaRPr>
          </a:p>
          <a:p>
            <a:endParaRPr lang="en-GB" sz="1200" dirty="0">
              <a:solidFill>
                <a:schemeClr val="tx1"/>
              </a:solidFill>
            </a:endParaRPr>
          </a:p>
          <a:p>
            <a:endParaRPr lang="en-GB" sz="1200" dirty="0">
              <a:solidFill>
                <a:schemeClr val="tx1"/>
              </a:solidFill>
            </a:endParaRPr>
          </a:p>
        </p:txBody>
      </p:sp>
    </p:spTree>
    <p:extLst>
      <p:ext uri="{BB962C8B-B14F-4D97-AF65-F5344CB8AC3E}">
        <p14:creationId xmlns:p14="http://schemas.microsoft.com/office/powerpoint/2010/main" val="286640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859" y="117693"/>
            <a:ext cx="105156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smtClean="0">
                <a:solidFill>
                  <a:srgbClr val="002060"/>
                </a:solidFill>
              </a:rPr>
              <a:t>Covid</a:t>
            </a:r>
            <a:r>
              <a:rPr lang="en-GB" sz="3200" dirty="0" smtClean="0">
                <a:solidFill>
                  <a:srgbClr val="002060"/>
                </a:solidFill>
              </a:rPr>
              <a:t> cases across Grampian and Hospital Occupancy </a:t>
            </a:r>
            <a:endParaRPr lang="en-GB" sz="3200" dirty="0">
              <a:solidFill>
                <a:srgbClr val="002060"/>
              </a:solidFill>
            </a:endParaRPr>
          </a:p>
        </p:txBody>
      </p:sp>
      <p:pic>
        <p:nvPicPr>
          <p:cNvPr id="9" name="Picture 8"/>
          <p:cNvPicPr>
            <a:picLocks noChangeAspect="1"/>
          </p:cNvPicPr>
          <p:nvPr/>
        </p:nvPicPr>
        <p:blipFill>
          <a:blip r:embed="rId2"/>
          <a:stretch>
            <a:fillRect/>
          </a:stretch>
        </p:blipFill>
        <p:spPr>
          <a:xfrm>
            <a:off x="5997320" y="2661634"/>
            <a:ext cx="1847850" cy="428625"/>
          </a:xfrm>
          <a:prstGeom prst="rect">
            <a:avLst/>
          </a:prstGeom>
        </p:spPr>
      </p:pic>
      <p:pic>
        <p:nvPicPr>
          <p:cNvPr id="5" name="Picture 4"/>
          <p:cNvPicPr>
            <a:picLocks noChangeAspect="1"/>
          </p:cNvPicPr>
          <p:nvPr/>
        </p:nvPicPr>
        <p:blipFill>
          <a:blip r:embed="rId3"/>
          <a:stretch>
            <a:fillRect/>
          </a:stretch>
        </p:blipFill>
        <p:spPr>
          <a:xfrm>
            <a:off x="169444" y="871017"/>
            <a:ext cx="5706271" cy="2410161"/>
          </a:xfrm>
          <a:prstGeom prst="rect">
            <a:avLst/>
          </a:prstGeom>
        </p:spPr>
      </p:pic>
      <p:sp>
        <p:nvSpPr>
          <p:cNvPr id="12" name="Title 1"/>
          <p:cNvSpPr txBox="1">
            <a:spLocks/>
          </p:cNvSpPr>
          <p:nvPr/>
        </p:nvSpPr>
        <p:spPr>
          <a:xfrm>
            <a:off x="8248858" y="871018"/>
            <a:ext cx="3593123" cy="22192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2000" dirty="0" smtClean="0">
                <a:solidFill>
                  <a:srgbClr val="002060"/>
                </a:solidFill>
                <a:latin typeface="+mn-lt"/>
              </a:rPr>
              <a:t>Case numbers may be peaking and may be starting to drop</a:t>
            </a:r>
          </a:p>
          <a:p>
            <a:pPr marL="342900" indent="-342900">
              <a:buFont typeface="Arial" panose="020B0604020202020204" pitchFamily="34" charset="0"/>
              <a:buChar char="•"/>
            </a:pPr>
            <a:endParaRPr lang="en-GB" sz="2000" dirty="0">
              <a:solidFill>
                <a:srgbClr val="002060"/>
              </a:solidFill>
              <a:latin typeface="+mn-lt"/>
            </a:endParaRPr>
          </a:p>
          <a:p>
            <a:pPr marL="342900" indent="-342900">
              <a:buFont typeface="Arial" panose="020B0604020202020204" pitchFamily="34" charset="0"/>
              <a:buChar char="•"/>
            </a:pPr>
            <a:r>
              <a:rPr lang="en-GB" sz="2000" dirty="0" smtClean="0">
                <a:solidFill>
                  <a:srgbClr val="002060"/>
                </a:solidFill>
                <a:latin typeface="+mn-lt"/>
              </a:rPr>
              <a:t>However, positivity </a:t>
            </a:r>
            <a:r>
              <a:rPr lang="en-GB" sz="2000" dirty="0">
                <a:solidFill>
                  <a:srgbClr val="002060"/>
                </a:solidFill>
                <a:latin typeface="+mn-lt"/>
              </a:rPr>
              <a:t>rate remains high </a:t>
            </a:r>
            <a:r>
              <a:rPr lang="en-GB" sz="2000" dirty="0" smtClean="0">
                <a:solidFill>
                  <a:srgbClr val="002060"/>
                </a:solidFill>
                <a:latin typeface="+mn-lt"/>
              </a:rPr>
              <a:t>and </a:t>
            </a:r>
            <a:r>
              <a:rPr lang="en-GB" sz="2000" dirty="0">
                <a:solidFill>
                  <a:srgbClr val="002060"/>
                </a:solidFill>
                <a:latin typeface="+mn-lt"/>
              </a:rPr>
              <a:t>c</a:t>
            </a:r>
            <a:r>
              <a:rPr lang="en-GB" sz="2000" dirty="0" smtClean="0">
                <a:solidFill>
                  <a:srgbClr val="002060"/>
                </a:solidFill>
                <a:latin typeface="+mn-lt"/>
              </a:rPr>
              <a:t>aution as further COVID measures are relaxed.</a:t>
            </a:r>
            <a:endParaRPr lang="en-GB" sz="2000" dirty="0">
              <a:solidFill>
                <a:srgbClr val="002060"/>
              </a:solidFill>
              <a:latin typeface="+mn-lt"/>
            </a:endParaRPr>
          </a:p>
          <a:p>
            <a:endParaRPr lang="en-GB" sz="2000" dirty="0">
              <a:solidFill>
                <a:srgbClr val="002060"/>
              </a:solidFill>
              <a:latin typeface="+mn-lt"/>
            </a:endParaRPr>
          </a:p>
        </p:txBody>
      </p:sp>
      <p:sp>
        <p:nvSpPr>
          <p:cNvPr id="10" name="Title 1"/>
          <p:cNvSpPr txBox="1">
            <a:spLocks/>
          </p:cNvSpPr>
          <p:nvPr/>
        </p:nvSpPr>
        <p:spPr>
          <a:xfrm>
            <a:off x="8248858" y="3281178"/>
            <a:ext cx="3842302" cy="339092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dirty="0">
              <a:solidFill>
                <a:srgbClr val="002060"/>
              </a:solidFill>
              <a:latin typeface="+mn-lt"/>
            </a:endParaRPr>
          </a:p>
          <a:p>
            <a:pPr marL="342900" indent="-342900">
              <a:buFont typeface="Arial" panose="020B0604020202020204" pitchFamily="34" charset="0"/>
              <a:buChar char="•"/>
            </a:pPr>
            <a:r>
              <a:rPr lang="en-GB" sz="2200" dirty="0">
                <a:solidFill>
                  <a:srgbClr val="002060"/>
                </a:solidFill>
                <a:latin typeface="+mn-lt"/>
              </a:rPr>
              <a:t>Whilst there are very positive signs of the Omicron variant starting to diminish on a country wide basis it should be noted that the ongoing occupancy in our </a:t>
            </a:r>
            <a:r>
              <a:rPr lang="en-GB" sz="2200" dirty="0" smtClean="0">
                <a:solidFill>
                  <a:srgbClr val="002060"/>
                </a:solidFill>
                <a:latin typeface="+mn-lt"/>
              </a:rPr>
              <a:t>hospitals </a:t>
            </a:r>
            <a:r>
              <a:rPr lang="en-GB" sz="2200" dirty="0">
                <a:solidFill>
                  <a:srgbClr val="002060"/>
                </a:solidFill>
                <a:latin typeface="+mn-lt"/>
              </a:rPr>
              <a:t>remains at some 90 patients. </a:t>
            </a:r>
            <a:endParaRPr lang="en-GB" sz="2200" dirty="0" smtClean="0">
              <a:solidFill>
                <a:srgbClr val="002060"/>
              </a:solidFill>
              <a:latin typeface="+mn-lt"/>
            </a:endParaRPr>
          </a:p>
          <a:p>
            <a:pPr marL="342900" indent="-342900">
              <a:buFont typeface="Arial" panose="020B0604020202020204" pitchFamily="34" charset="0"/>
              <a:buChar char="•"/>
            </a:pPr>
            <a:endParaRPr lang="en-GB" sz="2200" dirty="0" smtClean="0">
              <a:solidFill>
                <a:srgbClr val="002060"/>
              </a:solidFill>
              <a:latin typeface="+mn-lt"/>
            </a:endParaRPr>
          </a:p>
          <a:p>
            <a:pPr marL="342900" indent="-342900">
              <a:buFont typeface="Arial" panose="020B0604020202020204" pitchFamily="34" charset="0"/>
              <a:buChar char="•"/>
            </a:pPr>
            <a:r>
              <a:rPr lang="en-GB" sz="2200" dirty="0" smtClean="0">
                <a:solidFill>
                  <a:srgbClr val="002060"/>
                </a:solidFill>
                <a:latin typeface="+mn-lt"/>
              </a:rPr>
              <a:t>The graph shows </a:t>
            </a:r>
            <a:r>
              <a:rPr lang="en-GB" sz="2200" dirty="0">
                <a:solidFill>
                  <a:srgbClr val="002060"/>
                </a:solidFill>
                <a:latin typeface="+mn-lt"/>
              </a:rPr>
              <a:t>the very long and enduring high occupancy in our hospitals since October 2021.</a:t>
            </a:r>
          </a:p>
          <a:p>
            <a:endParaRPr lang="en-GB" sz="2000" dirty="0">
              <a:solidFill>
                <a:srgbClr val="002060"/>
              </a:solidFill>
              <a:latin typeface="+mn-lt"/>
            </a:endParaRPr>
          </a:p>
        </p:txBody>
      </p:sp>
      <p:pic>
        <p:nvPicPr>
          <p:cNvPr id="11" name="Picture 10"/>
          <p:cNvPicPr>
            <a:picLocks noChangeAspect="1"/>
          </p:cNvPicPr>
          <p:nvPr/>
        </p:nvPicPr>
        <p:blipFill>
          <a:blip r:embed="rId4"/>
          <a:stretch>
            <a:fillRect/>
          </a:stretch>
        </p:blipFill>
        <p:spPr>
          <a:xfrm>
            <a:off x="432079" y="3703138"/>
            <a:ext cx="7053629" cy="2762976"/>
          </a:xfrm>
          <a:prstGeom prst="rect">
            <a:avLst/>
          </a:prstGeom>
        </p:spPr>
      </p:pic>
    </p:spTree>
    <p:extLst>
      <p:ext uri="{BB962C8B-B14F-4D97-AF65-F5344CB8AC3E}">
        <p14:creationId xmlns:p14="http://schemas.microsoft.com/office/powerpoint/2010/main" val="1429956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866" y="873727"/>
            <a:ext cx="2421368" cy="369332"/>
          </a:xfrm>
          <a:prstGeom prst="rect">
            <a:avLst/>
          </a:prstGeom>
          <a:noFill/>
        </p:spPr>
        <p:txBody>
          <a:bodyPr wrap="none" rtlCol="0">
            <a:spAutoFit/>
          </a:bodyPr>
          <a:lstStyle/>
          <a:p>
            <a:r>
              <a:rPr lang="en-GB" dirty="0"/>
              <a:t>Admissions “for” COVID</a:t>
            </a:r>
          </a:p>
        </p:txBody>
      </p:sp>
      <p:sp>
        <p:nvSpPr>
          <p:cNvPr id="8" name="Title 1"/>
          <p:cNvSpPr txBox="1">
            <a:spLocks/>
          </p:cNvSpPr>
          <p:nvPr/>
        </p:nvSpPr>
        <p:spPr>
          <a:xfrm>
            <a:off x="4533900" y="37815"/>
            <a:ext cx="746210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Reminder of where we are in terms of admissions ‘for’ COVID</a:t>
            </a:r>
            <a:endParaRPr lang="en-GB" dirty="0"/>
          </a:p>
        </p:txBody>
      </p:sp>
      <p:pic>
        <p:nvPicPr>
          <p:cNvPr id="12" name="Picture 11"/>
          <p:cNvPicPr>
            <a:picLocks noChangeAspect="1"/>
          </p:cNvPicPr>
          <p:nvPr/>
        </p:nvPicPr>
        <p:blipFill>
          <a:blip r:embed="rId2"/>
          <a:stretch>
            <a:fillRect/>
          </a:stretch>
        </p:blipFill>
        <p:spPr>
          <a:xfrm>
            <a:off x="703135" y="3419094"/>
            <a:ext cx="10182225" cy="3238500"/>
          </a:xfrm>
          <a:prstGeom prst="rect">
            <a:avLst/>
          </a:prstGeom>
        </p:spPr>
      </p:pic>
      <p:sp>
        <p:nvSpPr>
          <p:cNvPr id="13" name="TextBox 12"/>
          <p:cNvSpPr txBox="1"/>
          <p:nvPr/>
        </p:nvSpPr>
        <p:spPr>
          <a:xfrm>
            <a:off x="7409754" y="2314952"/>
            <a:ext cx="4708804" cy="954107"/>
          </a:xfrm>
          <a:prstGeom prst="rect">
            <a:avLst/>
          </a:prstGeom>
          <a:noFill/>
          <a:ln>
            <a:solidFill>
              <a:srgbClr val="FF0000"/>
            </a:solidFill>
          </a:ln>
        </p:spPr>
        <p:txBody>
          <a:bodyPr wrap="square" rtlCol="0">
            <a:spAutoFit/>
          </a:bodyPr>
          <a:lstStyle/>
          <a:p>
            <a:pPr algn="ctr"/>
            <a:r>
              <a:rPr lang="en-GB" sz="1400" b="1" dirty="0"/>
              <a:t>10 days ago</a:t>
            </a:r>
            <a:r>
              <a:rPr lang="en-GB" sz="1400" dirty="0"/>
              <a:t>, we had </a:t>
            </a:r>
            <a:r>
              <a:rPr lang="en-GB" sz="1400" dirty="0" smtClean="0"/>
              <a:t>about 629 </a:t>
            </a:r>
            <a:r>
              <a:rPr lang="en-GB" sz="1400" dirty="0"/>
              <a:t>cases and had passed the apparent peak</a:t>
            </a:r>
          </a:p>
          <a:p>
            <a:pPr algn="ctr"/>
            <a:r>
              <a:rPr lang="en-GB" sz="1400" dirty="0"/>
              <a:t>It takes around 10 days before cases convert to admissions ‘FOR’ COVID</a:t>
            </a:r>
          </a:p>
        </p:txBody>
      </p:sp>
      <p:cxnSp>
        <p:nvCxnSpPr>
          <p:cNvPr id="14" name="Straight Arrow Connector 13"/>
          <p:cNvCxnSpPr/>
          <p:nvPr/>
        </p:nvCxnSpPr>
        <p:spPr>
          <a:xfrm>
            <a:off x="10241497" y="3269059"/>
            <a:ext cx="1652" cy="150146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00866" y="1172464"/>
            <a:ext cx="5988919" cy="2409335"/>
          </a:xfrm>
          <a:prstGeom prst="rect">
            <a:avLst/>
          </a:prstGeom>
        </p:spPr>
      </p:pic>
    </p:spTree>
    <p:extLst>
      <p:ext uri="{BB962C8B-B14F-4D97-AF65-F5344CB8AC3E}">
        <p14:creationId xmlns:p14="http://schemas.microsoft.com/office/powerpoint/2010/main" val="3382363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A</a:t>
            </a:r>
            <a:endParaRPr lang="en-GB" dirty="0"/>
          </a:p>
        </p:txBody>
      </p:sp>
      <p:sp>
        <p:nvSpPr>
          <p:cNvPr id="3" name="Text Placeholder 2"/>
          <p:cNvSpPr>
            <a:spLocks noGrp="1"/>
          </p:cNvSpPr>
          <p:nvPr>
            <p:ph type="body" idx="1"/>
          </p:nvPr>
        </p:nvSpPr>
        <p:spPr/>
        <p:txBody>
          <a:bodyPr/>
          <a:lstStyle/>
          <a:p>
            <a:r>
              <a:rPr lang="en-GB" i="1" dirty="0">
                <a:solidFill>
                  <a:schemeClr val="tx1"/>
                </a:solidFill>
              </a:rPr>
              <a:t>Keep staff safe &amp; help them to maximise wellbeing</a:t>
            </a:r>
          </a:p>
          <a:p>
            <a:endParaRPr lang="en-GB" dirty="0"/>
          </a:p>
        </p:txBody>
      </p:sp>
    </p:spTree>
    <p:extLst>
      <p:ext uri="{BB962C8B-B14F-4D97-AF65-F5344CB8AC3E}">
        <p14:creationId xmlns:p14="http://schemas.microsoft.com/office/powerpoint/2010/main" val="53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330" y="98854"/>
            <a:ext cx="4761470" cy="369332"/>
          </a:xfrm>
          <a:prstGeom prst="rect">
            <a:avLst/>
          </a:prstGeom>
          <a:noFill/>
        </p:spPr>
        <p:txBody>
          <a:bodyPr wrap="square" rtlCol="0">
            <a:spAutoFit/>
          </a:bodyPr>
          <a:lstStyle/>
          <a:p>
            <a:r>
              <a:rPr lang="en-GB" dirty="0" smtClean="0">
                <a:solidFill>
                  <a:srgbClr val="002060"/>
                </a:solidFill>
              </a:rPr>
              <a:t>Ward Nurse Staffing  </a:t>
            </a:r>
            <a:r>
              <a:rPr lang="en-GB" sz="1200" dirty="0" smtClean="0">
                <a:solidFill>
                  <a:srgbClr val="002060"/>
                </a:solidFill>
              </a:rPr>
              <a:t>(Registered &amp; Unregistered)</a:t>
            </a:r>
            <a:endParaRPr lang="en-GB" sz="1200" dirty="0">
              <a:solidFill>
                <a:srgbClr val="002060"/>
              </a:solidFill>
            </a:endParaRPr>
          </a:p>
        </p:txBody>
      </p:sp>
      <p:sp>
        <p:nvSpPr>
          <p:cNvPr id="12" name="TextBox 11"/>
          <p:cNvSpPr txBox="1"/>
          <p:nvPr/>
        </p:nvSpPr>
        <p:spPr>
          <a:xfrm>
            <a:off x="0" y="6627168"/>
            <a:ext cx="3867325" cy="246221"/>
          </a:xfrm>
          <a:prstGeom prst="rect">
            <a:avLst/>
          </a:prstGeom>
          <a:noFill/>
        </p:spPr>
        <p:txBody>
          <a:bodyPr wrap="square" rtlCol="0">
            <a:spAutoFit/>
          </a:bodyPr>
          <a:lstStyle/>
          <a:p>
            <a:r>
              <a:rPr lang="en-GB" sz="1000" dirty="0" smtClean="0">
                <a:solidFill>
                  <a:srgbClr val="002060"/>
                </a:solidFill>
              </a:rPr>
              <a:t>* Data sourced from PMS – snapshot taken 0810 26 January 2022</a:t>
            </a:r>
            <a:endParaRPr lang="en-GB" sz="1000" dirty="0">
              <a:solidFill>
                <a:srgbClr val="002060"/>
              </a:solidFill>
            </a:endParaRPr>
          </a:p>
        </p:txBody>
      </p:sp>
      <p:sp>
        <p:nvSpPr>
          <p:cNvPr id="13" name="TextBox 12"/>
          <p:cNvSpPr txBox="1"/>
          <p:nvPr/>
        </p:nvSpPr>
        <p:spPr>
          <a:xfrm>
            <a:off x="8872946" y="3371324"/>
            <a:ext cx="2977054" cy="646331"/>
          </a:xfrm>
          <a:prstGeom prst="rect">
            <a:avLst/>
          </a:prstGeom>
          <a:noFill/>
        </p:spPr>
        <p:txBody>
          <a:bodyPr wrap="square" rtlCol="0">
            <a:spAutoFit/>
          </a:bodyPr>
          <a:lstStyle/>
          <a:p>
            <a:pPr algn="ctr"/>
            <a:r>
              <a:rPr lang="en-GB" sz="1200" dirty="0" smtClean="0">
                <a:solidFill>
                  <a:srgbClr val="002060"/>
                </a:solidFill>
              </a:rPr>
              <a:t>The trend data continues to show a high proportion of wards (around 50%) with a red or amber RAG status</a:t>
            </a:r>
          </a:p>
        </p:txBody>
      </p:sp>
      <p:cxnSp>
        <p:nvCxnSpPr>
          <p:cNvPr id="15" name="Straight Arrow Connector 14"/>
          <p:cNvCxnSpPr/>
          <p:nvPr/>
        </p:nvCxnSpPr>
        <p:spPr>
          <a:xfrm flipV="1">
            <a:off x="10166160" y="3042447"/>
            <a:ext cx="390625" cy="36280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011062" y="759113"/>
            <a:ext cx="493864" cy="1665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65233" y="468186"/>
            <a:ext cx="4613420" cy="3888388"/>
          </a:xfrm>
          <a:prstGeom prst="rect">
            <a:avLst/>
          </a:prstGeom>
        </p:spPr>
      </p:pic>
      <p:pic>
        <p:nvPicPr>
          <p:cNvPr id="6" name="Picture 5"/>
          <p:cNvPicPr>
            <a:picLocks noChangeAspect="1"/>
          </p:cNvPicPr>
          <p:nvPr/>
        </p:nvPicPr>
        <p:blipFill>
          <a:blip r:embed="rId4"/>
          <a:stretch>
            <a:fillRect/>
          </a:stretch>
        </p:blipFill>
        <p:spPr>
          <a:xfrm>
            <a:off x="7758643" y="167824"/>
            <a:ext cx="4323803" cy="2852446"/>
          </a:xfrm>
          <a:prstGeom prst="rect">
            <a:avLst/>
          </a:prstGeom>
        </p:spPr>
      </p:pic>
      <p:pic>
        <p:nvPicPr>
          <p:cNvPr id="7" name="Picture 6"/>
          <p:cNvPicPr>
            <a:picLocks noChangeAspect="1"/>
          </p:cNvPicPr>
          <p:nvPr/>
        </p:nvPicPr>
        <p:blipFill>
          <a:blip r:embed="rId5"/>
          <a:stretch>
            <a:fillRect/>
          </a:stretch>
        </p:blipFill>
        <p:spPr>
          <a:xfrm>
            <a:off x="165233" y="4642337"/>
            <a:ext cx="6005929" cy="1931767"/>
          </a:xfrm>
          <a:prstGeom prst="rect">
            <a:avLst/>
          </a:prstGeom>
        </p:spPr>
      </p:pic>
      <p:pic>
        <p:nvPicPr>
          <p:cNvPr id="8" name="Picture 7"/>
          <p:cNvPicPr>
            <a:picLocks noChangeAspect="1"/>
          </p:cNvPicPr>
          <p:nvPr/>
        </p:nvPicPr>
        <p:blipFill>
          <a:blip r:embed="rId6"/>
          <a:stretch>
            <a:fillRect/>
          </a:stretch>
        </p:blipFill>
        <p:spPr>
          <a:xfrm>
            <a:off x="6321669" y="4547282"/>
            <a:ext cx="5760777" cy="2026821"/>
          </a:xfrm>
          <a:prstGeom prst="rect">
            <a:avLst/>
          </a:prstGeom>
        </p:spPr>
      </p:pic>
      <p:sp>
        <p:nvSpPr>
          <p:cNvPr id="16" name="TextBox 15"/>
          <p:cNvSpPr txBox="1"/>
          <p:nvPr/>
        </p:nvSpPr>
        <p:spPr>
          <a:xfrm>
            <a:off x="5579070" y="468186"/>
            <a:ext cx="1884784" cy="1569660"/>
          </a:xfrm>
          <a:prstGeom prst="rect">
            <a:avLst/>
          </a:prstGeom>
          <a:noFill/>
        </p:spPr>
        <p:txBody>
          <a:bodyPr wrap="square" rtlCol="0">
            <a:spAutoFit/>
          </a:bodyPr>
          <a:lstStyle/>
          <a:p>
            <a:r>
              <a:rPr lang="en-GB" sz="1200" dirty="0">
                <a:solidFill>
                  <a:srgbClr val="002060"/>
                </a:solidFill>
              </a:rPr>
              <a:t>The current data shows </a:t>
            </a:r>
            <a:r>
              <a:rPr lang="en-GB" sz="1200" dirty="0" smtClean="0">
                <a:solidFill>
                  <a:srgbClr val="002060"/>
                </a:solidFill>
              </a:rPr>
              <a:t>a slightly improved position but highlights that in a number of key areas there are gaps which are being supported by additional hours or redeployment of staff</a:t>
            </a:r>
            <a:endParaRPr lang="en-GB" sz="1200" dirty="0">
              <a:solidFill>
                <a:srgbClr val="002060"/>
              </a:solidFill>
            </a:endParaRPr>
          </a:p>
        </p:txBody>
      </p:sp>
    </p:spTree>
    <p:extLst>
      <p:ext uri="{BB962C8B-B14F-4D97-AF65-F5344CB8AC3E}">
        <p14:creationId xmlns:p14="http://schemas.microsoft.com/office/powerpoint/2010/main" val="928370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 y="122959"/>
            <a:ext cx="3233386" cy="369332"/>
          </a:xfrm>
          <a:prstGeom prst="rect">
            <a:avLst/>
          </a:prstGeom>
          <a:noFill/>
        </p:spPr>
        <p:txBody>
          <a:bodyPr wrap="none" rtlCol="0">
            <a:spAutoFit/>
          </a:bodyPr>
          <a:lstStyle/>
          <a:p>
            <a:r>
              <a:rPr lang="en-GB" dirty="0" smtClean="0">
                <a:solidFill>
                  <a:srgbClr val="002060"/>
                </a:solidFill>
              </a:rPr>
              <a:t>Staff absence to December 2021</a:t>
            </a:r>
            <a:endParaRPr lang="en-GB" dirty="0">
              <a:solidFill>
                <a:srgbClr val="002060"/>
              </a:solidFill>
            </a:endParaRPr>
          </a:p>
        </p:txBody>
      </p:sp>
      <p:sp>
        <p:nvSpPr>
          <p:cNvPr id="3" name="TextBox 2"/>
          <p:cNvSpPr txBox="1"/>
          <p:nvPr/>
        </p:nvSpPr>
        <p:spPr>
          <a:xfrm>
            <a:off x="171450" y="597021"/>
            <a:ext cx="9188606" cy="1384995"/>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solidFill>
                  <a:srgbClr val="002060"/>
                </a:solidFill>
              </a:rPr>
              <a:t>Overall absence 25.72% in December, the highest for 2021/22 to date</a:t>
            </a:r>
          </a:p>
          <a:p>
            <a:pPr marL="285750" indent="-285750">
              <a:buFont typeface="Arial" panose="020B0604020202020204" pitchFamily="34" charset="0"/>
              <a:buChar char="•"/>
            </a:pPr>
            <a:endParaRPr lang="en-GB" sz="1400" dirty="0">
              <a:solidFill>
                <a:srgbClr val="002060"/>
              </a:solidFill>
            </a:endParaRPr>
          </a:p>
          <a:p>
            <a:pPr marL="285750" indent="-285750">
              <a:buFont typeface="Arial" panose="020B0604020202020204" pitchFamily="34" charset="0"/>
              <a:buChar char="•"/>
            </a:pPr>
            <a:r>
              <a:rPr lang="en-GB" sz="1400" dirty="0" smtClean="0">
                <a:solidFill>
                  <a:srgbClr val="002060"/>
                </a:solidFill>
              </a:rPr>
              <a:t>1.78% hours </a:t>
            </a:r>
            <a:r>
              <a:rPr lang="en-GB" sz="1400" dirty="0">
                <a:solidFill>
                  <a:srgbClr val="002060"/>
                </a:solidFill>
              </a:rPr>
              <a:t>lost to </a:t>
            </a:r>
            <a:r>
              <a:rPr lang="en-GB" sz="1400" dirty="0" err="1" smtClean="0">
                <a:solidFill>
                  <a:srgbClr val="002060"/>
                </a:solidFill>
              </a:rPr>
              <a:t>Covid</a:t>
            </a:r>
            <a:r>
              <a:rPr lang="en-GB" sz="1400" dirty="0" smtClean="0">
                <a:solidFill>
                  <a:srgbClr val="002060"/>
                </a:solidFill>
              </a:rPr>
              <a:t> in December, the highest level in 2021/22.</a:t>
            </a:r>
            <a:endParaRPr lang="en-GB" sz="1400" dirty="0">
              <a:solidFill>
                <a:srgbClr val="002060"/>
              </a:solidFill>
            </a:endParaRPr>
          </a:p>
          <a:p>
            <a:endParaRPr lang="en-GB" sz="1400" dirty="0" smtClean="0">
              <a:solidFill>
                <a:srgbClr val="002060"/>
              </a:solidFill>
            </a:endParaRPr>
          </a:p>
          <a:p>
            <a:pPr marL="285750" indent="-285750">
              <a:buFont typeface="Arial" panose="020B0604020202020204" pitchFamily="34" charset="0"/>
              <a:buChar char="•"/>
            </a:pPr>
            <a:r>
              <a:rPr lang="en-GB" sz="1400" dirty="0" smtClean="0">
                <a:solidFill>
                  <a:srgbClr val="002060"/>
                </a:solidFill>
              </a:rPr>
              <a:t>Sick leave fell slightly in December but remains at higher levels. Q3 2021/22 sick leave was 40% higher than Q1 2021/22</a:t>
            </a:r>
          </a:p>
          <a:p>
            <a:endParaRPr lang="en-GB" sz="1400" dirty="0">
              <a:solidFill>
                <a:srgbClr val="002060"/>
              </a:solidFill>
            </a:endParaRPr>
          </a:p>
        </p:txBody>
      </p:sp>
      <p:sp>
        <p:nvSpPr>
          <p:cNvPr id="7" name="TextBox 6"/>
          <p:cNvSpPr txBox="1"/>
          <p:nvPr/>
        </p:nvSpPr>
        <p:spPr>
          <a:xfrm>
            <a:off x="0" y="6427113"/>
            <a:ext cx="3172408" cy="430887"/>
          </a:xfrm>
          <a:prstGeom prst="rect">
            <a:avLst/>
          </a:prstGeom>
          <a:noFill/>
        </p:spPr>
        <p:txBody>
          <a:bodyPr wrap="square" rtlCol="0">
            <a:spAutoFit/>
          </a:bodyPr>
          <a:lstStyle/>
          <a:p>
            <a:r>
              <a:rPr lang="en-GB" sz="1100" dirty="0" smtClean="0">
                <a:solidFill>
                  <a:srgbClr val="002060"/>
                </a:solidFill>
              </a:rPr>
              <a:t>Data Source: NHSG Workforce Intelligence Team      Data excludes staff vacancies</a:t>
            </a:r>
            <a:endParaRPr lang="en-GB" sz="1100" dirty="0">
              <a:solidFill>
                <a:srgbClr val="002060"/>
              </a:solidFill>
            </a:endParaRPr>
          </a:p>
        </p:txBody>
      </p:sp>
      <p:pic>
        <p:nvPicPr>
          <p:cNvPr id="5" name="Picture 4"/>
          <p:cNvPicPr>
            <a:picLocks noChangeAspect="1"/>
          </p:cNvPicPr>
          <p:nvPr/>
        </p:nvPicPr>
        <p:blipFill>
          <a:blip r:embed="rId3"/>
          <a:stretch>
            <a:fillRect/>
          </a:stretch>
        </p:blipFill>
        <p:spPr>
          <a:xfrm>
            <a:off x="171450" y="2369011"/>
            <a:ext cx="11845019" cy="4055826"/>
          </a:xfrm>
          <a:prstGeom prst="rect">
            <a:avLst/>
          </a:prstGeom>
        </p:spPr>
      </p:pic>
      <p:sp>
        <p:nvSpPr>
          <p:cNvPr id="8" name="TextBox 7"/>
          <p:cNvSpPr txBox="1"/>
          <p:nvPr/>
        </p:nvSpPr>
        <p:spPr>
          <a:xfrm>
            <a:off x="6829168" y="283046"/>
            <a:ext cx="5251464" cy="261610"/>
          </a:xfrm>
          <a:prstGeom prst="rect">
            <a:avLst/>
          </a:prstGeom>
          <a:noFill/>
        </p:spPr>
        <p:txBody>
          <a:bodyPr wrap="square" rtlCol="0">
            <a:spAutoFit/>
          </a:bodyPr>
          <a:lstStyle/>
          <a:p>
            <a:r>
              <a:rPr lang="en-GB" sz="1100" dirty="0" smtClean="0">
                <a:solidFill>
                  <a:srgbClr val="002060"/>
                </a:solidFill>
              </a:rPr>
              <a:t>* Charts updated on 20</a:t>
            </a:r>
            <a:r>
              <a:rPr lang="en-GB" sz="1100" baseline="30000" dirty="0" smtClean="0">
                <a:solidFill>
                  <a:srgbClr val="002060"/>
                </a:solidFill>
              </a:rPr>
              <a:t>th</a:t>
            </a:r>
            <a:r>
              <a:rPr lang="en-GB" sz="1100" dirty="0" smtClean="0">
                <a:solidFill>
                  <a:srgbClr val="002060"/>
                </a:solidFill>
              </a:rPr>
              <a:t> of each month from SSTS – Last update 18</a:t>
            </a:r>
            <a:r>
              <a:rPr lang="en-GB" sz="1100" baseline="30000" dirty="0" smtClean="0">
                <a:solidFill>
                  <a:srgbClr val="002060"/>
                </a:solidFill>
              </a:rPr>
              <a:t>th</a:t>
            </a:r>
            <a:r>
              <a:rPr lang="en-GB" sz="1100" dirty="0" smtClean="0">
                <a:solidFill>
                  <a:srgbClr val="002060"/>
                </a:solidFill>
              </a:rPr>
              <a:t> January 2022</a:t>
            </a:r>
            <a:endParaRPr lang="en-GB" sz="1100" dirty="0">
              <a:solidFill>
                <a:srgbClr val="002060"/>
              </a:solidFill>
            </a:endParaRPr>
          </a:p>
        </p:txBody>
      </p:sp>
    </p:spTree>
    <p:extLst>
      <p:ext uri="{BB962C8B-B14F-4D97-AF65-F5344CB8AC3E}">
        <p14:creationId xmlns:p14="http://schemas.microsoft.com/office/powerpoint/2010/main" val="47810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4963" y="390525"/>
            <a:ext cx="10963161" cy="6179014"/>
          </a:xfrm>
          <a:prstGeom prst="rect">
            <a:avLst/>
          </a:prstGeom>
        </p:spPr>
      </p:pic>
    </p:spTree>
    <p:extLst>
      <p:ext uri="{BB962C8B-B14F-4D97-AF65-F5344CB8AC3E}">
        <p14:creationId xmlns:p14="http://schemas.microsoft.com/office/powerpoint/2010/main" val="2198687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Props1.xml><?xml version="1.0" encoding="utf-8"?>
<ds:datastoreItem xmlns:ds="http://schemas.openxmlformats.org/officeDocument/2006/customXml" ds:itemID="{AB42F5CC-7CFF-4DDD-A415-E0E6EB1BA7D6}"/>
</file>

<file path=customXml/itemProps2.xml><?xml version="1.0" encoding="utf-8"?>
<ds:datastoreItem xmlns:ds="http://schemas.openxmlformats.org/officeDocument/2006/customXml" ds:itemID="{DB429EDE-D6B2-49FE-81FD-640ED4B97D62}"/>
</file>

<file path=customXml/itemProps3.xml><?xml version="1.0" encoding="utf-8"?>
<ds:datastoreItem xmlns:ds="http://schemas.openxmlformats.org/officeDocument/2006/customXml" ds:itemID="{E5DE575C-9177-4D2E-8B25-A7A0709A5E2F}"/>
</file>

<file path=customXml/itemProps4.xml><?xml version="1.0" encoding="utf-8"?>
<ds:datastoreItem xmlns:ds="http://schemas.openxmlformats.org/officeDocument/2006/customXml" ds:itemID="{680A33EA-C205-4B83-A8F7-9CC68B65BEA1}"/>
</file>

<file path=docProps/app.xml><?xml version="1.0" encoding="utf-8"?>
<Properties xmlns="http://schemas.openxmlformats.org/officeDocument/2006/extended-properties" xmlns:vt="http://schemas.openxmlformats.org/officeDocument/2006/docPropsVTypes">
  <Template>Retrospect</Template>
  <TotalTime>5606</TotalTime>
  <Words>3107</Words>
  <Application>Microsoft Office PowerPoint</Application>
  <PresentationFormat>Widescreen</PresentationFormat>
  <Paragraphs>399</Paragraphs>
  <Slides>28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MS Gothic</vt:lpstr>
      <vt:lpstr>Arial</vt:lpstr>
      <vt:lpstr>Calibri</vt:lpstr>
      <vt:lpstr>Calibri Light</vt:lpstr>
      <vt:lpstr>Courier New</vt:lpstr>
      <vt:lpstr>Wingdings</vt:lpstr>
      <vt:lpstr>Office Theme</vt:lpstr>
      <vt:lpstr>   Operation Iris  Progress against key objectives and milestone summary </vt:lpstr>
      <vt:lpstr>Contents</vt:lpstr>
      <vt:lpstr>Executive Summary</vt:lpstr>
      <vt:lpstr>PowerPoint Presentation</vt:lpstr>
      <vt:lpstr>PowerPoint Presentation</vt:lpstr>
      <vt:lpstr>Objective A</vt:lpstr>
      <vt:lpstr>PowerPoint Presentation</vt:lpstr>
      <vt:lpstr>PowerPoint Presentation</vt:lpstr>
      <vt:lpstr>PowerPoint Presentation</vt:lpstr>
      <vt:lpstr>PowerPoint Presentation</vt:lpstr>
      <vt:lpstr>PowerPoint Presentation</vt:lpstr>
      <vt:lpstr>Objective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C</vt:lpstr>
      <vt:lpstr>PowerPoint Presentation</vt:lpstr>
      <vt:lpstr>PowerPoint Presentation</vt:lpstr>
      <vt:lpstr>PowerPoint Presentation</vt:lpstr>
      <vt:lpstr>PowerPoint Presentation</vt:lpstr>
      <vt:lpstr>PowerPoint Presentation</vt:lpstr>
      <vt:lpstr>Remobilisation Plan (v4)</vt:lpstr>
      <vt:lpstr>PowerPoint Presentation</vt:lpstr>
      <vt:lpstr>PowerPoint Presentation</vt:lpstr>
    </vt:vector>
  </TitlesOfParts>
  <Company>NHS Grampian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05.00 Performance Operation Iris and Remobilisation Plan progress</dc:title>
  <dc:creator>Graham Osler (NHS Grampian)</dc:creator>
  <cp:lastModifiedBy>Lesley Hall (NHS Grampian)</cp:lastModifiedBy>
  <cp:revision>360</cp:revision>
  <dcterms:created xsi:type="dcterms:W3CDTF">2021-10-29T08:54:45Z</dcterms:created>
  <dcterms:modified xsi:type="dcterms:W3CDTF">2022-01-27T14:59:10Z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ies>
</file>