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4.xml" ContentType="application/vnd.openxmlformats-officedocument.customXml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4"/>
  </p:notesMasterIdLst>
  <p:sldIdLst>
    <p:sldId id="264" r:id="rId3"/>
    <p:sldId id="769" r:id="rId4"/>
    <p:sldId id="341" r:id="rId5"/>
    <p:sldId id="728" r:id="rId6"/>
    <p:sldId id="729" r:id="rId7"/>
    <p:sldId id="636" r:id="rId8"/>
    <p:sldId id="731" r:id="rId9"/>
    <p:sldId id="761" r:id="rId10"/>
    <p:sldId id="707" r:id="rId11"/>
    <p:sldId id="710" r:id="rId12"/>
    <p:sldId id="643" r:id="rId13"/>
    <p:sldId id="627" r:id="rId14"/>
    <p:sldId id="763" r:id="rId15"/>
    <p:sldId id="764" r:id="rId16"/>
    <p:sldId id="765" r:id="rId17"/>
    <p:sldId id="766" r:id="rId18"/>
    <p:sldId id="767" r:id="rId19"/>
    <p:sldId id="768" r:id="rId20"/>
    <p:sldId id="635" r:id="rId21"/>
    <p:sldId id="637" r:id="rId22"/>
    <p:sldId id="754"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ECFF"/>
    <a:srgbClr val="D9D9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82" autoAdjust="0"/>
    <p:restoredTop sz="94899" autoAdjust="0"/>
  </p:normalViewPr>
  <p:slideViewPr>
    <p:cSldViewPr snapToGrid="0">
      <p:cViewPr varScale="1">
        <p:scale>
          <a:sx n="88" d="100"/>
          <a:sy n="88" d="100"/>
        </p:scale>
        <p:origin x="696"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4143587" y="0"/>
            <a:ext cx="3169920" cy="481728"/>
          </a:xfrm>
          <a:prstGeom prst="rect">
            <a:avLst/>
          </a:prstGeom>
        </p:spPr>
        <p:txBody>
          <a:bodyPr vert="horz" lIns="96634" tIns="48317" rIns="96634" bIns="48317" rtlCol="0"/>
          <a:lstStyle>
            <a:lvl1pPr algn="r">
              <a:defRPr sz="1300"/>
            </a:lvl1pPr>
          </a:lstStyle>
          <a:p>
            <a:fld id="{8730E962-3C92-4ACB-AFDF-5E711A3833F4}" type="datetimeFigureOut">
              <a:rPr lang="en-GB" smtClean="0"/>
              <a:t>25/11/2022</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731520" y="4620578"/>
            <a:ext cx="5852160" cy="3780472"/>
          </a:xfrm>
          <a:prstGeom prst="rect">
            <a:avLst/>
          </a:prstGeom>
        </p:spPr>
        <p:txBody>
          <a:bodyPr vert="horz" lIns="96634" tIns="48317" rIns="96634" bIns="483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1727"/>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7"/>
          </a:xfrm>
          <a:prstGeom prst="rect">
            <a:avLst/>
          </a:prstGeom>
        </p:spPr>
        <p:txBody>
          <a:bodyPr vert="horz" lIns="96634" tIns="48317" rIns="96634" bIns="48317" rtlCol="0" anchor="b"/>
          <a:lstStyle>
            <a:lvl1pPr algn="r">
              <a:defRPr sz="1300"/>
            </a:lvl1pPr>
          </a:lstStyle>
          <a:p>
            <a:fld id="{4CF43026-5799-43FE-B5A4-8EDC1FAB1B56}" type="slidenum">
              <a:rPr lang="en-GB" smtClean="0"/>
              <a:t>‹#›</a:t>
            </a:fld>
            <a:endParaRPr lang="en-GB"/>
          </a:p>
        </p:txBody>
      </p:sp>
    </p:spTree>
    <p:extLst>
      <p:ext uri="{BB962C8B-B14F-4D97-AF65-F5344CB8AC3E}">
        <p14:creationId xmlns:p14="http://schemas.microsoft.com/office/powerpoint/2010/main" val="50958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a:t>
            </a:fld>
            <a:endParaRPr lang="en-GB"/>
          </a:p>
        </p:txBody>
      </p:sp>
    </p:spTree>
    <p:extLst>
      <p:ext uri="{BB962C8B-B14F-4D97-AF65-F5344CB8AC3E}">
        <p14:creationId xmlns:p14="http://schemas.microsoft.com/office/powerpoint/2010/main" val="927306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78856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11</a:t>
            </a:fld>
            <a:endParaRPr lang="en-GB"/>
          </a:p>
        </p:txBody>
      </p:sp>
    </p:spTree>
    <p:extLst>
      <p:ext uri="{BB962C8B-B14F-4D97-AF65-F5344CB8AC3E}">
        <p14:creationId xmlns:p14="http://schemas.microsoft.com/office/powerpoint/2010/main" val="307843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12</a:t>
            </a:fld>
            <a:endParaRPr lang="en-GB"/>
          </a:p>
        </p:txBody>
      </p:sp>
    </p:spTree>
    <p:extLst>
      <p:ext uri="{BB962C8B-B14F-4D97-AF65-F5344CB8AC3E}">
        <p14:creationId xmlns:p14="http://schemas.microsoft.com/office/powerpoint/2010/main" val="3676345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545023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27639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4147363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63887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520791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32274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335461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86095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840482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37569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3</a:t>
            </a:fld>
            <a:endParaRPr lang="en-GB"/>
          </a:p>
        </p:txBody>
      </p:sp>
    </p:spTree>
    <p:extLst>
      <p:ext uri="{BB962C8B-B14F-4D97-AF65-F5344CB8AC3E}">
        <p14:creationId xmlns:p14="http://schemas.microsoft.com/office/powerpoint/2010/main" val="292053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4</a:t>
            </a:fld>
            <a:endParaRPr lang="en-GB"/>
          </a:p>
        </p:txBody>
      </p:sp>
    </p:spTree>
    <p:extLst>
      <p:ext uri="{BB962C8B-B14F-4D97-AF65-F5344CB8AC3E}">
        <p14:creationId xmlns:p14="http://schemas.microsoft.com/office/powerpoint/2010/main" val="46264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t>5</a:t>
            </a:fld>
            <a:endParaRPr lang="en-GB"/>
          </a:p>
        </p:txBody>
      </p:sp>
    </p:spTree>
    <p:extLst>
      <p:ext uri="{BB962C8B-B14F-4D97-AF65-F5344CB8AC3E}">
        <p14:creationId xmlns:p14="http://schemas.microsoft.com/office/powerpoint/2010/main" val="202779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30218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97218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424696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F43026-5799-43FE-B5A4-8EDC1FAB1B56}"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91820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743385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75218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60A96-B5A1-4A6E-BE7E-C3108B750196}"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396737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0A96-B5A1-4A6E-BE7E-C3108B750196}" type="datetimeFigureOut">
              <a:rPr lang="en-GB" smtClean="0"/>
              <a:t>25/11/2022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DF1B2C-1EB9-4300-9675-96D95F58FA80}" type="slidenum">
              <a:rPr lang="en-GB" smtClean="0"/>
              <a:t>‹#›</a:t>
            </a:fld>
            <a:endParaRPr lang="en-GB"/>
          </a:p>
        </p:txBody>
      </p:sp>
    </p:spTree>
    <p:extLst>
      <p:ext uri="{BB962C8B-B14F-4D97-AF65-F5344CB8AC3E}">
        <p14:creationId xmlns:p14="http://schemas.microsoft.com/office/powerpoint/2010/main" val="102113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25/11/2022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793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25/11/2022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140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A60A96-B5A1-4A6E-BE7E-C3108B750196}" type="datetimeFigureOut">
              <a:rPr lang="en-GB" smtClean="0">
                <a:solidFill>
                  <a:prstClr val="black">
                    <a:tint val="75000"/>
                  </a:prstClr>
                </a:solidFill>
              </a:rPr>
              <a:pPr/>
              <a:t>25/11/2022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284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60A96-B5A1-4A6E-BE7E-C3108B750196}" type="datetimeFigureOut">
              <a:rPr lang="en-GB" smtClean="0">
                <a:solidFill>
                  <a:prstClr val="black">
                    <a:tint val="75000"/>
                  </a:prstClr>
                </a:solidFill>
              </a:rPr>
              <a:pPr/>
              <a:t>25/11/2022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1484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0A96-B5A1-4A6E-BE7E-C3108B750196}" type="datetimeFigureOut">
              <a:rPr lang="en-GB" smtClean="0"/>
              <a:t>25/11/2022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1B2C-1EB9-4300-9675-96D95F58FA80}" type="slidenum">
              <a:rPr lang="en-GB" smtClean="0"/>
              <a:t>‹#›</a:t>
            </a:fld>
            <a:endParaRPr lang="en-GB"/>
          </a:p>
        </p:txBody>
      </p:sp>
    </p:spTree>
    <p:extLst>
      <p:ext uri="{BB962C8B-B14F-4D97-AF65-F5344CB8AC3E}">
        <p14:creationId xmlns:p14="http://schemas.microsoft.com/office/powerpoint/2010/main" val="171737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0A96-B5A1-4A6E-BE7E-C3108B750196}" type="datetimeFigureOut">
              <a:rPr lang="en-GB" smtClean="0">
                <a:solidFill>
                  <a:prstClr val="black">
                    <a:tint val="75000"/>
                  </a:prstClr>
                </a:solidFill>
              </a:rPr>
              <a:pPr/>
              <a:t>25/11/2022</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F1B2C-1EB9-4300-9675-96D95F58FA8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828720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9333" y="436563"/>
            <a:ext cx="9144000" cy="2387600"/>
          </a:xfrm>
        </p:spPr>
        <p:txBody>
          <a:bodyPr/>
          <a:lstStyle/>
          <a:p>
            <a:r>
              <a:rPr lang="en-GB" dirty="0" smtClean="0">
                <a:solidFill>
                  <a:srgbClr val="002060"/>
                </a:solidFill>
              </a:rPr>
              <a:t>NHSG System Pressures</a:t>
            </a:r>
            <a:endParaRPr lang="en-GB" dirty="0">
              <a:solidFill>
                <a:srgbClr val="002060"/>
              </a:solidFill>
            </a:endParaRPr>
          </a:p>
        </p:txBody>
      </p:sp>
      <p:sp>
        <p:nvSpPr>
          <p:cNvPr id="3" name="Subtitle 2"/>
          <p:cNvSpPr>
            <a:spLocks noGrp="1"/>
          </p:cNvSpPr>
          <p:nvPr>
            <p:ph type="subTitle" idx="1"/>
          </p:nvPr>
        </p:nvSpPr>
        <p:spPr/>
        <p:txBody>
          <a:bodyPr/>
          <a:lstStyle/>
          <a:p>
            <a:r>
              <a:rPr lang="en-GB" dirty="0" smtClean="0">
                <a:solidFill>
                  <a:srgbClr val="002060"/>
                </a:solidFill>
              </a:rPr>
              <a:t>Data as at 9 November 2022</a:t>
            </a:r>
          </a:p>
          <a:p>
            <a:endParaRPr lang="en-GB" dirty="0">
              <a:solidFill>
                <a:srgbClr val="002060"/>
              </a:solidFill>
            </a:endParaRPr>
          </a:p>
        </p:txBody>
      </p:sp>
      <p:sp>
        <p:nvSpPr>
          <p:cNvPr id="6" name="TextBox 5"/>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
        <p:nvSpPr>
          <p:cNvPr id="4" name="TextBox 3"/>
          <p:cNvSpPr txBox="1"/>
          <p:nvPr/>
        </p:nvSpPr>
        <p:spPr>
          <a:xfrm>
            <a:off x="10293790" y="334978"/>
            <a:ext cx="1267485" cy="369332"/>
          </a:xfrm>
          <a:prstGeom prst="rect">
            <a:avLst/>
          </a:prstGeom>
          <a:noFill/>
        </p:spPr>
        <p:txBody>
          <a:bodyPr wrap="square" rtlCol="0">
            <a:spAutoFit/>
          </a:bodyPr>
          <a:lstStyle/>
          <a:p>
            <a:r>
              <a:rPr lang="en-GB" dirty="0" smtClean="0"/>
              <a:t>Appendix 1</a:t>
            </a:r>
            <a:endParaRPr lang="en-GB" dirty="0"/>
          </a:p>
        </p:txBody>
      </p:sp>
    </p:spTree>
    <p:extLst>
      <p:ext uri="{BB962C8B-B14F-4D97-AF65-F5344CB8AC3E}">
        <p14:creationId xmlns:p14="http://schemas.microsoft.com/office/powerpoint/2010/main" val="4237195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Elective Care – TTG Inpatients</a:t>
            </a:r>
            <a:endParaRPr lang="en-GB" sz="1400" i="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Waiting list size continues to increase</a:t>
            </a:r>
            <a:endParaRPr lang="en-GB" sz="2000" dirty="0">
              <a:solidFill>
                <a:srgbClr val="002060"/>
              </a:solidFill>
            </a:endParaRPr>
          </a:p>
        </p:txBody>
      </p:sp>
      <p:sp>
        <p:nvSpPr>
          <p:cNvPr id="19" name="TextBox 18"/>
          <p:cNvSpPr txBox="1"/>
          <p:nvPr/>
        </p:nvSpPr>
        <p:spPr>
          <a:xfrm>
            <a:off x="3482" y="2256323"/>
            <a:ext cx="6490802" cy="4078039"/>
          </a:xfrm>
          <a:prstGeom prst="rect">
            <a:avLst/>
          </a:prstGeom>
          <a:noFill/>
        </p:spPr>
        <p:txBody>
          <a:bodyPr wrap="square" rtlCol="0">
            <a:spAutoFit/>
          </a:bodyPr>
          <a:lstStyle/>
          <a:p>
            <a:pPr marL="171450" indent="-171450">
              <a:buFont typeface="Arial" panose="020B0604020202020204" pitchFamily="34" charset="0"/>
              <a:buChar char="•"/>
            </a:pPr>
            <a:r>
              <a:rPr lang="en-GB" sz="1500" dirty="0" smtClean="0">
                <a:solidFill>
                  <a:srgbClr val="002060"/>
                </a:solidFill>
              </a:rPr>
              <a:t>The list size has </a:t>
            </a:r>
            <a:r>
              <a:rPr lang="en-GB" sz="1500" b="1" dirty="0" smtClean="0">
                <a:solidFill>
                  <a:srgbClr val="002060"/>
                </a:solidFill>
              </a:rPr>
              <a:t>increased by 145 </a:t>
            </a:r>
            <a:r>
              <a:rPr lang="en-GB" sz="1500" dirty="0" smtClean="0">
                <a:solidFill>
                  <a:srgbClr val="002060"/>
                </a:solidFill>
              </a:rPr>
              <a:t>patients since last week, the tenth consecutive weekly rise</a:t>
            </a:r>
          </a:p>
          <a:p>
            <a:endParaRPr lang="en-GB" sz="700" dirty="0">
              <a:solidFill>
                <a:srgbClr val="002060"/>
              </a:solidFill>
            </a:endParaRPr>
          </a:p>
          <a:p>
            <a:pPr marL="171450" indent="-171450">
              <a:buFont typeface="Arial" panose="020B0604020202020204" pitchFamily="34" charset="0"/>
              <a:buChar char="•"/>
            </a:pPr>
            <a:r>
              <a:rPr lang="en-GB" sz="1500" dirty="0">
                <a:solidFill>
                  <a:srgbClr val="002060"/>
                </a:solidFill>
              </a:rPr>
              <a:t>The proportion of patients waiting over 12 weeks </a:t>
            </a:r>
            <a:r>
              <a:rPr lang="en-GB" sz="1500" dirty="0" smtClean="0">
                <a:solidFill>
                  <a:srgbClr val="002060"/>
                </a:solidFill>
              </a:rPr>
              <a:t>has decreased fractionally, to </a:t>
            </a:r>
            <a:r>
              <a:rPr lang="en-GB" sz="1500" b="1" dirty="0" smtClean="0">
                <a:solidFill>
                  <a:srgbClr val="002060"/>
                </a:solidFill>
              </a:rPr>
              <a:t>74.7%</a:t>
            </a:r>
          </a:p>
          <a:p>
            <a:pPr marL="171450" indent="-171450">
              <a:buFont typeface="Arial" panose="020B0604020202020204" pitchFamily="34" charset="0"/>
              <a:buChar char="•"/>
            </a:pPr>
            <a:endParaRPr lang="en-GB" sz="700" b="1" dirty="0">
              <a:solidFill>
                <a:srgbClr val="002060"/>
              </a:solidFill>
            </a:endParaRPr>
          </a:p>
          <a:p>
            <a:pPr marL="171450" indent="-171450">
              <a:buFont typeface="Arial" panose="020B0604020202020204" pitchFamily="34" charset="0"/>
              <a:buChar char="•"/>
            </a:pPr>
            <a:r>
              <a:rPr lang="en-GB" sz="1500" dirty="0" smtClean="0">
                <a:solidFill>
                  <a:srgbClr val="002060"/>
                </a:solidFill>
              </a:rPr>
              <a:t>The number of patients waiting over 104 weeks is </a:t>
            </a:r>
            <a:r>
              <a:rPr lang="en-GB" sz="1500" b="1" dirty="0" smtClean="0">
                <a:solidFill>
                  <a:srgbClr val="002060"/>
                </a:solidFill>
              </a:rPr>
              <a:t>2,275</a:t>
            </a:r>
            <a:r>
              <a:rPr lang="en-GB" sz="1500" dirty="0" smtClean="0">
                <a:solidFill>
                  <a:srgbClr val="002060"/>
                </a:solidFill>
              </a:rPr>
              <a:t> (12.6% of the waiting list), a slight increase from 2,270 the </a:t>
            </a:r>
            <a:r>
              <a:rPr lang="en-GB" sz="1500" dirty="0">
                <a:solidFill>
                  <a:srgbClr val="002060"/>
                </a:solidFill>
              </a:rPr>
              <a:t>previous </a:t>
            </a:r>
            <a:r>
              <a:rPr lang="en-GB" sz="1500" dirty="0" smtClean="0">
                <a:solidFill>
                  <a:srgbClr val="002060"/>
                </a:solidFill>
              </a:rPr>
              <a:t>week </a:t>
            </a:r>
          </a:p>
          <a:p>
            <a:pPr marL="171450" indent="-171450">
              <a:buFont typeface="Arial" panose="020B0604020202020204" pitchFamily="34" charset="0"/>
              <a:buChar char="•"/>
            </a:pPr>
            <a:endParaRPr lang="en-GB" sz="700" dirty="0" smtClean="0">
              <a:solidFill>
                <a:srgbClr val="002060"/>
              </a:solidFill>
            </a:endParaRPr>
          </a:p>
          <a:p>
            <a:pPr marL="171450" indent="-171450">
              <a:buFont typeface="Arial" panose="020B0604020202020204" pitchFamily="34" charset="0"/>
              <a:buChar char="•"/>
            </a:pPr>
            <a:r>
              <a:rPr lang="en-GB" sz="1500" dirty="0" smtClean="0">
                <a:solidFill>
                  <a:srgbClr val="002060"/>
                </a:solidFill>
              </a:rPr>
              <a:t>The proportion of patients unavailable (all reasons) has decreased to </a:t>
            </a:r>
            <a:r>
              <a:rPr lang="en-GB" sz="1500" b="1" dirty="0" smtClean="0">
                <a:solidFill>
                  <a:srgbClr val="002060"/>
                </a:solidFill>
              </a:rPr>
              <a:t>1.9%</a:t>
            </a:r>
            <a:r>
              <a:rPr lang="en-GB" sz="1500" dirty="0" smtClean="0">
                <a:solidFill>
                  <a:srgbClr val="002060"/>
                </a:solidFill>
              </a:rPr>
              <a:t>, the lowest level since early June</a:t>
            </a:r>
            <a:endParaRPr lang="en-GB" sz="1500" b="1" dirty="0" smtClean="0">
              <a:solidFill>
                <a:srgbClr val="002060"/>
              </a:solidFill>
            </a:endParaRPr>
          </a:p>
          <a:p>
            <a:endParaRPr lang="en-GB" sz="700" dirty="0">
              <a:solidFill>
                <a:srgbClr val="002060"/>
              </a:solidFill>
            </a:endParaRPr>
          </a:p>
          <a:p>
            <a:pPr marL="171450" indent="-171450">
              <a:buFont typeface="Arial" panose="020B0604020202020204" pitchFamily="34" charset="0"/>
              <a:buChar char="•"/>
            </a:pPr>
            <a:r>
              <a:rPr lang="en-GB" sz="1500" dirty="0">
                <a:solidFill>
                  <a:srgbClr val="002060"/>
                </a:solidFill>
              </a:rPr>
              <a:t>The longest waiting patient </a:t>
            </a:r>
            <a:r>
              <a:rPr lang="en-GB" sz="1500" dirty="0" smtClean="0">
                <a:solidFill>
                  <a:srgbClr val="002060"/>
                </a:solidFill>
              </a:rPr>
              <a:t>has been waiting for 1,986 days (Plastic Surgery </a:t>
            </a:r>
            <a:r>
              <a:rPr lang="en-GB" sz="1500" dirty="0" err="1" smtClean="0">
                <a:solidFill>
                  <a:srgbClr val="002060"/>
                </a:solidFill>
              </a:rPr>
              <a:t>ESCatS</a:t>
            </a:r>
            <a:r>
              <a:rPr lang="en-GB" sz="1500" dirty="0" smtClean="0">
                <a:solidFill>
                  <a:srgbClr val="002060"/>
                </a:solidFill>
              </a:rPr>
              <a:t> 3) and is not booked</a:t>
            </a:r>
          </a:p>
          <a:p>
            <a:pPr marL="171450" indent="-171450">
              <a:buFont typeface="Arial" panose="020B0604020202020204" pitchFamily="34" charset="0"/>
              <a:buChar char="•"/>
            </a:pPr>
            <a:endParaRPr lang="en-GB" sz="700" dirty="0" smtClean="0">
              <a:solidFill>
                <a:srgbClr val="002060"/>
              </a:solidFill>
            </a:endParaRPr>
          </a:p>
          <a:p>
            <a:pPr marL="171450" indent="-171450">
              <a:buFont typeface="Arial" panose="020B0604020202020204" pitchFamily="34" charset="0"/>
              <a:buChar char="•"/>
            </a:pPr>
            <a:r>
              <a:rPr lang="en-GB" sz="1500" dirty="0" smtClean="0">
                <a:solidFill>
                  <a:srgbClr val="002060"/>
                </a:solidFill>
              </a:rPr>
              <a:t>None of the 20 longest waiting patients have been booked</a:t>
            </a:r>
          </a:p>
          <a:p>
            <a:pPr marL="171450" indent="-171450">
              <a:buFont typeface="Arial" panose="020B0604020202020204" pitchFamily="34" charset="0"/>
              <a:buChar char="•"/>
            </a:pPr>
            <a:endParaRPr lang="en-GB" sz="700" dirty="0">
              <a:solidFill>
                <a:srgbClr val="002060"/>
              </a:solidFill>
            </a:endParaRPr>
          </a:p>
          <a:p>
            <a:pPr marL="171450" indent="-171450">
              <a:buFont typeface="Arial" panose="020B0604020202020204" pitchFamily="34" charset="0"/>
              <a:buChar char="•"/>
            </a:pPr>
            <a:r>
              <a:rPr lang="en-GB" sz="1500" dirty="0" smtClean="0">
                <a:solidFill>
                  <a:srgbClr val="002060"/>
                </a:solidFill>
              </a:rPr>
              <a:t>The longest waiting urgent/USC patient has been waiting 636 days (Cardiology), and is not booked to come in</a:t>
            </a:r>
          </a:p>
          <a:p>
            <a:pPr marL="171450" indent="-171450">
              <a:buFont typeface="Arial" panose="020B0604020202020204" pitchFamily="34" charset="0"/>
              <a:buChar char="•"/>
            </a:pPr>
            <a:endParaRPr lang="en-GB" sz="700" dirty="0">
              <a:solidFill>
                <a:srgbClr val="002060"/>
              </a:solidFill>
            </a:endParaRPr>
          </a:p>
          <a:p>
            <a:pPr marL="171450" indent="-171450">
              <a:buFont typeface="Arial" panose="020B0604020202020204" pitchFamily="34" charset="0"/>
              <a:buChar char="•"/>
            </a:pPr>
            <a:r>
              <a:rPr lang="en-GB" sz="1500" dirty="0" smtClean="0">
                <a:solidFill>
                  <a:srgbClr val="002060"/>
                </a:solidFill>
              </a:rPr>
              <a:t>1 of the 20 longest waiting urgent/USC patients has been booked</a:t>
            </a:r>
          </a:p>
        </p:txBody>
      </p:sp>
      <p:pic>
        <p:nvPicPr>
          <p:cNvPr id="7" name="Picture 6"/>
          <p:cNvPicPr>
            <a:picLocks noChangeAspect="1"/>
          </p:cNvPicPr>
          <p:nvPr/>
        </p:nvPicPr>
        <p:blipFill>
          <a:blip r:embed="rId3"/>
          <a:stretch>
            <a:fillRect/>
          </a:stretch>
        </p:blipFill>
        <p:spPr>
          <a:xfrm>
            <a:off x="6490802" y="830836"/>
            <a:ext cx="2776441" cy="1859451"/>
          </a:xfrm>
          <a:prstGeom prst="rect">
            <a:avLst/>
          </a:prstGeom>
        </p:spPr>
      </p:pic>
      <p:pic>
        <p:nvPicPr>
          <p:cNvPr id="10" name="Picture 9"/>
          <p:cNvPicPr>
            <a:picLocks noChangeAspect="1"/>
          </p:cNvPicPr>
          <p:nvPr/>
        </p:nvPicPr>
        <p:blipFill>
          <a:blip r:embed="rId4"/>
          <a:stretch>
            <a:fillRect/>
          </a:stretch>
        </p:blipFill>
        <p:spPr>
          <a:xfrm>
            <a:off x="9354314" y="830996"/>
            <a:ext cx="2638393" cy="1855035"/>
          </a:xfrm>
          <a:prstGeom prst="rect">
            <a:avLst/>
          </a:prstGeom>
        </p:spPr>
      </p:pic>
      <p:pic>
        <p:nvPicPr>
          <p:cNvPr id="2" name="Picture 1"/>
          <p:cNvPicPr>
            <a:picLocks noChangeAspect="1"/>
          </p:cNvPicPr>
          <p:nvPr/>
        </p:nvPicPr>
        <p:blipFill>
          <a:blip r:embed="rId5"/>
          <a:stretch>
            <a:fillRect/>
          </a:stretch>
        </p:blipFill>
        <p:spPr>
          <a:xfrm>
            <a:off x="79381" y="830836"/>
            <a:ext cx="6339004" cy="1257323"/>
          </a:xfrm>
          <a:prstGeom prst="rect">
            <a:avLst/>
          </a:prstGeom>
        </p:spPr>
      </p:pic>
      <p:sp>
        <p:nvSpPr>
          <p:cNvPr id="11" name="TextBox 10"/>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259540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Ward Safety Status</a:t>
            </a:r>
            <a:endParaRPr lang="en-GB" sz="1400" b="1" dirty="0">
              <a:solidFill>
                <a:srgbClr val="002060"/>
              </a:solidFill>
            </a:endParaRPr>
          </a:p>
        </p:txBody>
      </p:sp>
      <p:sp>
        <p:nvSpPr>
          <p:cNvPr id="13" name="TextBox 12"/>
          <p:cNvSpPr txBox="1"/>
          <p:nvPr/>
        </p:nvSpPr>
        <p:spPr>
          <a:xfrm>
            <a:off x="5572779" y="1258009"/>
            <a:ext cx="6183792"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The overall trend data shows for the week beginning 31st October </a:t>
            </a:r>
            <a:r>
              <a:rPr lang="en-GB" sz="1600" b="1" dirty="0" smtClean="0">
                <a:solidFill>
                  <a:srgbClr val="002060"/>
                </a:solidFill>
              </a:rPr>
              <a:t>47.5%</a:t>
            </a:r>
            <a:r>
              <a:rPr lang="en-GB" sz="1600" dirty="0" smtClean="0">
                <a:solidFill>
                  <a:srgbClr val="002060"/>
                </a:solidFill>
              </a:rPr>
              <a:t> of wards reported a red or amber RAG status, a decrease from 51.3% the previous week and a second consecutive weekly fall</a:t>
            </a: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This is the first week the proportion has fallen below 50% since the end of August</a:t>
            </a:r>
          </a:p>
          <a:p>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Red RAG status reports increased slightly from the previous week, to 19.3%, continuing the higher levels observed since mid-September</a:t>
            </a: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Red RAG status level remains high</a:t>
            </a:r>
            <a:endParaRPr lang="en-GB" sz="1400" dirty="0">
              <a:solidFill>
                <a:srgbClr val="002060"/>
              </a:solidFill>
            </a:endParaRPr>
          </a:p>
        </p:txBody>
      </p:sp>
      <p:pic>
        <p:nvPicPr>
          <p:cNvPr id="3" name="Picture 2"/>
          <p:cNvPicPr>
            <a:picLocks noChangeAspect="1"/>
          </p:cNvPicPr>
          <p:nvPr/>
        </p:nvPicPr>
        <p:blipFill>
          <a:blip r:embed="rId3"/>
          <a:stretch>
            <a:fillRect/>
          </a:stretch>
        </p:blipFill>
        <p:spPr>
          <a:xfrm>
            <a:off x="238159" y="945675"/>
            <a:ext cx="5169109" cy="3598615"/>
          </a:xfrm>
          <a:prstGeom prst="rect">
            <a:avLst/>
          </a:prstGeom>
        </p:spPr>
      </p:pic>
      <p:sp>
        <p:nvSpPr>
          <p:cNvPr id="9" name="TextBox 8"/>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2661439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455" y="2979696"/>
            <a:ext cx="3995553" cy="1268070"/>
          </a:xfrm>
          <a:prstGeom prst="rect">
            <a:avLst/>
          </a:prstGeom>
        </p:spPr>
      </p:pic>
      <p:pic>
        <p:nvPicPr>
          <p:cNvPr id="6" name="Picture 5"/>
          <p:cNvPicPr>
            <a:picLocks noChangeAspect="1"/>
          </p:cNvPicPr>
          <p:nvPr/>
        </p:nvPicPr>
        <p:blipFill>
          <a:blip r:embed="rId4"/>
          <a:stretch>
            <a:fillRect/>
          </a:stretch>
        </p:blipFill>
        <p:spPr>
          <a:xfrm>
            <a:off x="88568" y="4825507"/>
            <a:ext cx="3909179" cy="1141031"/>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Hospital bed occupancy</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Remains at very high levels with some areas at, near, or above 100%  </a:t>
            </a:r>
            <a:endParaRPr lang="en-GB" sz="1400" dirty="0">
              <a:solidFill>
                <a:srgbClr val="002060"/>
              </a:solidFill>
            </a:endParaRPr>
          </a:p>
        </p:txBody>
      </p:sp>
      <p:sp>
        <p:nvSpPr>
          <p:cNvPr id="17" name="Rectangle 16"/>
          <p:cNvSpPr/>
          <p:nvPr/>
        </p:nvSpPr>
        <p:spPr>
          <a:xfrm>
            <a:off x="4053358" y="812344"/>
            <a:ext cx="3987897" cy="584775"/>
          </a:xfrm>
          <a:prstGeom prst="rect">
            <a:avLst/>
          </a:prstGeom>
        </p:spPr>
        <p:txBody>
          <a:bodyPr wrap="square">
            <a:spAutoFit/>
          </a:bodyPr>
          <a:lstStyle/>
          <a:p>
            <a:r>
              <a:rPr lang="en-GB" sz="1600" dirty="0" smtClean="0">
                <a:solidFill>
                  <a:srgbClr val="002060"/>
                </a:solidFill>
              </a:rPr>
              <a:t>Rosewell House occupancy remains very high, exceeding 100% on occasion</a:t>
            </a:r>
            <a:endParaRPr lang="en-GB" sz="1600" dirty="0">
              <a:solidFill>
                <a:srgbClr val="002060"/>
              </a:solidFill>
            </a:endParaRPr>
          </a:p>
        </p:txBody>
      </p:sp>
      <p:sp>
        <p:nvSpPr>
          <p:cNvPr id="19" name="Rectangle 18"/>
          <p:cNvSpPr/>
          <p:nvPr/>
        </p:nvSpPr>
        <p:spPr>
          <a:xfrm>
            <a:off x="4076985" y="2565866"/>
            <a:ext cx="4102049" cy="584775"/>
          </a:xfrm>
          <a:prstGeom prst="rect">
            <a:avLst/>
          </a:prstGeom>
        </p:spPr>
        <p:txBody>
          <a:bodyPr wrap="square">
            <a:spAutoFit/>
          </a:bodyPr>
          <a:lstStyle/>
          <a:p>
            <a:r>
              <a:rPr lang="en-GB" sz="1600" dirty="0" smtClean="0">
                <a:solidFill>
                  <a:srgbClr val="002060"/>
                </a:solidFill>
              </a:rPr>
              <a:t>Aberdeenshire community hospital occupancy remains high</a:t>
            </a:r>
            <a:endParaRPr lang="en-GB" sz="1600" dirty="0">
              <a:solidFill>
                <a:srgbClr val="002060"/>
              </a:solidFill>
            </a:endParaRPr>
          </a:p>
        </p:txBody>
      </p:sp>
      <p:sp>
        <p:nvSpPr>
          <p:cNvPr id="21" name="Rectangle 20"/>
          <p:cNvSpPr/>
          <p:nvPr/>
        </p:nvSpPr>
        <p:spPr>
          <a:xfrm>
            <a:off x="8159580" y="812344"/>
            <a:ext cx="4028846" cy="584775"/>
          </a:xfrm>
          <a:prstGeom prst="rect">
            <a:avLst/>
          </a:prstGeom>
        </p:spPr>
        <p:txBody>
          <a:bodyPr wrap="square">
            <a:spAutoFit/>
          </a:bodyPr>
          <a:lstStyle/>
          <a:p>
            <a:r>
              <a:rPr lang="en-GB" sz="1600" dirty="0" smtClean="0">
                <a:solidFill>
                  <a:srgbClr val="002060"/>
                </a:solidFill>
              </a:rPr>
              <a:t>Moray community hospital occupancy remains very high, exceeding 100% on occasion</a:t>
            </a:r>
            <a:endParaRPr lang="en-GB" sz="1600" dirty="0">
              <a:solidFill>
                <a:srgbClr val="002060"/>
              </a:solidFill>
            </a:endParaRPr>
          </a:p>
        </p:txBody>
      </p:sp>
      <p:pic>
        <p:nvPicPr>
          <p:cNvPr id="24" name="Picture 23"/>
          <p:cNvPicPr>
            <a:picLocks noChangeAspect="1"/>
          </p:cNvPicPr>
          <p:nvPr/>
        </p:nvPicPr>
        <p:blipFill>
          <a:blip r:embed="rId5"/>
          <a:stretch>
            <a:fillRect/>
          </a:stretch>
        </p:blipFill>
        <p:spPr>
          <a:xfrm>
            <a:off x="8281264" y="2735744"/>
            <a:ext cx="3471882" cy="991966"/>
          </a:xfrm>
          <a:prstGeom prst="rect">
            <a:avLst/>
          </a:prstGeom>
        </p:spPr>
      </p:pic>
      <p:sp>
        <p:nvSpPr>
          <p:cNvPr id="25" name="Rectangle 24"/>
          <p:cNvSpPr/>
          <p:nvPr/>
        </p:nvSpPr>
        <p:spPr>
          <a:xfrm>
            <a:off x="4171470" y="4481474"/>
            <a:ext cx="4163529" cy="584775"/>
          </a:xfrm>
          <a:prstGeom prst="rect">
            <a:avLst/>
          </a:prstGeom>
        </p:spPr>
        <p:txBody>
          <a:bodyPr wrap="square">
            <a:spAutoFit/>
          </a:bodyPr>
          <a:lstStyle/>
          <a:p>
            <a:r>
              <a:rPr lang="en-GB" sz="1600" dirty="0" smtClean="0">
                <a:solidFill>
                  <a:srgbClr val="002060"/>
                </a:solidFill>
              </a:rPr>
              <a:t>Woodend community occupancy remains very high, at or near 100%</a:t>
            </a:r>
            <a:endParaRPr lang="en-GB" sz="1600" dirty="0">
              <a:solidFill>
                <a:srgbClr val="002060"/>
              </a:solidFill>
            </a:endParaRPr>
          </a:p>
        </p:txBody>
      </p:sp>
      <p:sp>
        <p:nvSpPr>
          <p:cNvPr id="26" name="TextBox 25"/>
          <p:cNvSpPr txBox="1"/>
          <p:nvPr/>
        </p:nvSpPr>
        <p:spPr>
          <a:xfrm>
            <a:off x="8792149" y="6485448"/>
            <a:ext cx="3182974" cy="415498"/>
          </a:xfrm>
          <a:prstGeom prst="rect">
            <a:avLst/>
          </a:prstGeom>
          <a:noFill/>
        </p:spPr>
        <p:txBody>
          <a:bodyPr wrap="square" rtlCol="0">
            <a:spAutoFit/>
          </a:bodyPr>
          <a:lstStyle/>
          <a:p>
            <a:r>
              <a:rPr lang="en-GB" sz="1050" dirty="0" smtClean="0">
                <a:solidFill>
                  <a:schemeClr val="accent1">
                    <a:lumMod val="75000"/>
                  </a:schemeClr>
                </a:solidFill>
              </a:rPr>
              <a:t>Royal Cornhill, Dr Gray’s and Moray bed numbers are currently under review</a:t>
            </a:r>
            <a:endParaRPr lang="en-GB" sz="1050" dirty="0">
              <a:solidFill>
                <a:schemeClr val="accent1">
                  <a:lumMod val="75000"/>
                </a:schemeClr>
              </a:solidFill>
            </a:endParaRPr>
          </a:p>
        </p:txBody>
      </p:sp>
      <p:sp>
        <p:nvSpPr>
          <p:cNvPr id="27" name="Rectangle 26"/>
          <p:cNvSpPr/>
          <p:nvPr/>
        </p:nvSpPr>
        <p:spPr>
          <a:xfrm>
            <a:off x="11342" y="6071085"/>
            <a:ext cx="4254760" cy="830997"/>
          </a:xfrm>
          <a:prstGeom prst="rect">
            <a:avLst/>
          </a:prstGeom>
        </p:spPr>
        <p:txBody>
          <a:bodyPr wrap="square">
            <a:spAutoFit/>
          </a:bodyPr>
          <a:lstStyle/>
          <a:p>
            <a:r>
              <a:rPr lang="en-GB" sz="1600" dirty="0" smtClean="0">
                <a:solidFill>
                  <a:srgbClr val="002060"/>
                </a:solidFill>
              </a:rPr>
              <a:t>RACH has reasonable capacity available ; occupancy level has been increasing through the second half of October</a:t>
            </a:r>
            <a:endParaRPr lang="en-GB" sz="1600" dirty="0">
              <a:solidFill>
                <a:srgbClr val="002060"/>
              </a:solidFill>
            </a:endParaRPr>
          </a:p>
        </p:txBody>
      </p:sp>
      <p:sp>
        <p:nvSpPr>
          <p:cNvPr id="15" name="Rectangle 14"/>
          <p:cNvSpPr/>
          <p:nvPr/>
        </p:nvSpPr>
        <p:spPr>
          <a:xfrm>
            <a:off x="0" y="2494412"/>
            <a:ext cx="3974755" cy="584775"/>
          </a:xfrm>
          <a:prstGeom prst="rect">
            <a:avLst/>
          </a:prstGeom>
        </p:spPr>
        <p:txBody>
          <a:bodyPr wrap="square">
            <a:spAutoFit/>
          </a:bodyPr>
          <a:lstStyle/>
          <a:p>
            <a:r>
              <a:rPr lang="en-GB" sz="1600" dirty="0" smtClean="0">
                <a:solidFill>
                  <a:srgbClr val="002060"/>
                </a:solidFill>
              </a:rPr>
              <a:t>Royal Cornhill occupancy regularly exceeding 100% since mid- September</a:t>
            </a:r>
            <a:endParaRPr lang="en-GB" sz="1600" dirty="0">
              <a:solidFill>
                <a:srgbClr val="002060"/>
              </a:solidFill>
            </a:endParaRPr>
          </a:p>
        </p:txBody>
      </p:sp>
      <p:sp>
        <p:nvSpPr>
          <p:cNvPr id="5" name="Rectangle 4"/>
          <p:cNvSpPr/>
          <p:nvPr/>
        </p:nvSpPr>
        <p:spPr>
          <a:xfrm>
            <a:off x="1" y="800219"/>
            <a:ext cx="4086316" cy="338554"/>
          </a:xfrm>
          <a:prstGeom prst="rect">
            <a:avLst/>
          </a:prstGeom>
        </p:spPr>
        <p:txBody>
          <a:bodyPr wrap="square">
            <a:spAutoFit/>
          </a:bodyPr>
          <a:lstStyle/>
          <a:p>
            <a:r>
              <a:rPr lang="en-GB" sz="1600" dirty="0" smtClean="0">
                <a:solidFill>
                  <a:srgbClr val="002060"/>
                </a:solidFill>
              </a:rPr>
              <a:t>ARI occupancy </a:t>
            </a:r>
            <a:r>
              <a:rPr lang="en-GB" sz="1600" dirty="0">
                <a:solidFill>
                  <a:srgbClr val="002060"/>
                </a:solidFill>
              </a:rPr>
              <a:t>remains at very high </a:t>
            </a:r>
            <a:r>
              <a:rPr lang="en-GB" sz="1600" dirty="0" smtClean="0">
                <a:solidFill>
                  <a:srgbClr val="002060"/>
                </a:solidFill>
              </a:rPr>
              <a:t>levels</a:t>
            </a:r>
            <a:endParaRPr lang="en-GB" sz="1600" dirty="0">
              <a:solidFill>
                <a:srgbClr val="002060"/>
              </a:solidFill>
            </a:endParaRPr>
          </a:p>
        </p:txBody>
      </p:sp>
      <p:sp>
        <p:nvSpPr>
          <p:cNvPr id="14" name="Rectangle 13"/>
          <p:cNvSpPr/>
          <p:nvPr/>
        </p:nvSpPr>
        <p:spPr>
          <a:xfrm>
            <a:off x="25455" y="4358430"/>
            <a:ext cx="4111664" cy="584775"/>
          </a:xfrm>
          <a:prstGeom prst="rect">
            <a:avLst/>
          </a:prstGeom>
        </p:spPr>
        <p:txBody>
          <a:bodyPr wrap="square">
            <a:spAutoFit/>
          </a:bodyPr>
          <a:lstStyle/>
          <a:p>
            <a:r>
              <a:rPr lang="en-GB" sz="1600" dirty="0" smtClean="0">
                <a:solidFill>
                  <a:srgbClr val="002060"/>
                </a:solidFill>
              </a:rPr>
              <a:t>Dr </a:t>
            </a:r>
            <a:r>
              <a:rPr lang="en-GB" sz="1600" dirty="0" err="1" smtClean="0">
                <a:solidFill>
                  <a:srgbClr val="002060"/>
                </a:solidFill>
              </a:rPr>
              <a:t>Gray’s</a:t>
            </a:r>
            <a:r>
              <a:rPr lang="en-GB" sz="1600" dirty="0" smtClean="0">
                <a:solidFill>
                  <a:srgbClr val="002060"/>
                </a:solidFill>
              </a:rPr>
              <a:t> occupancy remains high, increasing through the end of October</a:t>
            </a:r>
          </a:p>
        </p:txBody>
      </p:sp>
      <p:pic>
        <p:nvPicPr>
          <p:cNvPr id="2" name="Picture 1"/>
          <p:cNvPicPr>
            <a:picLocks noChangeAspect="1"/>
          </p:cNvPicPr>
          <p:nvPr/>
        </p:nvPicPr>
        <p:blipFill>
          <a:blip r:embed="rId6"/>
          <a:stretch>
            <a:fillRect/>
          </a:stretch>
        </p:blipFill>
        <p:spPr>
          <a:xfrm>
            <a:off x="29207" y="1079293"/>
            <a:ext cx="4027903" cy="1322662"/>
          </a:xfrm>
          <a:prstGeom prst="rect">
            <a:avLst/>
          </a:prstGeom>
        </p:spPr>
      </p:pic>
      <p:pic>
        <p:nvPicPr>
          <p:cNvPr id="9" name="Picture 8"/>
          <p:cNvPicPr>
            <a:picLocks noChangeAspect="1"/>
          </p:cNvPicPr>
          <p:nvPr/>
        </p:nvPicPr>
        <p:blipFill>
          <a:blip r:embed="rId7"/>
          <a:stretch>
            <a:fillRect/>
          </a:stretch>
        </p:blipFill>
        <p:spPr>
          <a:xfrm>
            <a:off x="4124345" y="1347636"/>
            <a:ext cx="4101085" cy="1218230"/>
          </a:xfrm>
          <a:prstGeom prst="rect">
            <a:avLst/>
          </a:prstGeom>
        </p:spPr>
      </p:pic>
      <p:pic>
        <p:nvPicPr>
          <p:cNvPr id="13" name="Picture 12"/>
          <p:cNvPicPr>
            <a:picLocks noChangeAspect="1"/>
          </p:cNvPicPr>
          <p:nvPr/>
        </p:nvPicPr>
        <p:blipFill>
          <a:blip r:embed="rId8"/>
          <a:stretch>
            <a:fillRect/>
          </a:stretch>
        </p:blipFill>
        <p:spPr>
          <a:xfrm>
            <a:off x="4099977" y="3085551"/>
            <a:ext cx="4181287" cy="1211073"/>
          </a:xfrm>
          <a:prstGeom prst="rect">
            <a:avLst/>
          </a:prstGeom>
        </p:spPr>
      </p:pic>
      <p:pic>
        <p:nvPicPr>
          <p:cNvPr id="22" name="Picture 21"/>
          <p:cNvPicPr>
            <a:picLocks noChangeAspect="1"/>
          </p:cNvPicPr>
          <p:nvPr/>
        </p:nvPicPr>
        <p:blipFill>
          <a:blip r:embed="rId9"/>
          <a:stretch>
            <a:fillRect/>
          </a:stretch>
        </p:blipFill>
        <p:spPr>
          <a:xfrm>
            <a:off x="4263719" y="5050388"/>
            <a:ext cx="4071280" cy="1389599"/>
          </a:xfrm>
          <a:prstGeom prst="rect">
            <a:avLst/>
          </a:prstGeom>
        </p:spPr>
      </p:pic>
      <p:pic>
        <p:nvPicPr>
          <p:cNvPr id="28" name="Picture 27"/>
          <p:cNvPicPr>
            <a:picLocks noChangeAspect="1"/>
          </p:cNvPicPr>
          <p:nvPr/>
        </p:nvPicPr>
        <p:blipFill>
          <a:blip r:embed="rId10"/>
          <a:stretch>
            <a:fillRect/>
          </a:stretch>
        </p:blipFill>
        <p:spPr>
          <a:xfrm>
            <a:off x="8235200" y="1392342"/>
            <a:ext cx="3856722" cy="1343402"/>
          </a:xfrm>
          <a:prstGeom prst="rect">
            <a:avLst/>
          </a:prstGeom>
        </p:spPr>
      </p:pic>
      <p:sp>
        <p:nvSpPr>
          <p:cNvPr id="29" name="TextBox 28"/>
          <p:cNvSpPr txBox="1"/>
          <p:nvPr/>
        </p:nvSpPr>
        <p:spPr>
          <a:xfrm>
            <a:off x="4468680" y="6567798"/>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3648409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51316"/>
            <a:ext cx="12192000" cy="5745073"/>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Care Home occupancy</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a:solidFill>
                  <a:srgbClr val="002060"/>
                </a:solidFill>
              </a:rPr>
              <a:t>Remains high; 2</a:t>
            </a:r>
            <a:r>
              <a:rPr lang="en-GB" sz="2000" dirty="0" smtClean="0">
                <a:solidFill>
                  <a:srgbClr val="002060"/>
                </a:solidFill>
              </a:rPr>
              <a:t> </a:t>
            </a:r>
            <a:r>
              <a:rPr lang="en-GB" sz="2000" dirty="0">
                <a:solidFill>
                  <a:srgbClr val="002060"/>
                </a:solidFill>
              </a:rPr>
              <a:t>homes closed to admissions</a:t>
            </a:r>
          </a:p>
        </p:txBody>
      </p:sp>
      <p:sp>
        <p:nvSpPr>
          <p:cNvPr id="9" name="TextBox 8"/>
          <p:cNvSpPr txBox="1"/>
          <p:nvPr/>
        </p:nvSpPr>
        <p:spPr>
          <a:xfrm>
            <a:off x="-27993" y="6443561"/>
            <a:ext cx="5250624" cy="430887"/>
          </a:xfrm>
          <a:prstGeom prst="rect">
            <a:avLst/>
          </a:prstGeom>
          <a:noFill/>
        </p:spPr>
        <p:txBody>
          <a:bodyPr wrap="square" rtlCol="0">
            <a:spAutoFit/>
          </a:bodyPr>
          <a:lstStyle/>
          <a:p>
            <a:r>
              <a:rPr lang="en-GB" sz="1100" dirty="0">
                <a:solidFill>
                  <a:srgbClr val="002060"/>
                </a:solidFill>
              </a:rPr>
              <a:t>Care home data is from TURAS which is self reported and not assured centrally. Submission rates are not 100% and are lower at weekends.</a:t>
            </a:r>
          </a:p>
        </p:txBody>
      </p:sp>
      <p:sp>
        <p:nvSpPr>
          <p:cNvPr id="11" name="TextBox 10"/>
          <p:cNvSpPr txBox="1"/>
          <p:nvPr/>
        </p:nvSpPr>
        <p:spPr>
          <a:xfrm>
            <a:off x="6771535" y="3161366"/>
            <a:ext cx="5220861" cy="1831271"/>
          </a:xfrm>
          <a:prstGeom prst="rect">
            <a:avLst/>
          </a:prstGeom>
          <a:solidFill>
            <a:schemeClr val="accent1">
              <a:lumMod val="20000"/>
              <a:lumOff val="80000"/>
            </a:schemeClr>
          </a:solidFill>
        </p:spPr>
        <p:txBody>
          <a:bodyPr wrap="square" rtlCol="0">
            <a:spAutoFit/>
          </a:bodyPr>
          <a:lstStyle/>
          <a:p>
            <a:r>
              <a:rPr lang="en-GB" sz="1200" b="1" dirty="0">
                <a:solidFill>
                  <a:srgbClr val="4472C4">
                    <a:lumMod val="50000"/>
                  </a:srgbClr>
                </a:solidFill>
                <a:cs typeface="Arial" panose="020B0604020202020204" pitchFamily="34" charset="0"/>
              </a:rPr>
              <a:t>At </a:t>
            </a:r>
            <a:r>
              <a:rPr lang="en-GB" sz="1200" b="1" dirty="0" smtClean="0">
                <a:solidFill>
                  <a:srgbClr val="4472C4">
                    <a:lumMod val="50000"/>
                  </a:srgbClr>
                </a:solidFill>
                <a:cs typeface="Arial" panose="020B0604020202020204" pitchFamily="34" charset="0"/>
              </a:rPr>
              <a:t>08 November:</a:t>
            </a:r>
          </a:p>
          <a:p>
            <a:endParaRPr lang="en-GB" sz="600" b="1" dirty="0">
              <a:solidFill>
                <a:srgbClr val="4472C4">
                  <a:lumMod val="50000"/>
                </a:srgbClr>
              </a:solidFill>
              <a:cs typeface="Arial" panose="020B0604020202020204" pitchFamily="34" charset="0"/>
            </a:endParaRPr>
          </a:p>
          <a:p>
            <a:pPr marL="171450" indent="-171450">
              <a:buFont typeface="Arial" panose="020B0604020202020204" pitchFamily="34" charset="0"/>
              <a:buChar char="•"/>
            </a:pPr>
            <a:r>
              <a:rPr lang="en-GB" sz="1200" b="1" dirty="0" smtClean="0">
                <a:solidFill>
                  <a:srgbClr val="4472C4">
                    <a:lumMod val="50000"/>
                  </a:srgbClr>
                </a:solidFill>
                <a:cs typeface="Arial" panose="020B0604020202020204" pitchFamily="34" charset="0"/>
              </a:rPr>
              <a:t>Outbreaks down to 3, however have been hovering around 4-5 since last update.</a:t>
            </a:r>
            <a:endParaRPr lang="en-GB" sz="1200" b="1" dirty="0">
              <a:solidFill>
                <a:srgbClr val="4472C4">
                  <a:lumMod val="50000"/>
                </a:srgbClr>
              </a:solidFill>
              <a:cs typeface="Arial" panose="020B0604020202020204" pitchFamily="34" charset="0"/>
            </a:endParaRPr>
          </a:p>
          <a:p>
            <a:pPr marL="171450" indent="-171450">
              <a:buFont typeface="Arial" panose="020B0604020202020204" pitchFamily="34" charset="0"/>
              <a:buChar char="•"/>
            </a:pPr>
            <a:endParaRPr lang="en-GB" sz="600" b="1" dirty="0">
              <a:solidFill>
                <a:srgbClr val="4472C4">
                  <a:lumMod val="50000"/>
                </a:srgbClr>
              </a:solidFill>
              <a:cs typeface="Arial" panose="020B0604020202020204" pitchFamily="34" charset="0"/>
            </a:endParaRPr>
          </a:p>
          <a:p>
            <a:pPr marL="171450" indent="-171450">
              <a:buFont typeface="Arial" panose="020B0604020202020204" pitchFamily="34" charset="0"/>
              <a:buChar char="•"/>
            </a:pPr>
            <a:r>
              <a:rPr lang="en-GB" sz="1200" dirty="0" smtClean="0">
                <a:solidFill>
                  <a:srgbClr val="4472C4">
                    <a:lumMod val="50000"/>
                  </a:srgbClr>
                </a:solidFill>
                <a:cs typeface="Arial" panose="020B0604020202020204" pitchFamily="34" charset="0"/>
              </a:rPr>
              <a:t>Number of closed homes stable since last update, with 2 homes closed and 3 with control measures in place. Beds affected by closures also stable </a:t>
            </a:r>
            <a:r>
              <a:rPr lang="en-GB" sz="1100" dirty="0" smtClean="0">
                <a:solidFill>
                  <a:srgbClr val="FF0000"/>
                </a:solidFill>
                <a:cs typeface="Arial" panose="020B0604020202020204" pitchFamily="34" charset="0"/>
              </a:rPr>
              <a:t>(calculated from places – current residents however note returns are very low.)</a:t>
            </a:r>
            <a:endParaRPr lang="en-GB" sz="500" dirty="0" smtClean="0">
              <a:solidFill>
                <a:srgbClr val="FF0000"/>
              </a:solidFill>
              <a:cs typeface="Arial" panose="020B0604020202020204" pitchFamily="34" charset="0"/>
            </a:endParaRPr>
          </a:p>
          <a:p>
            <a:pPr marL="171450" indent="-171450">
              <a:buFont typeface="Arial" panose="020B0604020202020204" pitchFamily="34" charset="0"/>
              <a:buChar char="•"/>
            </a:pPr>
            <a:r>
              <a:rPr lang="en-GB" sz="1200" dirty="0" smtClean="0">
                <a:solidFill>
                  <a:srgbClr val="4472C4">
                    <a:lumMod val="50000"/>
                  </a:srgbClr>
                </a:solidFill>
                <a:cs typeface="Arial" panose="020B0604020202020204" pitchFamily="34" charset="0"/>
              </a:rPr>
              <a:t>Returns to TURAS have been falling, especially in Moray (Registered Care Homes with </a:t>
            </a:r>
            <a:r>
              <a:rPr lang="en-GB" sz="1200" dirty="0" err="1" smtClean="0">
                <a:solidFill>
                  <a:srgbClr val="4472C4">
                    <a:lumMod val="50000"/>
                  </a:srgbClr>
                </a:solidFill>
                <a:cs typeface="Arial" panose="020B0604020202020204" pitchFamily="34" charset="0"/>
              </a:rPr>
              <a:t>Turas</a:t>
            </a:r>
            <a:r>
              <a:rPr lang="en-GB" sz="1200" dirty="0" smtClean="0">
                <a:solidFill>
                  <a:srgbClr val="4472C4">
                    <a:lumMod val="50000"/>
                  </a:srgbClr>
                </a:solidFill>
                <a:cs typeface="Arial" panose="020B0604020202020204" pitchFamily="34" charset="0"/>
              </a:rPr>
              <a:t>: 56 City, 68 Shire, 14 Moray)</a:t>
            </a:r>
          </a:p>
          <a:p>
            <a:pPr marL="171450" indent="-171450">
              <a:buFont typeface="Arial" panose="020B0604020202020204" pitchFamily="34" charset="0"/>
              <a:buChar char="•"/>
            </a:pPr>
            <a:endParaRPr lang="en-GB" sz="600" dirty="0">
              <a:solidFill>
                <a:srgbClr val="4472C4">
                  <a:lumMod val="50000"/>
                </a:srgbClr>
              </a:solidFill>
              <a:cs typeface="Arial" panose="020B0604020202020204" pitchFamily="34" charset="0"/>
            </a:endParaRPr>
          </a:p>
        </p:txBody>
      </p:sp>
      <p:sp>
        <p:nvSpPr>
          <p:cNvPr id="12" name="TextBox 11"/>
          <p:cNvSpPr txBox="1"/>
          <p:nvPr/>
        </p:nvSpPr>
        <p:spPr>
          <a:xfrm>
            <a:off x="9386761" y="5411450"/>
            <a:ext cx="2532807" cy="461665"/>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n-GB" sz="1200" dirty="0" smtClean="0">
                <a:solidFill>
                  <a:srgbClr val="4472C4">
                    <a:lumMod val="50000"/>
                  </a:srgbClr>
                </a:solidFill>
                <a:cs typeface="Arial" panose="020B0604020202020204" pitchFamily="34" charset="0"/>
              </a:rPr>
              <a:t>Occupancy below 60 day average in City and Moray, above in Shire.</a:t>
            </a:r>
          </a:p>
        </p:txBody>
      </p:sp>
      <p:sp>
        <p:nvSpPr>
          <p:cNvPr id="13" name="TextBox 12"/>
          <p:cNvSpPr txBox="1"/>
          <p:nvPr/>
        </p:nvSpPr>
        <p:spPr>
          <a:xfrm>
            <a:off x="5139378" y="6581001"/>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1700389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862620"/>
            <a:ext cx="12192000" cy="5672214"/>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Delayed Discharges </a:t>
            </a:r>
            <a:r>
              <a:rPr lang="en-GB" sz="2000" dirty="0">
                <a:solidFill>
                  <a:srgbClr val="002060"/>
                </a:solidFill>
              </a:rPr>
              <a:t>(standard delays only)</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Shire delays down but very high, bed days trending up in all areas.</a:t>
            </a:r>
            <a:endParaRPr lang="en-GB" sz="1400" dirty="0">
              <a:solidFill>
                <a:srgbClr val="002060"/>
              </a:solidFill>
            </a:endParaRPr>
          </a:p>
        </p:txBody>
      </p:sp>
      <p:sp>
        <p:nvSpPr>
          <p:cNvPr id="9" name="TextBox 8"/>
          <p:cNvSpPr txBox="1"/>
          <p:nvPr/>
        </p:nvSpPr>
        <p:spPr>
          <a:xfrm>
            <a:off x="0" y="6442148"/>
            <a:ext cx="6189785" cy="430887"/>
          </a:xfrm>
          <a:prstGeom prst="rect">
            <a:avLst/>
          </a:prstGeom>
          <a:noFill/>
        </p:spPr>
        <p:txBody>
          <a:bodyPr wrap="square" rtlCol="0">
            <a:spAutoFit/>
          </a:bodyPr>
          <a:lstStyle/>
          <a:p>
            <a:r>
              <a:rPr lang="en-GB" sz="1100" dirty="0">
                <a:solidFill>
                  <a:srgbClr val="002060"/>
                </a:solidFill>
              </a:rPr>
              <a:t>Data shown for standard delays only as complex and Code 100 delays are typically harder for partnerships to control. Delays shown are daily snapshot delays from Trak which are not validated delays.</a:t>
            </a:r>
          </a:p>
        </p:txBody>
      </p:sp>
      <p:sp>
        <p:nvSpPr>
          <p:cNvPr id="11" name="TextBox 10"/>
          <p:cNvSpPr txBox="1"/>
          <p:nvPr/>
        </p:nvSpPr>
        <p:spPr>
          <a:xfrm>
            <a:off x="7194486" y="1921084"/>
            <a:ext cx="4901921" cy="1661993"/>
          </a:xfrm>
          <a:prstGeom prst="rect">
            <a:avLst/>
          </a:prstGeom>
          <a:solidFill>
            <a:schemeClr val="accent1">
              <a:lumMod val="20000"/>
              <a:lumOff val="80000"/>
            </a:schemeClr>
          </a:solidFill>
        </p:spPr>
        <p:txBody>
          <a:bodyPr wrap="square" rtlCol="0">
            <a:spAutoFit/>
          </a:bodyPr>
          <a:lstStyle/>
          <a:p>
            <a:r>
              <a:rPr lang="en-GB" sz="1200" b="1" dirty="0">
                <a:solidFill>
                  <a:srgbClr val="4472C4">
                    <a:lumMod val="50000"/>
                  </a:srgbClr>
                </a:solidFill>
                <a:cs typeface="Arial" panose="020B0604020202020204" pitchFamily="34" charset="0"/>
              </a:rPr>
              <a:t>At </a:t>
            </a:r>
            <a:r>
              <a:rPr lang="en-GB" sz="1200" b="1" dirty="0" smtClean="0">
                <a:solidFill>
                  <a:srgbClr val="4472C4">
                    <a:lumMod val="50000"/>
                  </a:srgbClr>
                </a:solidFill>
                <a:cs typeface="Arial" panose="020B0604020202020204" pitchFamily="34" charset="0"/>
              </a:rPr>
              <a:t>08 November:</a:t>
            </a:r>
          </a:p>
          <a:p>
            <a:endParaRPr lang="en-GB" sz="600" b="1" dirty="0">
              <a:solidFill>
                <a:srgbClr val="4472C4">
                  <a:lumMod val="50000"/>
                </a:srgbClr>
              </a:solidFill>
              <a:cs typeface="Arial" panose="020B0604020202020204" pitchFamily="34" charset="0"/>
            </a:endParaRPr>
          </a:p>
          <a:p>
            <a:pPr marL="171450" indent="-171450">
              <a:buFont typeface="Arial" panose="020B0604020202020204" pitchFamily="34" charset="0"/>
              <a:buChar char="•"/>
            </a:pPr>
            <a:r>
              <a:rPr lang="en-GB" sz="1200" b="1" dirty="0" smtClean="0">
                <a:solidFill>
                  <a:srgbClr val="002060"/>
                </a:solidFill>
                <a:cs typeface="Arial" panose="020B0604020202020204" pitchFamily="34" charset="0"/>
              </a:rPr>
              <a:t>Shire delays have dropped since last update but still very high and trending upwards.</a:t>
            </a:r>
          </a:p>
          <a:p>
            <a:pPr marL="171450" indent="-171450">
              <a:buFont typeface="Arial" panose="020B0604020202020204" pitchFamily="34" charset="0"/>
              <a:buChar char="•"/>
            </a:pPr>
            <a:endParaRPr lang="en-GB" sz="600" b="1" dirty="0">
              <a:solidFill>
                <a:srgbClr val="4472C4">
                  <a:lumMod val="50000"/>
                </a:srgbClr>
              </a:solidFill>
              <a:cs typeface="Arial" panose="020B0604020202020204" pitchFamily="34" charset="0"/>
            </a:endParaRPr>
          </a:p>
          <a:p>
            <a:pPr marL="171450" indent="-171450">
              <a:buFont typeface="Arial" panose="020B0604020202020204" pitchFamily="34" charset="0"/>
              <a:buChar char="•"/>
            </a:pPr>
            <a:r>
              <a:rPr lang="en-GB" sz="1200" dirty="0" smtClean="0">
                <a:solidFill>
                  <a:srgbClr val="4472C4">
                    <a:lumMod val="50000"/>
                  </a:srgbClr>
                </a:solidFill>
                <a:cs typeface="Arial" panose="020B0604020202020204" pitchFamily="34" charset="0"/>
              </a:rPr>
              <a:t>Moray and City delays trending down over the past week after increasing the week before.</a:t>
            </a:r>
          </a:p>
          <a:p>
            <a:pPr marL="171450" indent="-171450">
              <a:buFont typeface="Arial" panose="020B0604020202020204" pitchFamily="34" charset="0"/>
              <a:buChar char="•"/>
            </a:pPr>
            <a:endParaRPr lang="en-GB" sz="600" dirty="0">
              <a:solidFill>
                <a:srgbClr val="4472C4">
                  <a:lumMod val="50000"/>
                </a:srgbClr>
              </a:solidFill>
              <a:cs typeface="Arial" panose="020B0604020202020204" pitchFamily="34" charset="0"/>
            </a:endParaRPr>
          </a:p>
          <a:p>
            <a:pPr marL="171450" indent="-171450">
              <a:buFont typeface="Arial" panose="020B0604020202020204" pitchFamily="34" charset="0"/>
              <a:buChar char="•"/>
            </a:pPr>
            <a:r>
              <a:rPr lang="en-GB" sz="1200" dirty="0" smtClean="0">
                <a:solidFill>
                  <a:srgbClr val="4472C4">
                    <a:lumMod val="50000"/>
                  </a:srgbClr>
                </a:solidFill>
                <a:cs typeface="Arial" panose="020B0604020202020204" pitchFamily="34" charset="0"/>
              </a:rPr>
              <a:t>Moray delays 10% above yearly average</a:t>
            </a:r>
            <a:r>
              <a:rPr lang="en-GB" sz="1200" dirty="0">
                <a:solidFill>
                  <a:srgbClr val="4472C4">
                    <a:lumMod val="50000"/>
                  </a:srgbClr>
                </a:solidFill>
                <a:cs typeface="Arial" panose="020B0604020202020204" pitchFamily="34" charset="0"/>
              </a:rPr>
              <a:t>,</a:t>
            </a:r>
            <a:r>
              <a:rPr lang="en-GB" sz="1200" dirty="0" smtClean="0">
                <a:solidFill>
                  <a:srgbClr val="4472C4">
                    <a:lumMod val="50000"/>
                  </a:srgbClr>
                </a:solidFill>
                <a:cs typeface="Arial" panose="020B0604020202020204" pitchFamily="34" charset="0"/>
              </a:rPr>
              <a:t> Shire delays 39% above yearly average, City 22% above yearly average</a:t>
            </a:r>
          </a:p>
        </p:txBody>
      </p:sp>
      <p:sp>
        <p:nvSpPr>
          <p:cNvPr id="12" name="TextBox 11"/>
          <p:cNvSpPr txBox="1"/>
          <p:nvPr/>
        </p:nvSpPr>
        <p:spPr>
          <a:xfrm>
            <a:off x="7194485" y="4712190"/>
            <a:ext cx="4901922" cy="1477328"/>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1200" b="1" dirty="0" smtClean="0">
                <a:solidFill>
                  <a:srgbClr val="4472C4">
                    <a:lumMod val="50000"/>
                  </a:srgbClr>
                </a:solidFill>
              </a:rPr>
              <a:t>Moray and Shire bed days both trending up again after dropping.</a:t>
            </a:r>
          </a:p>
          <a:p>
            <a:endParaRPr lang="en-GB" sz="600" dirty="0">
              <a:solidFill>
                <a:srgbClr val="4472C4">
                  <a:lumMod val="50000"/>
                </a:srgbClr>
              </a:solidFill>
            </a:endParaRPr>
          </a:p>
          <a:p>
            <a:pPr marL="285750" indent="-285750">
              <a:buFont typeface="Arial" panose="020B0604020202020204" pitchFamily="34" charset="0"/>
              <a:buChar char="•"/>
            </a:pPr>
            <a:r>
              <a:rPr lang="en-GB" sz="1200" dirty="0" smtClean="0">
                <a:solidFill>
                  <a:srgbClr val="4472C4">
                    <a:lumMod val="50000"/>
                  </a:srgbClr>
                </a:solidFill>
              </a:rPr>
              <a:t>Shire bed days 70% above the yearly average. Moray over 59% above yearly average.</a:t>
            </a:r>
          </a:p>
          <a:p>
            <a:pPr marL="285750" indent="-285750">
              <a:buFont typeface="Arial" panose="020B0604020202020204" pitchFamily="34" charset="0"/>
              <a:buChar char="•"/>
            </a:pPr>
            <a:endParaRPr lang="en-GB" sz="600" dirty="0">
              <a:solidFill>
                <a:srgbClr val="4472C4">
                  <a:lumMod val="50000"/>
                </a:srgbClr>
              </a:solidFill>
            </a:endParaRPr>
          </a:p>
          <a:p>
            <a:pPr marL="285750" indent="-285750">
              <a:buFont typeface="Arial" panose="020B0604020202020204" pitchFamily="34" charset="0"/>
              <a:buChar char="•"/>
            </a:pPr>
            <a:r>
              <a:rPr lang="en-GB" sz="1200" dirty="0" smtClean="0">
                <a:solidFill>
                  <a:srgbClr val="4472C4">
                    <a:lumMod val="50000"/>
                  </a:srgbClr>
                </a:solidFill>
              </a:rPr>
              <a:t>City bed days have also increased since the last update and trending up, 65% above yearly average.</a:t>
            </a:r>
          </a:p>
          <a:p>
            <a:pPr marL="285750" indent="-285750">
              <a:buFont typeface="Arial" panose="020B0604020202020204" pitchFamily="34" charset="0"/>
              <a:buChar char="•"/>
            </a:pPr>
            <a:endParaRPr lang="en-GB" sz="600" dirty="0">
              <a:solidFill>
                <a:srgbClr val="4472C4">
                  <a:lumMod val="50000"/>
                </a:srgbClr>
              </a:solidFill>
            </a:endParaRPr>
          </a:p>
          <a:p>
            <a:pPr marL="285750" indent="-285750">
              <a:buFont typeface="Arial" panose="020B0604020202020204" pitchFamily="34" charset="0"/>
              <a:buChar char="•"/>
            </a:pPr>
            <a:r>
              <a:rPr lang="en-GB" sz="1200" dirty="0" smtClean="0">
                <a:solidFill>
                  <a:srgbClr val="4472C4">
                    <a:lumMod val="50000"/>
                  </a:srgbClr>
                </a:solidFill>
              </a:rPr>
              <a:t>Out of area bed days have increased slightly this week.</a:t>
            </a:r>
          </a:p>
        </p:txBody>
      </p:sp>
      <p:sp>
        <p:nvSpPr>
          <p:cNvPr id="13" name="TextBox 12"/>
          <p:cNvSpPr txBox="1"/>
          <p:nvPr/>
        </p:nvSpPr>
        <p:spPr>
          <a:xfrm>
            <a:off x="5845389"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600521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85" y="799627"/>
            <a:ext cx="12192000" cy="5643113"/>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Delayed Discharges – Reason </a:t>
            </a:r>
            <a:r>
              <a:rPr lang="en-GB" sz="2000" dirty="0" smtClean="0">
                <a:solidFill>
                  <a:srgbClr val="002060"/>
                </a:solidFill>
              </a:rPr>
              <a:t>(NHSG standard </a:t>
            </a:r>
            <a:r>
              <a:rPr lang="en-GB" sz="2000" dirty="0">
                <a:solidFill>
                  <a:srgbClr val="002060"/>
                </a:solidFill>
              </a:rPr>
              <a:t>delays </a:t>
            </a:r>
            <a:r>
              <a:rPr lang="en-GB" sz="2000" dirty="0" smtClean="0">
                <a:solidFill>
                  <a:srgbClr val="002060"/>
                </a:solidFill>
              </a:rPr>
              <a:t>only – out of area not included)</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a:solidFill>
                  <a:srgbClr val="002060"/>
                </a:solidFill>
              </a:rPr>
              <a:t>‘Place availability’ delays </a:t>
            </a:r>
            <a:r>
              <a:rPr lang="en-GB" sz="2000" dirty="0" smtClean="0">
                <a:solidFill>
                  <a:srgbClr val="002060"/>
                </a:solidFill>
              </a:rPr>
              <a:t>and bed days continue </a:t>
            </a:r>
            <a:r>
              <a:rPr lang="en-GB" sz="2000" dirty="0">
                <a:solidFill>
                  <a:srgbClr val="002060"/>
                </a:solidFill>
              </a:rPr>
              <a:t>to </a:t>
            </a:r>
            <a:r>
              <a:rPr lang="en-GB" sz="2000" dirty="0" smtClean="0">
                <a:solidFill>
                  <a:srgbClr val="002060"/>
                </a:solidFill>
              </a:rPr>
              <a:t>rise significantly</a:t>
            </a:r>
            <a:endParaRPr lang="en-GB" sz="1400" dirty="0">
              <a:solidFill>
                <a:srgbClr val="002060"/>
              </a:solidFill>
            </a:endParaRPr>
          </a:p>
        </p:txBody>
      </p:sp>
      <p:sp>
        <p:nvSpPr>
          <p:cNvPr id="10" name="TextBox 9"/>
          <p:cNvSpPr txBox="1"/>
          <p:nvPr/>
        </p:nvSpPr>
        <p:spPr>
          <a:xfrm>
            <a:off x="0" y="6442148"/>
            <a:ext cx="6251331" cy="430887"/>
          </a:xfrm>
          <a:prstGeom prst="rect">
            <a:avLst/>
          </a:prstGeom>
          <a:noFill/>
        </p:spPr>
        <p:txBody>
          <a:bodyPr wrap="square" rtlCol="0">
            <a:spAutoFit/>
          </a:bodyPr>
          <a:lstStyle/>
          <a:p>
            <a:r>
              <a:rPr lang="en-GB" sz="1100" dirty="0">
                <a:solidFill>
                  <a:srgbClr val="002060"/>
                </a:solidFill>
              </a:rPr>
              <a:t>Data shown for standard delays only as complex and Code 100 delays are typically harder for partnerships to control. Delays shown are daily snapshot delays from Trak which are not validated delays.</a:t>
            </a:r>
          </a:p>
        </p:txBody>
      </p:sp>
      <p:sp>
        <p:nvSpPr>
          <p:cNvPr id="8" name="TextBox 7"/>
          <p:cNvSpPr txBox="1"/>
          <p:nvPr/>
        </p:nvSpPr>
        <p:spPr>
          <a:xfrm>
            <a:off x="6959151" y="1964114"/>
            <a:ext cx="5157928" cy="1508105"/>
          </a:xfrm>
          <a:prstGeom prst="rect">
            <a:avLst/>
          </a:prstGeom>
          <a:solidFill>
            <a:schemeClr val="accent1">
              <a:lumMod val="20000"/>
              <a:lumOff val="80000"/>
            </a:schemeClr>
          </a:solidFill>
        </p:spPr>
        <p:txBody>
          <a:bodyPr wrap="square" rtlCol="0">
            <a:spAutoFit/>
          </a:bodyPr>
          <a:lstStyle/>
          <a:p>
            <a:r>
              <a:rPr lang="en-GB" sz="1200" b="1" dirty="0" smtClean="0">
                <a:solidFill>
                  <a:srgbClr val="4472C4">
                    <a:lumMod val="50000"/>
                  </a:srgbClr>
                </a:solidFill>
                <a:cs typeface="Arial" panose="020B0604020202020204" pitchFamily="34" charset="0"/>
              </a:rPr>
              <a:t>At 25 October:</a:t>
            </a:r>
          </a:p>
          <a:p>
            <a:endParaRPr lang="en-GB" sz="600" dirty="0">
              <a:solidFill>
                <a:srgbClr val="4472C4">
                  <a:lumMod val="50000"/>
                </a:srgbClr>
              </a:solidFill>
              <a:cs typeface="Arial" panose="020B0604020202020204" pitchFamily="34" charset="0"/>
            </a:endParaRPr>
          </a:p>
          <a:p>
            <a:pPr marL="171450" indent="-171450">
              <a:buFont typeface="Arial" panose="020B0604020202020204" pitchFamily="34" charset="0"/>
              <a:buChar char="•"/>
            </a:pPr>
            <a:r>
              <a:rPr lang="en-GB" sz="1200" dirty="0">
                <a:solidFill>
                  <a:srgbClr val="002060"/>
                </a:solidFill>
                <a:cs typeface="Arial" panose="020B0604020202020204" pitchFamily="34" charset="0"/>
              </a:rPr>
              <a:t>Place availability delays </a:t>
            </a:r>
            <a:r>
              <a:rPr lang="en-GB" sz="1200" dirty="0" smtClean="0">
                <a:solidFill>
                  <a:srgbClr val="002060"/>
                </a:solidFill>
                <a:cs typeface="Arial" panose="020B0604020202020204" pitchFamily="34" charset="0"/>
              </a:rPr>
              <a:t>have increased again from previous fall. Now at 49 across NHSG – 26 in Shire, 13 in Moray, 10 in City</a:t>
            </a:r>
            <a:r>
              <a:rPr lang="en-GB" sz="1200" dirty="0" smtClean="0">
                <a:solidFill>
                  <a:srgbClr val="4472C4">
                    <a:lumMod val="50000"/>
                  </a:srgbClr>
                </a:solidFill>
                <a:cs typeface="Arial" panose="020B0604020202020204" pitchFamily="34" charset="0"/>
              </a:rPr>
              <a:t>.</a:t>
            </a:r>
            <a:endParaRPr lang="en-GB" sz="1200" dirty="0">
              <a:solidFill>
                <a:srgbClr val="4472C4">
                  <a:lumMod val="50000"/>
                </a:srgbClr>
              </a:solidFill>
              <a:cs typeface="Arial" panose="020B0604020202020204" pitchFamily="34" charset="0"/>
            </a:endParaRPr>
          </a:p>
          <a:p>
            <a:pPr marL="171450" indent="-171450">
              <a:buFont typeface="Arial" panose="020B0604020202020204" pitchFamily="34" charset="0"/>
              <a:buChar char="•"/>
            </a:pPr>
            <a:r>
              <a:rPr lang="en-GB" sz="1200" dirty="0" smtClean="0">
                <a:solidFill>
                  <a:srgbClr val="4472C4">
                    <a:lumMod val="50000"/>
                  </a:srgbClr>
                </a:solidFill>
                <a:cs typeface="Arial" panose="020B0604020202020204" pitchFamily="34" charset="0"/>
              </a:rPr>
              <a:t>Uncoded delays have dropped significantly from last month highs.</a:t>
            </a:r>
          </a:p>
          <a:p>
            <a:pPr marL="171450" indent="-171450">
              <a:buFont typeface="Arial" panose="020B0604020202020204" pitchFamily="34" charset="0"/>
              <a:buChar char="•"/>
            </a:pPr>
            <a:r>
              <a:rPr lang="en-GB" sz="1200" dirty="0" smtClean="0">
                <a:solidFill>
                  <a:srgbClr val="4472C4">
                    <a:lumMod val="50000"/>
                  </a:srgbClr>
                </a:solidFill>
                <a:cs typeface="Arial" panose="020B0604020202020204" pitchFamily="34" charset="0"/>
              </a:rPr>
              <a:t>Care Package delays have increased slightly since last update.</a:t>
            </a:r>
          </a:p>
          <a:p>
            <a:endParaRPr lang="en-GB" sz="600" dirty="0">
              <a:solidFill>
                <a:srgbClr val="4472C4">
                  <a:lumMod val="50000"/>
                </a:srgbClr>
              </a:solidFill>
              <a:cs typeface="Arial" panose="020B0604020202020204" pitchFamily="34" charset="0"/>
            </a:endParaRPr>
          </a:p>
          <a:p>
            <a:r>
              <a:rPr lang="en-GB" sz="1000" dirty="0" smtClean="0">
                <a:solidFill>
                  <a:srgbClr val="FF0000"/>
                </a:solidFill>
                <a:cs typeface="Arial" panose="020B0604020202020204" pitchFamily="34" charset="0"/>
              </a:rPr>
              <a:t>Due to DD being snapshot at midnight, uncoded delays are over-represented as they are usually coded the following day, especially over the weekend/</a:t>
            </a:r>
            <a:r>
              <a:rPr lang="en-GB" sz="1000" dirty="0">
                <a:solidFill>
                  <a:srgbClr val="FF0000"/>
                </a:solidFill>
                <a:cs typeface="Arial" panose="020B0604020202020204" pitchFamily="34" charset="0"/>
              </a:rPr>
              <a:t>M</a:t>
            </a:r>
            <a:r>
              <a:rPr lang="en-GB" sz="1000" dirty="0" smtClean="0">
                <a:solidFill>
                  <a:srgbClr val="FF0000"/>
                </a:solidFill>
                <a:cs typeface="Arial" panose="020B0604020202020204" pitchFamily="34" charset="0"/>
              </a:rPr>
              <a:t>onday</a:t>
            </a:r>
            <a:r>
              <a:rPr lang="en-GB" sz="1000" dirty="0">
                <a:solidFill>
                  <a:srgbClr val="FF0000"/>
                </a:solidFill>
                <a:cs typeface="Arial" panose="020B0604020202020204" pitchFamily="34" charset="0"/>
              </a:rPr>
              <a:t>.</a:t>
            </a:r>
          </a:p>
        </p:txBody>
      </p:sp>
      <p:sp>
        <p:nvSpPr>
          <p:cNvPr id="9" name="TextBox 8"/>
          <p:cNvSpPr txBox="1"/>
          <p:nvPr/>
        </p:nvSpPr>
        <p:spPr>
          <a:xfrm>
            <a:off x="6959151" y="4472378"/>
            <a:ext cx="5157928" cy="1785104"/>
          </a:xfrm>
          <a:prstGeom prst="rect">
            <a:avLst/>
          </a:prstGeom>
          <a:solidFill>
            <a:schemeClr val="accent1">
              <a:lumMod val="20000"/>
              <a:lumOff val="80000"/>
            </a:schemeClr>
          </a:solidFill>
        </p:spPr>
        <p:txBody>
          <a:bodyPr wrap="square" rtlCol="0">
            <a:spAutoFit/>
          </a:bodyPr>
          <a:lstStyle/>
          <a:p>
            <a:pPr marL="171450" indent="-171450">
              <a:buFont typeface="Arial" panose="020B0604020202020204" pitchFamily="34" charset="0"/>
              <a:buChar char="•"/>
            </a:pPr>
            <a:r>
              <a:rPr lang="en-GB" sz="1200" b="1" dirty="0" smtClean="0">
                <a:solidFill>
                  <a:srgbClr val="002060"/>
                </a:solidFill>
                <a:cs typeface="Arial" panose="020B0604020202020204" pitchFamily="34" charset="0"/>
              </a:rPr>
              <a:t>Place availability bed days still extremely high and continuing to trend upwards. Uncoded bed days in Shire down.</a:t>
            </a:r>
          </a:p>
          <a:p>
            <a:pPr marL="171450" indent="-171450">
              <a:buFont typeface="Arial" panose="020B0604020202020204" pitchFamily="34" charset="0"/>
              <a:buChar char="•"/>
            </a:pPr>
            <a:endParaRPr lang="en-GB" sz="400" b="1" dirty="0" smtClean="0">
              <a:solidFill>
                <a:srgbClr val="FF0000"/>
              </a:solidFill>
              <a:cs typeface="Arial" panose="020B0604020202020204" pitchFamily="34" charset="0"/>
            </a:endParaRPr>
          </a:p>
          <a:p>
            <a:pPr marL="171450" indent="-171450">
              <a:buFont typeface="Arial" panose="020B0604020202020204" pitchFamily="34" charset="0"/>
              <a:buChar char="•"/>
            </a:pPr>
            <a:endParaRPr lang="en-GB" sz="100" dirty="0">
              <a:solidFill>
                <a:srgbClr val="4472C4">
                  <a:lumMod val="50000"/>
                </a:srgbClr>
              </a:solidFill>
              <a:cs typeface="Arial" panose="020B0604020202020204" pitchFamily="34" charset="0"/>
            </a:endParaRPr>
          </a:p>
          <a:p>
            <a:pPr marL="171450" indent="-171450">
              <a:buFont typeface="Arial" panose="020B0604020202020204" pitchFamily="34" charset="0"/>
              <a:buChar char="•"/>
            </a:pPr>
            <a:r>
              <a:rPr lang="en-GB" sz="1200" dirty="0" smtClean="0">
                <a:solidFill>
                  <a:srgbClr val="4472C4">
                    <a:lumMod val="50000"/>
                  </a:srgbClr>
                </a:solidFill>
                <a:cs typeface="Arial" panose="020B0604020202020204" pitchFamily="34" charset="0"/>
              </a:rPr>
              <a:t>Shire have 1,215 place availability bed days,</a:t>
            </a:r>
            <a:r>
              <a:rPr lang="en-GB" sz="1200" b="1" dirty="0" smtClean="0">
                <a:solidFill>
                  <a:srgbClr val="4472C4">
                    <a:lumMod val="50000"/>
                  </a:srgbClr>
                </a:solidFill>
                <a:cs typeface="Arial" panose="020B0604020202020204" pitchFamily="34" charset="0"/>
              </a:rPr>
              <a:t> 49</a:t>
            </a:r>
            <a:r>
              <a:rPr lang="en-GB" sz="1200" dirty="0" smtClean="0">
                <a:solidFill>
                  <a:srgbClr val="4472C4">
                    <a:lumMod val="50000"/>
                  </a:srgbClr>
                </a:solidFill>
                <a:cs typeface="Arial" panose="020B0604020202020204" pitchFamily="34" charset="0"/>
              </a:rPr>
              <a:t>% of PA total. Moray at 861, </a:t>
            </a:r>
            <a:r>
              <a:rPr lang="en-GB" sz="1200" b="1" dirty="0">
                <a:solidFill>
                  <a:srgbClr val="4472C4">
                    <a:lumMod val="50000"/>
                  </a:srgbClr>
                </a:solidFill>
                <a:cs typeface="Arial" panose="020B0604020202020204" pitchFamily="34" charset="0"/>
              </a:rPr>
              <a:t>3</a:t>
            </a:r>
            <a:r>
              <a:rPr lang="en-GB" sz="1200" b="1" dirty="0" smtClean="0">
                <a:solidFill>
                  <a:srgbClr val="4472C4">
                    <a:lumMod val="50000"/>
                  </a:srgbClr>
                </a:solidFill>
                <a:cs typeface="Arial" panose="020B0604020202020204" pitchFamily="34" charset="0"/>
              </a:rPr>
              <a:t>5% </a:t>
            </a:r>
            <a:r>
              <a:rPr lang="en-GB" sz="1200" dirty="0" smtClean="0">
                <a:solidFill>
                  <a:srgbClr val="4472C4">
                    <a:lumMod val="50000"/>
                  </a:srgbClr>
                </a:solidFill>
                <a:cs typeface="Arial" panose="020B0604020202020204" pitchFamily="34" charset="0"/>
              </a:rPr>
              <a:t>of PA </a:t>
            </a:r>
            <a:r>
              <a:rPr lang="en-GB" sz="1200" dirty="0">
                <a:solidFill>
                  <a:srgbClr val="4472C4">
                    <a:lumMod val="50000"/>
                  </a:srgbClr>
                </a:solidFill>
                <a:cs typeface="Arial" panose="020B0604020202020204" pitchFamily="34" charset="0"/>
              </a:rPr>
              <a:t>total. </a:t>
            </a:r>
            <a:r>
              <a:rPr lang="en-GB" sz="1200" dirty="0" smtClean="0">
                <a:solidFill>
                  <a:srgbClr val="4472C4">
                    <a:lumMod val="50000"/>
                  </a:srgbClr>
                </a:solidFill>
                <a:cs typeface="Arial" panose="020B0604020202020204" pitchFamily="34" charset="0"/>
              </a:rPr>
              <a:t>City at 391 bed </a:t>
            </a:r>
            <a:r>
              <a:rPr lang="en-GB" sz="1200" dirty="0">
                <a:solidFill>
                  <a:srgbClr val="4472C4">
                    <a:lumMod val="50000"/>
                  </a:srgbClr>
                </a:solidFill>
                <a:cs typeface="Arial" panose="020B0604020202020204" pitchFamily="34" charset="0"/>
              </a:rPr>
              <a:t>days, </a:t>
            </a:r>
            <a:r>
              <a:rPr lang="en-GB" sz="1200" b="1" dirty="0" smtClean="0">
                <a:solidFill>
                  <a:srgbClr val="4472C4">
                    <a:lumMod val="50000"/>
                  </a:srgbClr>
                </a:solidFill>
                <a:cs typeface="Arial" panose="020B0604020202020204" pitchFamily="34" charset="0"/>
              </a:rPr>
              <a:t>16% </a:t>
            </a:r>
            <a:r>
              <a:rPr lang="en-GB" sz="1200" dirty="0">
                <a:solidFill>
                  <a:srgbClr val="4472C4">
                    <a:lumMod val="50000"/>
                  </a:srgbClr>
                </a:solidFill>
                <a:cs typeface="Arial" panose="020B0604020202020204" pitchFamily="34" charset="0"/>
              </a:rPr>
              <a:t>of the PA </a:t>
            </a:r>
            <a:r>
              <a:rPr lang="en-GB" sz="1200" dirty="0" smtClean="0">
                <a:solidFill>
                  <a:srgbClr val="4472C4">
                    <a:lumMod val="50000"/>
                  </a:srgbClr>
                </a:solidFill>
                <a:cs typeface="Arial" panose="020B0604020202020204" pitchFamily="34" charset="0"/>
              </a:rPr>
              <a:t>total.</a:t>
            </a:r>
          </a:p>
          <a:p>
            <a:pPr marL="171450" indent="-171450">
              <a:buFont typeface="Arial" panose="020B0604020202020204" pitchFamily="34" charset="0"/>
              <a:buChar char="•"/>
            </a:pPr>
            <a:endParaRPr lang="en-GB" sz="500" dirty="0">
              <a:solidFill>
                <a:srgbClr val="4472C4">
                  <a:lumMod val="50000"/>
                </a:srgbClr>
              </a:solidFill>
              <a:cs typeface="Arial" panose="020B0604020202020204" pitchFamily="34" charset="0"/>
            </a:endParaRPr>
          </a:p>
          <a:p>
            <a:pPr marL="171450" indent="-171450">
              <a:buFont typeface="Arial" panose="020B0604020202020204" pitchFamily="34" charset="0"/>
              <a:buChar char="•"/>
            </a:pPr>
            <a:r>
              <a:rPr lang="en-GB" sz="1200" dirty="0">
                <a:solidFill>
                  <a:srgbClr val="4472C4">
                    <a:lumMod val="50000"/>
                  </a:srgbClr>
                </a:solidFill>
                <a:cs typeface="Arial" panose="020B0604020202020204" pitchFamily="34" charset="0"/>
              </a:rPr>
              <a:t>Package bed days are close to yearly average but trending </a:t>
            </a:r>
            <a:r>
              <a:rPr lang="en-GB" sz="1200" dirty="0" smtClean="0">
                <a:solidFill>
                  <a:srgbClr val="4472C4">
                    <a:lumMod val="50000"/>
                  </a:srgbClr>
                </a:solidFill>
                <a:cs typeface="Arial" panose="020B0604020202020204" pitchFamily="34" charset="0"/>
              </a:rPr>
              <a:t>upwards. 1008 Care Package bed days are in Moray, </a:t>
            </a:r>
            <a:r>
              <a:rPr lang="en-GB" sz="1200" b="1" dirty="0" smtClean="0">
                <a:solidFill>
                  <a:srgbClr val="4472C4">
                    <a:lumMod val="50000"/>
                  </a:srgbClr>
                </a:solidFill>
                <a:cs typeface="Arial" panose="020B0604020202020204" pitchFamily="34" charset="0"/>
              </a:rPr>
              <a:t>89% </a:t>
            </a:r>
            <a:r>
              <a:rPr lang="en-GB" sz="1200" dirty="0" smtClean="0">
                <a:solidFill>
                  <a:srgbClr val="4472C4">
                    <a:lumMod val="50000"/>
                  </a:srgbClr>
                </a:solidFill>
                <a:cs typeface="Arial" panose="020B0604020202020204" pitchFamily="34" charset="0"/>
              </a:rPr>
              <a:t>of the total.</a:t>
            </a:r>
          </a:p>
          <a:p>
            <a:pPr marL="171450" indent="-171450">
              <a:buFont typeface="Arial" panose="020B0604020202020204" pitchFamily="34" charset="0"/>
              <a:buChar char="•"/>
            </a:pPr>
            <a:endParaRPr lang="en-GB" sz="400" dirty="0" smtClean="0">
              <a:solidFill>
                <a:srgbClr val="4472C4">
                  <a:lumMod val="50000"/>
                </a:srgbClr>
              </a:solidFill>
              <a:cs typeface="Arial" panose="020B0604020202020204" pitchFamily="34" charset="0"/>
            </a:endParaRPr>
          </a:p>
          <a:p>
            <a:pPr marL="171450" indent="-171450">
              <a:buFont typeface="Arial" panose="020B0604020202020204" pitchFamily="34" charset="0"/>
              <a:buChar char="•"/>
            </a:pPr>
            <a:r>
              <a:rPr lang="en-GB" sz="1200" dirty="0" smtClean="0">
                <a:solidFill>
                  <a:srgbClr val="4472C4">
                    <a:lumMod val="50000"/>
                  </a:srgbClr>
                </a:solidFill>
                <a:cs typeface="Arial" panose="020B0604020202020204" pitchFamily="34" charset="0"/>
              </a:rPr>
              <a:t>133 uncoded bed days in Shire, 27% of total. Out of Area/HSCP not yet added uncoded bed days at 346, 70% of the total.</a:t>
            </a:r>
          </a:p>
        </p:txBody>
      </p:sp>
      <p:sp>
        <p:nvSpPr>
          <p:cNvPr id="12" name="TextBox 11"/>
          <p:cNvSpPr txBox="1"/>
          <p:nvPr/>
        </p:nvSpPr>
        <p:spPr>
          <a:xfrm>
            <a:off x="5827761" y="660103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3041569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78548" y="791428"/>
            <a:ext cx="8375942" cy="5629518"/>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Aberdeen City Social Care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Very limited update this week due to system issues</a:t>
            </a:r>
            <a:endParaRPr lang="en-GB" sz="1400" dirty="0">
              <a:solidFill>
                <a:srgbClr val="002060"/>
              </a:solidFill>
            </a:endParaRPr>
          </a:p>
        </p:txBody>
      </p:sp>
      <p:sp>
        <p:nvSpPr>
          <p:cNvPr id="9" name="TextBox 8"/>
          <p:cNvSpPr txBox="1"/>
          <p:nvPr/>
        </p:nvSpPr>
        <p:spPr>
          <a:xfrm>
            <a:off x="0" y="6427113"/>
            <a:ext cx="8481646" cy="430887"/>
          </a:xfrm>
          <a:prstGeom prst="rect">
            <a:avLst/>
          </a:prstGeom>
          <a:noFill/>
        </p:spPr>
        <p:txBody>
          <a:bodyPr wrap="square" rtlCol="0">
            <a:spAutoFit/>
          </a:bodyPr>
          <a:lstStyle/>
          <a:p>
            <a:r>
              <a:rPr lang="en-GB" sz="1100" dirty="0">
                <a:solidFill>
                  <a:srgbClr val="002060"/>
                </a:solidFill>
              </a:rPr>
              <a:t>For City, a care search is a record of a case where a care need has been identified but not fulfilled and how many hours of care are required (care search hours). These are weekly hours required per care search.</a:t>
            </a:r>
          </a:p>
        </p:txBody>
      </p:sp>
      <p:sp>
        <p:nvSpPr>
          <p:cNvPr id="3" name="Rectangle 2"/>
          <p:cNvSpPr/>
          <p:nvPr/>
        </p:nvSpPr>
        <p:spPr>
          <a:xfrm>
            <a:off x="9130358" y="838907"/>
            <a:ext cx="2848708" cy="29061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smtClean="0">
              <a:solidFill>
                <a:srgbClr val="44546A"/>
              </a:solidFill>
              <a:cs typeface="Arial" panose="020B0604020202020204" pitchFamily="34" charset="0"/>
            </a:endParaRPr>
          </a:p>
          <a:p>
            <a:r>
              <a:rPr lang="en-GB" sz="1200" dirty="0" smtClean="0">
                <a:solidFill>
                  <a:srgbClr val="FF0000"/>
                </a:solidFill>
                <a:cs typeface="Arial" panose="020B0604020202020204" pitchFamily="34" charset="0"/>
              </a:rPr>
              <a:t>IT issues in City with new D365 system affecting usual reporting. Updated figure on open hours below.</a:t>
            </a:r>
            <a:endParaRPr lang="en-GB" sz="1200" dirty="0">
              <a:solidFill>
                <a:srgbClr val="FF0000"/>
              </a:solidFill>
              <a:cs typeface="Arial" panose="020B0604020202020204" pitchFamily="34" charset="0"/>
            </a:endParaRPr>
          </a:p>
          <a:p>
            <a:endParaRPr lang="en-GB" sz="1200" b="1" dirty="0" smtClean="0">
              <a:solidFill>
                <a:srgbClr val="44546A"/>
              </a:solidFill>
              <a:cs typeface="Arial" panose="020B0604020202020204" pitchFamily="34" charset="0"/>
            </a:endParaRPr>
          </a:p>
          <a:p>
            <a:r>
              <a:rPr lang="en-GB" sz="1200" b="1" dirty="0" smtClean="0">
                <a:solidFill>
                  <a:srgbClr val="44546A"/>
                </a:solidFill>
                <a:cs typeface="Arial" panose="020B0604020202020204" pitchFamily="34" charset="0"/>
              </a:rPr>
              <a:t>At 04 October</a:t>
            </a:r>
            <a:r>
              <a:rPr lang="en-GB" sz="1200" dirty="0" smtClean="0">
                <a:solidFill>
                  <a:srgbClr val="44546A"/>
                </a:solidFill>
                <a:cs typeface="Arial" panose="020B0604020202020204" pitchFamily="34" charset="0"/>
              </a:rPr>
              <a:t>:</a:t>
            </a: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Care searches down 1 last week to 271, below yearly average of 278.</a:t>
            </a:r>
          </a:p>
          <a:p>
            <a:pPr marL="285750" indent="-285750">
              <a:buFont typeface="Arial" panose="020B0604020202020204" pitchFamily="34" charset="0"/>
              <a:buChar char="•"/>
            </a:pPr>
            <a:endParaRPr lang="en-GB" sz="6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147 waiting over 14 days last week, up 6. </a:t>
            </a:r>
          </a:p>
          <a:p>
            <a:pPr marL="285750" indent="-285750">
              <a:buFont typeface="Arial" panose="020B0604020202020204" pitchFamily="34" charset="0"/>
              <a:buChar char="•"/>
            </a:pPr>
            <a:endParaRPr lang="en-GB" sz="6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Urgent care searches at 74 last week, up </a:t>
            </a:r>
            <a:r>
              <a:rPr lang="en-GB" sz="1200" dirty="0">
                <a:solidFill>
                  <a:srgbClr val="44546A"/>
                </a:solidFill>
                <a:cs typeface="Arial" panose="020B0604020202020204" pitchFamily="34" charset="0"/>
              </a:rPr>
              <a:t>8</a:t>
            </a:r>
            <a:r>
              <a:rPr lang="en-GB" sz="1200" dirty="0" smtClean="0">
                <a:solidFill>
                  <a:srgbClr val="44546A"/>
                </a:solidFill>
                <a:cs typeface="Arial" panose="020B0604020202020204" pitchFamily="34" charset="0"/>
              </a:rPr>
              <a:t> on previous week.</a:t>
            </a:r>
          </a:p>
          <a:p>
            <a:pPr marL="285750" indent="-285750">
              <a:buFont typeface="Arial" panose="020B0604020202020204" pitchFamily="34" charset="0"/>
              <a:buChar char="•"/>
            </a:pPr>
            <a:endParaRPr lang="en-GB" sz="1200" dirty="0" smtClean="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Clients awaiting assessment continues to fall sharply.</a:t>
            </a:r>
          </a:p>
        </p:txBody>
      </p:sp>
      <p:sp>
        <p:nvSpPr>
          <p:cNvPr id="8" name="Rectangle 7"/>
          <p:cNvSpPr/>
          <p:nvPr/>
        </p:nvSpPr>
        <p:spPr>
          <a:xfrm>
            <a:off x="9152792" y="4145148"/>
            <a:ext cx="2848708" cy="22757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b="1" dirty="0" smtClean="0">
                <a:solidFill>
                  <a:srgbClr val="002060"/>
                </a:solidFill>
                <a:cs typeface="Arial" panose="020B0604020202020204" pitchFamily="34" charset="0"/>
              </a:rPr>
              <a:t>07/11 - Weekly not provided hours at 2359.15, up 47 from last update.</a:t>
            </a:r>
          </a:p>
          <a:p>
            <a:pPr marL="285750" indent="-285750">
              <a:buFont typeface="Arial" panose="020B0604020202020204" pitchFamily="34" charset="0"/>
              <a:buChar char="•"/>
            </a:pPr>
            <a:endParaRPr lang="en-GB" sz="5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b="1" dirty="0" smtClean="0">
                <a:solidFill>
                  <a:srgbClr val="44546A"/>
                </a:solidFill>
                <a:cs typeface="Arial" panose="020B0604020202020204" pitchFamily="34" charset="0"/>
              </a:rPr>
              <a:t>All hours now at 2312</a:t>
            </a:r>
            <a:r>
              <a:rPr lang="en-GB" sz="1200" dirty="0" smtClean="0">
                <a:solidFill>
                  <a:srgbClr val="44546A"/>
                </a:solidFill>
                <a:cs typeface="Arial" panose="020B0604020202020204" pitchFamily="34" charset="0"/>
              </a:rPr>
              <a:t>, down 19 and below the average of 2758 for the year.</a:t>
            </a:r>
          </a:p>
          <a:p>
            <a:pPr marL="285750" indent="-285750">
              <a:buFont typeface="Arial" panose="020B0604020202020204" pitchFamily="34" charset="0"/>
              <a:buChar char="•"/>
            </a:pPr>
            <a:endParaRPr lang="en-GB" sz="5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1002 not provided hours for clients waiting over 14 days, down 8 and below average of 1234 for the year.</a:t>
            </a:r>
            <a:endParaRPr lang="en-GB" sz="1200" dirty="0">
              <a:solidFill>
                <a:srgbClr val="44546A"/>
              </a:solidFill>
              <a:cs typeface="Arial" panose="020B0604020202020204" pitchFamily="34" charset="0"/>
            </a:endParaRPr>
          </a:p>
        </p:txBody>
      </p:sp>
      <p:sp>
        <p:nvSpPr>
          <p:cNvPr id="10" name="TextBox 9"/>
          <p:cNvSpPr txBox="1"/>
          <p:nvPr/>
        </p:nvSpPr>
        <p:spPr>
          <a:xfrm>
            <a:off x="8481646"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1646922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Aberdeenshire Social Care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a:solidFill>
                  <a:srgbClr val="002060"/>
                </a:solidFill>
              </a:rPr>
              <a:t>Hours not provided </a:t>
            </a:r>
            <a:r>
              <a:rPr lang="en-GB" sz="2000" dirty="0" smtClean="0">
                <a:solidFill>
                  <a:srgbClr val="002060"/>
                </a:solidFill>
              </a:rPr>
              <a:t>have decreased over the last two weeks</a:t>
            </a:r>
            <a:endParaRPr lang="en-GB" sz="1400" dirty="0">
              <a:solidFill>
                <a:srgbClr val="002060"/>
              </a:solidFill>
            </a:endParaRPr>
          </a:p>
        </p:txBody>
      </p:sp>
      <p:sp>
        <p:nvSpPr>
          <p:cNvPr id="9" name="TextBox 8"/>
          <p:cNvSpPr txBox="1"/>
          <p:nvPr/>
        </p:nvSpPr>
        <p:spPr>
          <a:xfrm>
            <a:off x="0" y="6427113"/>
            <a:ext cx="8906609" cy="430887"/>
          </a:xfrm>
          <a:prstGeom prst="rect">
            <a:avLst/>
          </a:prstGeom>
          <a:noFill/>
        </p:spPr>
        <p:txBody>
          <a:bodyPr wrap="square" rtlCol="0">
            <a:spAutoFit/>
          </a:bodyPr>
          <a:lstStyle/>
          <a:p>
            <a:r>
              <a:rPr lang="en-GB" sz="1100" dirty="0">
                <a:solidFill>
                  <a:srgbClr val="002060"/>
                </a:solidFill>
              </a:rPr>
              <a:t>Open cases are where a care need has been identified and recorded on CareFirst. Open Cases hours are the weekly hours assessed as required for each open case. Homecare hours are hours which Shire are currently providing.</a:t>
            </a:r>
          </a:p>
        </p:txBody>
      </p:sp>
      <p:sp>
        <p:nvSpPr>
          <p:cNvPr id="7" name="Rectangle 6"/>
          <p:cNvSpPr/>
          <p:nvPr/>
        </p:nvSpPr>
        <p:spPr>
          <a:xfrm>
            <a:off x="8906609" y="1000274"/>
            <a:ext cx="2854308" cy="48266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200" b="1" dirty="0" smtClean="0">
              <a:solidFill>
                <a:srgbClr val="44546A"/>
              </a:solidFill>
              <a:cs typeface="Arial" panose="020B0604020202020204" pitchFamily="34" charset="0"/>
            </a:endParaRPr>
          </a:p>
          <a:p>
            <a:r>
              <a:rPr lang="en-GB" sz="1200" b="1" dirty="0" smtClean="0">
                <a:solidFill>
                  <a:srgbClr val="44546A"/>
                </a:solidFill>
                <a:cs typeface="Arial" panose="020B0604020202020204" pitchFamily="34" charset="0"/>
              </a:rPr>
              <a:t>At 08 November</a:t>
            </a:r>
            <a:r>
              <a:rPr lang="en-GB" sz="1200" dirty="0" smtClean="0">
                <a:solidFill>
                  <a:srgbClr val="44546A"/>
                </a:solidFill>
                <a:cs typeface="Arial" panose="020B0604020202020204" pitchFamily="34" charset="0"/>
              </a:rPr>
              <a:t>:</a:t>
            </a:r>
          </a:p>
          <a:p>
            <a:r>
              <a:rPr lang="en-GB" sz="1200" b="1" dirty="0">
                <a:solidFill>
                  <a:srgbClr val="002060"/>
                </a:solidFill>
                <a:cs typeface="Arial" panose="020B0604020202020204" pitchFamily="34" charset="0"/>
              </a:rPr>
              <a:t>Now reporting awaiting assessment</a:t>
            </a:r>
          </a:p>
          <a:p>
            <a:pPr marL="171450" indent="-171450">
              <a:buFont typeface="Arial" panose="020B0604020202020204" pitchFamily="34" charset="0"/>
              <a:buChar char="•"/>
            </a:pPr>
            <a:r>
              <a:rPr lang="en-GB" sz="1200" b="1" dirty="0" smtClean="0">
                <a:solidFill>
                  <a:srgbClr val="002060"/>
                </a:solidFill>
                <a:cs typeface="Arial" panose="020B0604020202020204" pitchFamily="34" charset="0"/>
              </a:rPr>
              <a:t>352 </a:t>
            </a:r>
            <a:r>
              <a:rPr lang="en-GB" sz="1200" b="1" dirty="0">
                <a:solidFill>
                  <a:srgbClr val="002060"/>
                </a:solidFill>
                <a:cs typeface="Arial" panose="020B0604020202020204" pitchFamily="34" charset="0"/>
              </a:rPr>
              <a:t>awaiting assessment, </a:t>
            </a:r>
            <a:r>
              <a:rPr lang="en-GB" sz="1200" b="1" dirty="0" smtClean="0">
                <a:solidFill>
                  <a:srgbClr val="002060"/>
                </a:solidFill>
                <a:cs typeface="Arial" panose="020B0604020202020204" pitchFamily="34" charset="0"/>
              </a:rPr>
              <a:t>up 7 from </a:t>
            </a:r>
            <a:r>
              <a:rPr lang="en-GB" sz="1200" b="1" dirty="0">
                <a:solidFill>
                  <a:srgbClr val="002060"/>
                </a:solidFill>
                <a:cs typeface="Arial" panose="020B0604020202020204" pitchFamily="34" charset="0"/>
              </a:rPr>
              <a:t>last </a:t>
            </a:r>
            <a:r>
              <a:rPr lang="en-GB" sz="1200" b="1" dirty="0" smtClean="0">
                <a:solidFill>
                  <a:srgbClr val="002060"/>
                </a:solidFill>
                <a:cs typeface="Arial" panose="020B0604020202020204" pitchFamily="34" charset="0"/>
              </a:rPr>
              <a:t>week </a:t>
            </a:r>
            <a:r>
              <a:rPr lang="en-GB" sz="1200" dirty="0" smtClean="0">
                <a:solidFill>
                  <a:schemeClr val="accent1">
                    <a:lumMod val="75000"/>
                  </a:schemeClr>
                </a:solidFill>
                <a:cs typeface="Arial" panose="020B0604020202020204" pitchFamily="34" charset="0"/>
              </a:rPr>
              <a:t>(slightly inflated figure – see note below)</a:t>
            </a:r>
          </a:p>
          <a:p>
            <a:endParaRPr lang="en-GB" sz="1200" dirty="0" smtClean="0">
              <a:solidFill>
                <a:srgbClr val="44546A"/>
              </a:solidFill>
              <a:cs typeface="Arial" panose="020B0604020202020204" pitchFamily="34" charset="0"/>
            </a:endParaRPr>
          </a:p>
          <a:p>
            <a:pPr marL="285750" indent="-285750">
              <a:buFont typeface="Arial" panose="020B0604020202020204" pitchFamily="34" charset="0"/>
              <a:buChar char="•"/>
            </a:pPr>
            <a:r>
              <a:rPr lang="en-GB" sz="1200" b="1" dirty="0" smtClean="0">
                <a:solidFill>
                  <a:srgbClr val="44546A"/>
                </a:solidFill>
                <a:cs typeface="Arial" panose="020B0604020202020204" pitchFamily="34" charset="0"/>
              </a:rPr>
              <a:t>248 open case clients </a:t>
            </a:r>
            <a:r>
              <a:rPr lang="en-GB" sz="1200" dirty="0" smtClean="0">
                <a:solidFill>
                  <a:srgbClr val="44546A"/>
                </a:solidFill>
                <a:cs typeface="Arial" panose="020B0604020202020204" pitchFamily="34" charset="0"/>
              </a:rPr>
              <a:t>waiting for care, down 4. </a:t>
            </a:r>
            <a:r>
              <a:rPr lang="en-GB" sz="1200" dirty="0" smtClean="0">
                <a:solidFill>
                  <a:srgbClr val="5B9BD5">
                    <a:lumMod val="75000"/>
                  </a:srgbClr>
                </a:solidFill>
                <a:cs typeface="Arial" panose="020B0604020202020204" pitchFamily="34" charset="0"/>
              </a:rPr>
              <a:t>Below the average for the year (269).</a:t>
            </a:r>
          </a:p>
          <a:p>
            <a:pPr marL="285750" indent="-285750">
              <a:buFont typeface="Arial" panose="020B0604020202020204" pitchFamily="34" charset="0"/>
              <a:buChar char="•"/>
            </a:pPr>
            <a:endParaRPr lang="en-GB" sz="12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Open cases have fallen from April highs. Unmet cases appear to be trending upwards however still below yearly average. </a:t>
            </a:r>
          </a:p>
          <a:p>
            <a:pPr marL="285750" indent="-285750">
              <a:buFont typeface="Arial" panose="020B0604020202020204" pitchFamily="34" charset="0"/>
              <a:buChar char="•"/>
            </a:pPr>
            <a:endParaRPr lang="en-GB" sz="12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b="1" dirty="0" smtClean="0">
                <a:solidFill>
                  <a:srgbClr val="44546A"/>
                </a:solidFill>
                <a:cs typeface="Arial" panose="020B0604020202020204" pitchFamily="34" charset="0"/>
              </a:rPr>
              <a:t>196 clients waiting over 14 days</a:t>
            </a:r>
            <a:r>
              <a:rPr lang="en-GB" sz="1200" dirty="0" smtClean="0">
                <a:solidFill>
                  <a:srgbClr val="44546A"/>
                </a:solidFill>
                <a:cs typeface="Arial" panose="020B0604020202020204" pitchFamily="34" charset="0"/>
              </a:rPr>
              <a:t>, up 7 this week and 21 from last update. </a:t>
            </a:r>
            <a:r>
              <a:rPr lang="en-GB" sz="1200" dirty="0" smtClean="0">
                <a:solidFill>
                  <a:srgbClr val="5B9BD5">
                    <a:lumMod val="75000"/>
                  </a:srgbClr>
                </a:solidFill>
                <a:cs typeface="Arial" panose="020B0604020202020204" pitchFamily="34" charset="0"/>
              </a:rPr>
              <a:t>Below average for the year (204).</a:t>
            </a:r>
          </a:p>
          <a:p>
            <a:endParaRPr lang="en-GB" sz="1200" dirty="0" smtClean="0">
              <a:solidFill>
                <a:srgbClr val="44546A"/>
              </a:solidFill>
              <a:cs typeface="Arial" panose="020B0604020202020204" pitchFamily="34" charset="0"/>
            </a:endParaRPr>
          </a:p>
          <a:p>
            <a:endParaRPr lang="en-GB" sz="12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b="1" dirty="0" smtClean="0">
                <a:solidFill>
                  <a:srgbClr val="44546A"/>
                </a:solidFill>
                <a:cs typeface="Arial" panose="020B0604020202020204" pitchFamily="34" charset="0"/>
              </a:rPr>
              <a:t>Weekly not provided hours at 2546</a:t>
            </a:r>
            <a:r>
              <a:rPr lang="en-GB" sz="1200" dirty="0" smtClean="0">
                <a:solidFill>
                  <a:srgbClr val="44546A"/>
                </a:solidFill>
                <a:cs typeface="Arial" panose="020B0604020202020204" pitchFamily="34" charset="0"/>
              </a:rPr>
              <a:t>, dropping for the past 2 weeks, down 126 since last fortnightly update, and </a:t>
            </a:r>
            <a:r>
              <a:rPr lang="en-GB" sz="1200" dirty="0" smtClean="0">
                <a:solidFill>
                  <a:srgbClr val="5B9BD5">
                    <a:lumMod val="75000"/>
                  </a:srgbClr>
                </a:solidFill>
                <a:cs typeface="Arial" panose="020B0604020202020204" pitchFamily="34" charset="0"/>
              </a:rPr>
              <a:t>above yearly average (2484).</a:t>
            </a:r>
            <a:endParaRPr lang="en-GB" sz="1200" dirty="0">
              <a:solidFill>
                <a:srgbClr val="5B9BD5">
                  <a:lumMod val="75000"/>
                </a:srgbClr>
              </a:solidFill>
              <a:cs typeface="Arial" panose="020B0604020202020204" pitchFamily="34" charset="0"/>
            </a:endParaRPr>
          </a:p>
          <a:p>
            <a:pPr marL="285750" indent="-285750">
              <a:buFont typeface="Arial" panose="020B0604020202020204" pitchFamily="34" charset="0"/>
              <a:buChar char="•"/>
            </a:pPr>
            <a:endParaRPr lang="en-GB" sz="1200" dirty="0" smtClean="0">
              <a:solidFill>
                <a:srgbClr val="44546A"/>
              </a:solidFill>
              <a:cs typeface="Arial" panose="020B0604020202020204" pitchFamily="34" charset="0"/>
            </a:endParaRPr>
          </a:p>
        </p:txBody>
      </p:sp>
      <p:sp>
        <p:nvSpPr>
          <p:cNvPr id="6" name="TextBox 5"/>
          <p:cNvSpPr txBox="1"/>
          <p:nvPr/>
        </p:nvSpPr>
        <p:spPr>
          <a:xfrm>
            <a:off x="8837839" y="5947646"/>
            <a:ext cx="3190984" cy="769441"/>
          </a:xfrm>
          <a:prstGeom prst="rect">
            <a:avLst/>
          </a:prstGeom>
          <a:noFill/>
        </p:spPr>
        <p:txBody>
          <a:bodyPr wrap="square" rtlCol="0">
            <a:spAutoFit/>
          </a:bodyPr>
          <a:lstStyle/>
          <a:p>
            <a:r>
              <a:rPr lang="en-GB" sz="1100" dirty="0" smtClean="0">
                <a:solidFill>
                  <a:schemeClr val="accent1">
                    <a:lumMod val="75000"/>
                  </a:schemeClr>
                </a:solidFill>
              </a:rPr>
              <a:t>Note: awaiting assessment figure </a:t>
            </a:r>
            <a:r>
              <a:rPr lang="en-GB" sz="1100" dirty="0">
                <a:solidFill>
                  <a:schemeClr val="accent1">
                    <a:lumMod val="75000"/>
                  </a:schemeClr>
                </a:solidFill>
              </a:rPr>
              <a:t>is slightly inflated </a:t>
            </a:r>
            <a:r>
              <a:rPr lang="en-GB" sz="1100" dirty="0" smtClean="0">
                <a:solidFill>
                  <a:schemeClr val="accent1">
                    <a:lumMod val="75000"/>
                  </a:schemeClr>
                </a:solidFill>
              </a:rPr>
              <a:t>as it includes those who end </a:t>
            </a:r>
            <a:r>
              <a:rPr lang="en-GB" sz="1100" dirty="0">
                <a:solidFill>
                  <a:schemeClr val="accent1">
                    <a:lumMod val="75000"/>
                  </a:schemeClr>
                </a:solidFill>
              </a:rPr>
              <a:t>up being NFA, and therefore not requiring an </a:t>
            </a:r>
            <a:r>
              <a:rPr lang="en-GB" sz="1100" dirty="0" smtClean="0">
                <a:solidFill>
                  <a:schemeClr val="accent1">
                    <a:lumMod val="75000"/>
                  </a:schemeClr>
                </a:solidFill>
              </a:rPr>
              <a:t>assessment – last 12 months around </a:t>
            </a:r>
            <a:r>
              <a:rPr lang="en-GB" sz="1100" dirty="0">
                <a:solidFill>
                  <a:schemeClr val="accent1">
                    <a:lumMod val="75000"/>
                  </a:schemeClr>
                </a:solidFill>
              </a:rPr>
              <a:t>30% of referrals resulted in NFA</a:t>
            </a:r>
          </a:p>
        </p:txBody>
      </p:sp>
      <p:pic>
        <p:nvPicPr>
          <p:cNvPr id="2" name="Picture 1"/>
          <p:cNvPicPr>
            <a:picLocks noChangeAspect="1"/>
          </p:cNvPicPr>
          <p:nvPr/>
        </p:nvPicPr>
        <p:blipFill>
          <a:blip r:embed="rId3"/>
          <a:stretch>
            <a:fillRect/>
          </a:stretch>
        </p:blipFill>
        <p:spPr>
          <a:xfrm>
            <a:off x="188376" y="800219"/>
            <a:ext cx="8279349" cy="5695677"/>
          </a:xfrm>
          <a:prstGeom prst="rect">
            <a:avLst/>
          </a:prstGeom>
        </p:spPr>
      </p:pic>
      <p:sp>
        <p:nvSpPr>
          <p:cNvPr id="10" name="TextBox 9"/>
          <p:cNvSpPr txBox="1"/>
          <p:nvPr/>
        </p:nvSpPr>
        <p:spPr>
          <a:xfrm>
            <a:off x="8481646" y="6598596"/>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3227675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Moray Social Care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a:solidFill>
                  <a:srgbClr val="002060"/>
                </a:solidFill>
              </a:rPr>
              <a:t>Hours not provided have </a:t>
            </a:r>
            <a:r>
              <a:rPr lang="en-GB" sz="2000" dirty="0" smtClean="0">
                <a:solidFill>
                  <a:srgbClr val="002060"/>
                </a:solidFill>
              </a:rPr>
              <a:t>increased, community hours not provided trending upwards since Sept</a:t>
            </a:r>
            <a:endParaRPr lang="en-GB" sz="1400" dirty="0">
              <a:solidFill>
                <a:srgbClr val="002060"/>
              </a:solidFill>
            </a:endParaRPr>
          </a:p>
        </p:txBody>
      </p:sp>
      <p:sp>
        <p:nvSpPr>
          <p:cNvPr id="9" name="TextBox 8"/>
          <p:cNvSpPr txBox="1"/>
          <p:nvPr/>
        </p:nvSpPr>
        <p:spPr>
          <a:xfrm>
            <a:off x="0" y="6431842"/>
            <a:ext cx="12192000" cy="261610"/>
          </a:xfrm>
          <a:prstGeom prst="rect">
            <a:avLst/>
          </a:prstGeom>
          <a:noFill/>
        </p:spPr>
        <p:txBody>
          <a:bodyPr wrap="square" rtlCol="0">
            <a:spAutoFit/>
          </a:bodyPr>
          <a:lstStyle/>
          <a:p>
            <a:r>
              <a:rPr lang="en-GB" sz="1100" dirty="0">
                <a:solidFill>
                  <a:srgbClr val="002060"/>
                </a:solidFill>
              </a:rPr>
              <a:t>Hours are the number of weekly hours identified as required for that individual. No data is available for length of time on the waiting list to identify unmet need.</a:t>
            </a:r>
          </a:p>
        </p:txBody>
      </p:sp>
      <p:sp>
        <p:nvSpPr>
          <p:cNvPr id="7" name="Rectangle 6"/>
          <p:cNvSpPr/>
          <p:nvPr/>
        </p:nvSpPr>
        <p:spPr>
          <a:xfrm>
            <a:off x="9082162" y="967242"/>
            <a:ext cx="2837570" cy="54621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44546A"/>
                </a:solidFill>
                <a:cs typeface="Arial" panose="020B0604020202020204" pitchFamily="34" charset="0"/>
              </a:rPr>
              <a:t>At 7 November</a:t>
            </a:r>
            <a:r>
              <a:rPr lang="en-GB" sz="1200" dirty="0" smtClean="0">
                <a:solidFill>
                  <a:srgbClr val="44546A"/>
                </a:solidFill>
                <a:cs typeface="Arial" panose="020B0604020202020204" pitchFamily="34" charset="0"/>
              </a:rPr>
              <a:t>:</a:t>
            </a:r>
            <a:endParaRPr lang="en-GB" sz="800" dirty="0" smtClean="0">
              <a:solidFill>
                <a:srgbClr val="44546A"/>
              </a:solidFill>
              <a:cs typeface="Arial" panose="020B0604020202020204" pitchFamily="34" charset="0"/>
            </a:endParaRPr>
          </a:p>
          <a:p>
            <a:endParaRPr lang="en-GB" sz="5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1,255 </a:t>
            </a:r>
            <a:r>
              <a:rPr lang="en-GB" sz="1200" dirty="0">
                <a:solidFill>
                  <a:srgbClr val="44546A"/>
                </a:solidFill>
                <a:cs typeface="Arial" panose="020B0604020202020204" pitchFamily="34" charset="0"/>
              </a:rPr>
              <a:t>total hours not provided per </a:t>
            </a:r>
            <a:r>
              <a:rPr lang="en-GB" sz="1200" dirty="0" smtClean="0">
                <a:solidFill>
                  <a:srgbClr val="44546A"/>
                </a:solidFill>
                <a:cs typeface="Arial" panose="020B0604020202020204" pitchFamily="34" charset="0"/>
              </a:rPr>
              <a:t>week, </a:t>
            </a:r>
            <a:r>
              <a:rPr lang="en-GB" sz="1200" smtClean="0">
                <a:solidFill>
                  <a:srgbClr val="44546A"/>
                </a:solidFill>
                <a:cs typeface="Arial" panose="020B0604020202020204" pitchFamily="34" charset="0"/>
              </a:rPr>
              <a:t>up 48.</a:t>
            </a:r>
            <a:endParaRPr lang="en-GB" sz="1200" dirty="0" smtClean="0">
              <a:solidFill>
                <a:srgbClr val="44546A"/>
              </a:solidFill>
              <a:cs typeface="Arial" panose="020B0604020202020204" pitchFamily="34" charset="0"/>
            </a:endParaRPr>
          </a:p>
          <a:p>
            <a:pPr marL="285750" indent="-285750">
              <a:buFont typeface="Arial" panose="020B0604020202020204" pitchFamily="34" charset="0"/>
              <a:buChar char="•"/>
            </a:pPr>
            <a:endParaRPr lang="en-GB" sz="500" dirty="0" smtClean="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694 care </a:t>
            </a:r>
            <a:r>
              <a:rPr lang="en-GB" sz="1200" dirty="0">
                <a:solidFill>
                  <a:srgbClr val="44546A"/>
                </a:solidFill>
                <a:cs typeface="Arial" panose="020B0604020202020204" pitchFamily="34" charset="0"/>
              </a:rPr>
              <a:t>hours not provided in the </a:t>
            </a:r>
            <a:r>
              <a:rPr lang="en-GB" sz="1200" dirty="0" smtClean="0">
                <a:solidFill>
                  <a:srgbClr val="44546A"/>
                </a:solidFill>
                <a:cs typeface="Arial" panose="020B0604020202020204" pitchFamily="34" charset="0"/>
              </a:rPr>
              <a:t>community, up 40 increasing sharply this week.</a:t>
            </a:r>
          </a:p>
          <a:p>
            <a:pPr marL="285750" indent="-285750">
              <a:buFont typeface="Arial" panose="020B0604020202020204" pitchFamily="34" charset="0"/>
              <a:buChar char="•"/>
            </a:pPr>
            <a:endParaRPr lang="en-GB" sz="500" dirty="0" smtClean="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Following increase through July and August, hours not provided in the community continuing to trend upwards</a:t>
            </a:r>
            <a:endParaRPr lang="en-GB" sz="1200" dirty="0">
              <a:solidFill>
                <a:srgbClr val="44546A"/>
              </a:solidFill>
              <a:cs typeface="Arial" panose="020B0604020202020204" pitchFamily="34" charset="0"/>
            </a:endParaRPr>
          </a:p>
          <a:p>
            <a:pPr marL="285750" indent="-285750">
              <a:buFont typeface="Arial" panose="020B0604020202020204" pitchFamily="34" charset="0"/>
              <a:buChar char="•"/>
            </a:pPr>
            <a:endParaRPr lang="en-GB" sz="5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249 </a:t>
            </a:r>
            <a:r>
              <a:rPr lang="en-GB" sz="1200" dirty="0">
                <a:solidFill>
                  <a:srgbClr val="44546A"/>
                </a:solidFill>
                <a:cs typeface="Arial" panose="020B0604020202020204" pitchFamily="34" charset="0"/>
              </a:rPr>
              <a:t>hours for those in </a:t>
            </a:r>
            <a:r>
              <a:rPr lang="en-GB" sz="1200" dirty="0" smtClean="0">
                <a:solidFill>
                  <a:srgbClr val="44546A"/>
                </a:solidFill>
                <a:cs typeface="Arial" panose="020B0604020202020204" pitchFamily="34" charset="0"/>
              </a:rPr>
              <a:t>hospital, up 2. </a:t>
            </a:r>
          </a:p>
          <a:p>
            <a:pPr marL="285750" indent="-285750">
              <a:buFont typeface="Arial" panose="020B0604020202020204" pitchFamily="34" charset="0"/>
              <a:buChar char="•"/>
            </a:pPr>
            <a:endParaRPr lang="en-GB" sz="5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312 hours for those who already have partial care, also up 6.</a:t>
            </a:r>
            <a:endParaRPr lang="en-GB" sz="1200" dirty="0">
              <a:solidFill>
                <a:srgbClr val="44546A"/>
              </a:solidFill>
              <a:cs typeface="Arial" panose="020B0604020202020204" pitchFamily="34" charset="0"/>
            </a:endParaRPr>
          </a:p>
          <a:p>
            <a:pPr marL="285750" indent="-285750">
              <a:buFont typeface="Arial" panose="020B0604020202020204" pitchFamily="34" charset="0"/>
              <a:buChar char="•"/>
            </a:pPr>
            <a:endParaRPr lang="en-GB" sz="500" dirty="0">
              <a:solidFill>
                <a:srgbClr val="44546A"/>
              </a:solidFill>
              <a:cs typeface="Arial" panose="020B0604020202020204" pitchFamily="34" charset="0"/>
            </a:endParaRPr>
          </a:p>
          <a:p>
            <a:pPr marL="285750" indent="-285750">
              <a:buFont typeface="Arial" panose="020B0604020202020204" pitchFamily="34" charset="0"/>
              <a:buChar char="•"/>
            </a:pPr>
            <a:endParaRPr lang="en-GB" sz="1200" dirty="0" smtClean="0">
              <a:solidFill>
                <a:srgbClr val="44546A"/>
              </a:solidFill>
              <a:cs typeface="Arial" panose="020B0604020202020204" pitchFamily="34" charset="0"/>
            </a:endParaRPr>
          </a:p>
          <a:p>
            <a:pPr marL="285750" indent="-285750">
              <a:buFont typeface="Arial" panose="020B0604020202020204" pitchFamily="34" charset="0"/>
              <a:buChar char="•"/>
            </a:pPr>
            <a:endParaRPr lang="en-GB" sz="12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146 </a:t>
            </a:r>
            <a:r>
              <a:rPr lang="en-GB" sz="1200" dirty="0">
                <a:solidFill>
                  <a:srgbClr val="44546A"/>
                </a:solidFill>
                <a:cs typeface="Arial" panose="020B0604020202020204" pitchFamily="34" charset="0"/>
              </a:rPr>
              <a:t>clients assessed, but waiting for </a:t>
            </a:r>
            <a:r>
              <a:rPr lang="en-GB" sz="1200" dirty="0" smtClean="0">
                <a:solidFill>
                  <a:srgbClr val="44546A"/>
                </a:solidFill>
                <a:cs typeface="Arial" panose="020B0604020202020204" pitchFamily="34" charset="0"/>
              </a:rPr>
              <a:t>care, down 11.</a:t>
            </a:r>
            <a:endParaRPr lang="en-GB" sz="1200" dirty="0">
              <a:solidFill>
                <a:srgbClr val="44546A"/>
              </a:solidFill>
              <a:cs typeface="Arial" panose="020B0604020202020204" pitchFamily="34" charset="0"/>
            </a:endParaRPr>
          </a:p>
          <a:p>
            <a:pPr marL="285750" indent="-285750">
              <a:buFont typeface="Arial" panose="020B0604020202020204" pitchFamily="34" charset="0"/>
              <a:buChar char="•"/>
            </a:pPr>
            <a:endParaRPr lang="en-GB" sz="5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251 clients </a:t>
            </a:r>
            <a:r>
              <a:rPr lang="en-GB" sz="1200" dirty="0">
                <a:solidFill>
                  <a:srgbClr val="44546A"/>
                </a:solidFill>
                <a:cs typeface="Arial" panose="020B0604020202020204" pitchFamily="34" charset="0"/>
              </a:rPr>
              <a:t>awaiting </a:t>
            </a:r>
            <a:r>
              <a:rPr lang="en-GB" sz="1200" dirty="0" smtClean="0">
                <a:solidFill>
                  <a:srgbClr val="44546A"/>
                </a:solidFill>
                <a:cs typeface="Arial" panose="020B0604020202020204" pitchFamily="34" charset="0"/>
              </a:rPr>
              <a:t>review, up 11.</a:t>
            </a:r>
          </a:p>
          <a:p>
            <a:pPr marL="285750" indent="-285750">
              <a:buFont typeface="Arial" panose="020B0604020202020204" pitchFamily="34" charset="0"/>
              <a:buChar char="•"/>
            </a:pPr>
            <a:endParaRPr lang="en-GB" sz="500" dirty="0">
              <a:solidFill>
                <a:srgbClr val="44546A"/>
              </a:solidFill>
              <a:cs typeface="Arial" panose="020B0604020202020204" pitchFamily="34" charset="0"/>
            </a:endParaRPr>
          </a:p>
          <a:p>
            <a:pPr marL="285750" indent="-285750">
              <a:buFont typeface="Arial" panose="020B0604020202020204" pitchFamily="34" charset="0"/>
              <a:buChar char="•"/>
            </a:pPr>
            <a:r>
              <a:rPr lang="en-GB" sz="1200" dirty="0" smtClean="0">
                <a:solidFill>
                  <a:srgbClr val="44546A"/>
                </a:solidFill>
                <a:cs typeface="Arial" panose="020B0604020202020204" pitchFamily="34" charset="0"/>
              </a:rPr>
              <a:t>153 clients </a:t>
            </a:r>
            <a:r>
              <a:rPr lang="en-GB" sz="1200" dirty="0">
                <a:solidFill>
                  <a:srgbClr val="44546A"/>
                </a:solidFill>
                <a:cs typeface="Arial" panose="020B0604020202020204" pitchFamily="34" charset="0"/>
              </a:rPr>
              <a:t>waiting for a social care assessment, </a:t>
            </a:r>
            <a:r>
              <a:rPr lang="en-GB" sz="1200" dirty="0" smtClean="0">
                <a:solidFill>
                  <a:srgbClr val="44546A"/>
                </a:solidFill>
                <a:cs typeface="Arial" panose="020B0604020202020204" pitchFamily="34" charset="0"/>
              </a:rPr>
              <a:t>up 3.</a:t>
            </a:r>
            <a:endParaRPr lang="en-GB" sz="1200" dirty="0">
              <a:solidFill>
                <a:srgbClr val="44546A"/>
              </a:solidFill>
              <a:cs typeface="Arial" panose="020B0604020202020204" pitchFamily="34" charset="0"/>
            </a:endParaRPr>
          </a:p>
          <a:p>
            <a:pPr marL="285750" indent="-285750">
              <a:buFont typeface="Arial" panose="020B0604020202020204" pitchFamily="34" charset="0"/>
              <a:buChar char="•"/>
            </a:pPr>
            <a:endParaRPr lang="en-GB" sz="1200" dirty="0" smtClean="0">
              <a:solidFill>
                <a:srgbClr val="44546A"/>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6200" y="800220"/>
            <a:ext cx="8305800" cy="5716306"/>
          </a:xfrm>
          <a:prstGeom prst="rect">
            <a:avLst/>
          </a:prstGeom>
        </p:spPr>
      </p:pic>
      <p:sp>
        <p:nvSpPr>
          <p:cNvPr id="10" name="TextBox 9"/>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612907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Covid summary </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Admissions and occupancy trending down since mid-October</a:t>
            </a:r>
            <a:endParaRPr lang="en-GB" sz="2000" dirty="0">
              <a:solidFill>
                <a:srgbClr val="002060"/>
              </a:solidFill>
            </a:endParaRPr>
          </a:p>
        </p:txBody>
      </p:sp>
      <p:sp>
        <p:nvSpPr>
          <p:cNvPr id="6" name="TextBox 5"/>
          <p:cNvSpPr txBox="1"/>
          <p:nvPr/>
        </p:nvSpPr>
        <p:spPr>
          <a:xfrm>
            <a:off x="0" y="769441"/>
            <a:ext cx="12192000" cy="3447098"/>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The </a:t>
            </a:r>
            <a:r>
              <a:rPr lang="en-GB" sz="1600" dirty="0">
                <a:solidFill>
                  <a:srgbClr val="002060"/>
                </a:solidFill>
              </a:rPr>
              <a:t>Grampian 7-day rate </a:t>
            </a:r>
            <a:r>
              <a:rPr lang="en-GB" sz="1600" dirty="0" smtClean="0">
                <a:solidFill>
                  <a:srgbClr val="002060"/>
                </a:solidFill>
              </a:rPr>
              <a:t>has decreased over the last four weeks</a:t>
            </a:r>
          </a:p>
          <a:p>
            <a:pPr marL="742950" lvl="1" indent="-285750">
              <a:buFont typeface="Arial" panose="020B0604020202020204" pitchFamily="34" charset="0"/>
              <a:buChar char="•"/>
            </a:pPr>
            <a:r>
              <a:rPr lang="en-GB" sz="1400" dirty="0" smtClean="0">
                <a:solidFill>
                  <a:srgbClr val="002060"/>
                </a:solidFill>
              </a:rPr>
              <a:t>In </a:t>
            </a:r>
            <a:r>
              <a:rPr lang="en-GB" sz="1400" dirty="0">
                <a:solidFill>
                  <a:srgbClr val="002060"/>
                </a:solidFill>
              </a:rPr>
              <a:t>the seven days to </a:t>
            </a:r>
            <a:r>
              <a:rPr lang="en-GB" sz="1400" dirty="0" smtClean="0">
                <a:solidFill>
                  <a:srgbClr val="002060"/>
                </a:solidFill>
              </a:rPr>
              <a:t>07/11 </a:t>
            </a:r>
            <a:r>
              <a:rPr lang="en-GB" sz="1400" dirty="0">
                <a:solidFill>
                  <a:srgbClr val="002060"/>
                </a:solidFill>
              </a:rPr>
              <a:t>it was </a:t>
            </a:r>
            <a:r>
              <a:rPr lang="en-GB" sz="1400" dirty="0" smtClean="0">
                <a:solidFill>
                  <a:srgbClr val="002060"/>
                </a:solidFill>
              </a:rPr>
              <a:t>26/100,000</a:t>
            </a:r>
            <a:r>
              <a:rPr lang="en-GB" sz="1400" dirty="0">
                <a:solidFill>
                  <a:srgbClr val="002060"/>
                </a:solidFill>
              </a:rPr>
              <a:t>, compared to </a:t>
            </a:r>
            <a:r>
              <a:rPr lang="en-GB" sz="1400" dirty="0" smtClean="0">
                <a:solidFill>
                  <a:srgbClr val="002060"/>
                </a:solidFill>
              </a:rPr>
              <a:t>50/100,000 </a:t>
            </a:r>
            <a:r>
              <a:rPr lang="en-GB" sz="1400" dirty="0">
                <a:solidFill>
                  <a:srgbClr val="002060"/>
                </a:solidFill>
              </a:rPr>
              <a:t>the previous week and </a:t>
            </a:r>
            <a:r>
              <a:rPr lang="en-GB" sz="1400" dirty="0" smtClean="0">
                <a:solidFill>
                  <a:srgbClr val="002060"/>
                </a:solidFill>
              </a:rPr>
              <a:t>53/100,000 </a:t>
            </a:r>
            <a:r>
              <a:rPr lang="en-GB" sz="1400" dirty="0">
                <a:solidFill>
                  <a:srgbClr val="002060"/>
                </a:solidFill>
              </a:rPr>
              <a:t>the week </a:t>
            </a:r>
            <a:r>
              <a:rPr lang="en-GB" sz="1400" dirty="0" smtClean="0">
                <a:solidFill>
                  <a:srgbClr val="002060"/>
                </a:solidFill>
              </a:rPr>
              <a:t>before</a:t>
            </a:r>
          </a:p>
          <a:p>
            <a:pPr marL="742950" lvl="1" indent="-285750">
              <a:buFont typeface="Arial" panose="020B0604020202020204" pitchFamily="34" charset="0"/>
              <a:buChar char="•"/>
            </a:pPr>
            <a:r>
              <a:rPr lang="en-GB" sz="1400" dirty="0" smtClean="0">
                <a:solidFill>
                  <a:srgbClr val="002060"/>
                </a:solidFill>
              </a:rPr>
              <a:t>As </a:t>
            </a:r>
            <a:r>
              <a:rPr lang="en-GB" sz="1400" dirty="0">
                <a:solidFill>
                  <a:srgbClr val="002060"/>
                </a:solidFill>
              </a:rPr>
              <a:t>always, case numbers need to be interpreted cautiously due to far less testing being carried out in the </a:t>
            </a:r>
            <a:r>
              <a:rPr lang="en-GB" sz="1400" dirty="0" smtClean="0">
                <a:solidFill>
                  <a:srgbClr val="002060"/>
                </a:solidFill>
              </a:rPr>
              <a:t>community</a:t>
            </a:r>
          </a:p>
          <a:p>
            <a:pPr marL="285750" indent="-285750">
              <a:buFont typeface="Arial" panose="020B0604020202020204" pitchFamily="34" charset="0"/>
              <a:buChar char="•"/>
            </a:pPr>
            <a:endParaRPr lang="en-GB" sz="800" dirty="0">
              <a:solidFill>
                <a:srgbClr val="FF0000"/>
              </a:solidFill>
            </a:endParaRPr>
          </a:p>
          <a:p>
            <a:pPr marL="285750" indent="-285750">
              <a:buFont typeface="Arial" panose="020B0604020202020204" pitchFamily="34" charset="0"/>
              <a:buChar char="•"/>
            </a:pPr>
            <a:r>
              <a:rPr lang="en-GB" sz="1600" dirty="0" smtClean="0">
                <a:solidFill>
                  <a:srgbClr val="002060"/>
                </a:solidFill>
              </a:rPr>
              <a:t>The national ONS survey shows an uncertain trend in Scotland; </a:t>
            </a:r>
            <a:r>
              <a:rPr lang="en-GB" sz="1600" dirty="0">
                <a:solidFill>
                  <a:srgbClr val="002060"/>
                </a:solidFill>
              </a:rPr>
              <a:t>in the week to </a:t>
            </a:r>
            <a:r>
              <a:rPr lang="en-GB" sz="1600" dirty="0" smtClean="0">
                <a:solidFill>
                  <a:srgbClr val="002060"/>
                </a:solidFill>
              </a:rPr>
              <a:t>24th October (most recent data available) approximately </a:t>
            </a:r>
            <a:r>
              <a:rPr lang="en-GB" sz="1600" dirty="0">
                <a:solidFill>
                  <a:srgbClr val="002060"/>
                </a:solidFill>
              </a:rPr>
              <a:t>1 in </a:t>
            </a:r>
            <a:r>
              <a:rPr lang="en-GB" sz="1600" dirty="0" smtClean="0">
                <a:solidFill>
                  <a:srgbClr val="002060"/>
                </a:solidFill>
              </a:rPr>
              <a:t>35 </a:t>
            </a:r>
            <a:r>
              <a:rPr lang="en-GB" sz="1600" dirty="0">
                <a:solidFill>
                  <a:srgbClr val="002060"/>
                </a:solidFill>
              </a:rPr>
              <a:t>people in Scotland </a:t>
            </a:r>
            <a:r>
              <a:rPr lang="en-GB" sz="1600" dirty="0" smtClean="0">
                <a:solidFill>
                  <a:srgbClr val="002060"/>
                </a:solidFill>
              </a:rPr>
              <a:t>(2.69%) were </a:t>
            </a:r>
            <a:r>
              <a:rPr lang="en-GB" sz="1600" dirty="0">
                <a:solidFill>
                  <a:srgbClr val="002060"/>
                </a:solidFill>
              </a:rPr>
              <a:t>estimated to have </a:t>
            </a:r>
            <a:r>
              <a:rPr lang="en-GB" sz="1600" dirty="0" err="1" smtClean="0">
                <a:solidFill>
                  <a:srgbClr val="002060"/>
                </a:solidFill>
              </a:rPr>
              <a:t>Covid</a:t>
            </a:r>
            <a:r>
              <a:rPr lang="en-GB" sz="1600" dirty="0" smtClean="0">
                <a:solidFill>
                  <a:srgbClr val="002060"/>
                </a:solidFill>
              </a:rPr>
              <a:t> </a:t>
            </a:r>
            <a:r>
              <a:rPr lang="en-GB" sz="1600" dirty="0">
                <a:solidFill>
                  <a:srgbClr val="002060"/>
                </a:solidFill>
              </a:rPr>
              <a:t>over a 7-day period</a:t>
            </a:r>
          </a:p>
          <a:p>
            <a:pPr marL="536575" lvl="1" indent="-285750">
              <a:buFont typeface="Arial" panose="020B0604020202020204" pitchFamily="34" charset="0"/>
              <a:buChar char="•"/>
            </a:pPr>
            <a:r>
              <a:rPr lang="en-GB" sz="1400" dirty="0">
                <a:solidFill>
                  <a:srgbClr val="002060"/>
                </a:solidFill>
              </a:rPr>
              <a:t>This compares to </a:t>
            </a:r>
            <a:r>
              <a:rPr lang="en-GB" sz="1400" dirty="0" smtClean="0">
                <a:solidFill>
                  <a:srgbClr val="002060"/>
                </a:solidFill>
              </a:rPr>
              <a:t>3.02% (approx. 1 in 35) the week </a:t>
            </a:r>
            <a:r>
              <a:rPr lang="en-GB" sz="1400" dirty="0">
                <a:solidFill>
                  <a:srgbClr val="002060"/>
                </a:solidFill>
              </a:rPr>
              <a:t>before and </a:t>
            </a:r>
            <a:r>
              <a:rPr lang="en-GB" sz="1400" dirty="0" smtClean="0">
                <a:solidFill>
                  <a:srgbClr val="002060"/>
                </a:solidFill>
              </a:rPr>
              <a:t>2.74% (approx. 1 in 35) the </a:t>
            </a:r>
            <a:r>
              <a:rPr lang="en-GB" sz="1400" dirty="0">
                <a:solidFill>
                  <a:srgbClr val="002060"/>
                </a:solidFill>
              </a:rPr>
              <a:t>week before </a:t>
            </a:r>
            <a:r>
              <a:rPr lang="en-GB" sz="1400" dirty="0" smtClean="0">
                <a:solidFill>
                  <a:srgbClr val="002060"/>
                </a:solidFill>
              </a:rPr>
              <a:t>that </a:t>
            </a:r>
          </a:p>
          <a:p>
            <a:endParaRPr lang="en-GB" sz="1600" dirty="0" smtClean="0">
              <a:solidFill>
                <a:srgbClr val="FF0000"/>
              </a:solidFill>
            </a:endParaRPr>
          </a:p>
          <a:p>
            <a:r>
              <a:rPr lang="en-GB" sz="1200" b="1" dirty="0" smtClean="0">
                <a:solidFill>
                  <a:srgbClr val="002060"/>
                </a:solidFill>
              </a:rPr>
              <a:t>NB there is a 15-25% under-ascertainment of Covid infection among hospital admissions since April 2022. This is due to home LFD tests not being logged and no test on admission</a:t>
            </a:r>
          </a:p>
          <a:p>
            <a:pPr marL="0" lvl="1"/>
            <a:r>
              <a:rPr lang="en-GB" sz="1200" b="1" dirty="0" smtClean="0">
                <a:solidFill>
                  <a:srgbClr val="002060"/>
                </a:solidFill>
              </a:rPr>
              <a:t>With/For Covid admission classification should be used with caution. </a:t>
            </a:r>
            <a:r>
              <a:rPr lang="en-GB" sz="1200" b="1" dirty="0">
                <a:solidFill>
                  <a:srgbClr val="002060"/>
                </a:solidFill>
              </a:rPr>
              <a:t>It is estimated that 10% of classifications may be </a:t>
            </a:r>
            <a:r>
              <a:rPr lang="en-GB" sz="1200" b="1" dirty="0" smtClean="0">
                <a:solidFill>
                  <a:srgbClr val="002060"/>
                </a:solidFill>
              </a:rPr>
              <a:t>impacted by data availability since 04/08 </a:t>
            </a:r>
            <a:endParaRPr lang="en-GB" sz="800" dirty="0" smtClean="0">
              <a:solidFill>
                <a:srgbClr val="002060"/>
              </a:solidFill>
            </a:endParaRPr>
          </a:p>
          <a:p>
            <a:pPr marL="742950" lvl="1" indent="-285750">
              <a:buFont typeface="Arial" panose="020B0604020202020204" pitchFamily="34" charset="0"/>
              <a:buChar char="•"/>
            </a:pPr>
            <a:endParaRPr lang="en-GB" sz="800" dirty="0">
              <a:solidFill>
                <a:srgbClr val="002060"/>
              </a:solidFill>
            </a:endParaRPr>
          </a:p>
          <a:p>
            <a:pPr marL="285750" indent="-285750">
              <a:buFont typeface="Arial" panose="020B0604020202020204" pitchFamily="34" charset="0"/>
              <a:buChar char="•"/>
            </a:pPr>
            <a:r>
              <a:rPr lang="en-GB" sz="1600" dirty="0">
                <a:solidFill>
                  <a:srgbClr val="002060"/>
                </a:solidFill>
              </a:rPr>
              <a:t>Hospital admissions </a:t>
            </a:r>
            <a:r>
              <a:rPr lang="en-GB" sz="1600" dirty="0" smtClean="0">
                <a:solidFill>
                  <a:srgbClr val="002060"/>
                </a:solidFill>
              </a:rPr>
              <a:t>have </a:t>
            </a:r>
            <a:r>
              <a:rPr lang="en-GB" sz="1600" dirty="0">
                <a:solidFill>
                  <a:srgbClr val="002060"/>
                </a:solidFill>
              </a:rPr>
              <a:t>been trending down </a:t>
            </a:r>
            <a:r>
              <a:rPr lang="en-GB" sz="1600" dirty="0" smtClean="0">
                <a:solidFill>
                  <a:srgbClr val="002060"/>
                </a:solidFill>
              </a:rPr>
              <a:t>since mid-October</a:t>
            </a:r>
            <a:endParaRPr lang="en-GB" sz="1600" dirty="0">
              <a:solidFill>
                <a:srgbClr val="002060"/>
              </a:solidFill>
            </a:endParaRPr>
          </a:p>
          <a:p>
            <a:pPr marL="541338" lvl="1" indent="-285750">
              <a:buFont typeface="Arial" panose="020B0604020202020204" pitchFamily="34" charset="0"/>
              <a:buChar char="•"/>
            </a:pPr>
            <a:r>
              <a:rPr lang="en-GB" sz="1400" dirty="0" smtClean="0">
                <a:solidFill>
                  <a:srgbClr val="002060"/>
                </a:solidFill>
              </a:rPr>
              <a:t>14 </a:t>
            </a:r>
            <a:r>
              <a:rPr lang="en-GB" sz="1400" dirty="0" err="1" smtClean="0">
                <a:solidFill>
                  <a:srgbClr val="002060"/>
                </a:solidFill>
              </a:rPr>
              <a:t>Covid</a:t>
            </a:r>
            <a:r>
              <a:rPr lang="en-GB" sz="1400" dirty="0" smtClean="0">
                <a:solidFill>
                  <a:srgbClr val="002060"/>
                </a:solidFill>
              </a:rPr>
              <a:t> </a:t>
            </a:r>
            <a:r>
              <a:rPr lang="en-GB" sz="1400" dirty="0">
                <a:solidFill>
                  <a:srgbClr val="002060"/>
                </a:solidFill>
              </a:rPr>
              <a:t>admissions in the 7 days to </a:t>
            </a:r>
            <a:r>
              <a:rPr lang="en-GB" sz="1400" dirty="0" smtClean="0">
                <a:solidFill>
                  <a:srgbClr val="002060"/>
                </a:solidFill>
              </a:rPr>
              <a:t>07/11, </a:t>
            </a:r>
            <a:r>
              <a:rPr lang="en-GB" sz="1400" dirty="0">
                <a:solidFill>
                  <a:srgbClr val="002060"/>
                </a:solidFill>
              </a:rPr>
              <a:t>a </a:t>
            </a:r>
            <a:r>
              <a:rPr lang="en-GB" sz="1400" dirty="0" smtClean="0">
                <a:solidFill>
                  <a:srgbClr val="002060"/>
                </a:solidFill>
              </a:rPr>
              <a:t>decrease </a:t>
            </a:r>
            <a:r>
              <a:rPr lang="en-GB" sz="1400" dirty="0">
                <a:solidFill>
                  <a:srgbClr val="002060"/>
                </a:solidFill>
              </a:rPr>
              <a:t>from </a:t>
            </a:r>
            <a:r>
              <a:rPr lang="en-GB" sz="1400" dirty="0" smtClean="0">
                <a:solidFill>
                  <a:srgbClr val="002060"/>
                </a:solidFill>
              </a:rPr>
              <a:t>25 the </a:t>
            </a:r>
            <a:r>
              <a:rPr lang="en-GB" sz="1400" dirty="0">
                <a:solidFill>
                  <a:srgbClr val="002060"/>
                </a:solidFill>
              </a:rPr>
              <a:t>week </a:t>
            </a:r>
            <a:r>
              <a:rPr lang="en-GB" sz="1400" dirty="0" smtClean="0">
                <a:solidFill>
                  <a:srgbClr val="002060"/>
                </a:solidFill>
              </a:rPr>
              <a:t>prior</a:t>
            </a:r>
          </a:p>
          <a:p>
            <a:pPr marL="541338" lvl="1" indent="-285750">
              <a:buFont typeface="Arial" panose="020B0604020202020204" pitchFamily="34" charset="0"/>
              <a:buChar char="•"/>
            </a:pPr>
            <a:r>
              <a:rPr lang="en-GB" sz="1400" dirty="0" smtClean="0">
                <a:solidFill>
                  <a:srgbClr val="002060"/>
                </a:solidFill>
              </a:rPr>
              <a:t>Data to 06/11 </a:t>
            </a:r>
            <a:r>
              <a:rPr lang="en-GB" sz="1400" dirty="0">
                <a:solidFill>
                  <a:srgbClr val="002060"/>
                </a:solidFill>
              </a:rPr>
              <a:t>shows admissions </a:t>
            </a:r>
            <a:r>
              <a:rPr lang="en-GB" sz="1400" dirty="0" smtClean="0">
                <a:solidFill>
                  <a:srgbClr val="002060"/>
                </a:solidFill>
              </a:rPr>
              <a:t>increased slightly in the 60-69 age group, but </a:t>
            </a:r>
            <a:r>
              <a:rPr lang="en-GB" sz="1400" dirty="0">
                <a:solidFill>
                  <a:srgbClr val="002060"/>
                </a:solidFill>
              </a:rPr>
              <a:t>decreased in all other age groups</a:t>
            </a:r>
          </a:p>
          <a:p>
            <a:pPr marL="541338" lvl="1" indent="-285750">
              <a:buFont typeface="Arial" panose="020B0604020202020204" pitchFamily="34" charset="0"/>
              <a:buChar char="•"/>
            </a:pPr>
            <a:r>
              <a:rPr lang="en-GB" sz="1400" dirty="0">
                <a:solidFill>
                  <a:srgbClr val="002060"/>
                </a:solidFill>
              </a:rPr>
              <a:t>There were </a:t>
            </a:r>
            <a:r>
              <a:rPr lang="en-GB" sz="1400" dirty="0" smtClean="0">
                <a:solidFill>
                  <a:srgbClr val="002060"/>
                </a:solidFill>
              </a:rPr>
              <a:t>no </a:t>
            </a:r>
            <a:r>
              <a:rPr lang="en-GB" sz="1400" dirty="0">
                <a:solidFill>
                  <a:srgbClr val="002060"/>
                </a:solidFill>
              </a:rPr>
              <a:t>admissions FOR </a:t>
            </a:r>
            <a:r>
              <a:rPr lang="en-GB" sz="1400" dirty="0" err="1" smtClean="0">
                <a:solidFill>
                  <a:srgbClr val="002060"/>
                </a:solidFill>
              </a:rPr>
              <a:t>Covid</a:t>
            </a:r>
            <a:r>
              <a:rPr lang="en-GB" sz="1400" dirty="0" smtClean="0">
                <a:solidFill>
                  <a:srgbClr val="002060"/>
                </a:solidFill>
              </a:rPr>
              <a:t> </a:t>
            </a:r>
            <a:r>
              <a:rPr lang="en-GB" sz="1400" dirty="0">
                <a:solidFill>
                  <a:srgbClr val="002060"/>
                </a:solidFill>
              </a:rPr>
              <a:t>(probable and definite) in the 7 days to </a:t>
            </a:r>
            <a:r>
              <a:rPr lang="en-GB" sz="1400" dirty="0" smtClean="0">
                <a:solidFill>
                  <a:srgbClr val="002060"/>
                </a:solidFill>
              </a:rPr>
              <a:t>07/11, a decrease from 2 the </a:t>
            </a:r>
            <a:r>
              <a:rPr lang="en-GB" sz="1400" dirty="0">
                <a:solidFill>
                  <a:srgbClr val="002060"/>
                </a:solidFill>
              </a:rPr>
              <a:t>previous week; the majority of admissions remain WITH </a:t>
            </a:r>
            <a:r>
              <a:rPr lang="en-GB" sz="1400" dirty="0" err="1" smtClean="0">
                <a:solidFill>
                  <a:srgbClr val="002060"/>
                </a:solidFill>
              </a:rPr>
              <a:t>Covid</a:t>
            </a:r>
            <a:r>
              <a:rPr lang="en-GB" sz="1400" dirty="0" smtClean="0">
                <a:solidFill>
                  <a:srgbClr val="002060"/>
                </a:solidFill>
              </a:rPr>
              <a:t> </a:t>
            </a:r>
            <a:r>
              <a:rPr lang="en-GB" sz="1400" dirty="0">
                <a:solidFill>
                  <a:srgbClr val="002060"/>
                </a:solidFill>
              </a:rPr>
              <a:t>(not hospital onset)</a:t>
            </a:r>
          </a:p>
        </p:txBody>
      </p:sp>
      <p:sp>
        <p:nvSpPr>
          <p:cNvPr id="12" name="TextBox 11"/>
          <p:cNvSpPr txBox="1"/>
          <p:nvPr/>
        </p:nvSpPr>
        <p:spPr>
          <a:xfrm>
            <a:off x="0" y="4456225"/>
            <a:ext cx="6910754" cy="1631216"/>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2060"/>
                </a:solidFill>
              </a:rPr>
              <a:t>Hospital occupancy </a:t>
            </a:r>
            <a:r>
              <a:rPr lang="en-GB" sz="1600" dirty="0" smtClean="0">
                <a:solidFill>
                  <a:srgbClr val="002060"/>
                </a:solidFill>
              </a:rPr>
              <a:t>has been slowly trending down since mid-October</a:t>
            </a:r>
            <a:endParaRPr lang="en-GB" sz="1600" dirty="0">
              <a:solidFill>
                <a:srgbClr val="002060"/>
              </a:solidFill>
            </a:endParaRPr>
          </a:p>
          <a:p>
            <a:pPr marL="536575" lvl="1" indent="-285750">
              <a:buFont typeface="Arial" panose="020B0604020202020204" pitchFamily="34" charset="0"/>
              <a:buChar char="•"/>
            </a:pPr>
            <a:r>
              <a:rPr lang="en-GB" sz="1400" dirty="0">
                <a:solidFill>
                  <a:srgbClr val="002060"/>
                </a:solidFill>
              </a:rPr>
              <a:t>At </a:t>
            </a:r>
            <a:r>
              <a:rPr lang="en-GB" sz="1400" dirty="0" smtClean="0">
                <a:solidFill>
                  <a:srgbClr val="002060"/>
                </a:solidFill>
              </a:rPr>
              <a:t>07/11, 33 occupied </a:t>
            </a:r>
            <a:r>
              <a:rPr lang="en-GB" sz="1400" dirty="0">
                <a:solidFill>
                  <a:srgbClr val="002060"/>
                </a:solidFill>
              </a:rPr>
              <a:t>beds, </a:t>
            </a:r>
            <a:r>
              <a:rPr lang="en-GB" sz="1400" dirty="0" smtClean="0">
                <a:solidFill>
                  <a:srgbClr val="002060"/>
                </a:solidFill>
              </a:rPr>
              <a:t>a reduction from 43 a </a:t>
            </a:r>
            <a:r>
              <a:rPr lang="en-GB" sz="1400" dirty="0">
                <a:solidFill>
                  <a:srgbClr val="002060"/>
                </a:solidFill>
              </a:rPr>
              <a:t>week </a:t>
            </a:r>
            <a:r>
              <a:rPr lang="en-GB" sz="1400" dirty="0" smtClean="0">
                <a:solidFill>
                  <a:srgbClr val="002060"/>
                </a:solidFill>
              </a:rPr>
              <a:t>previously; this is a decrease from the recent high of 49 on 18/10</a:t>
            </a:r>
          </a:p>
          <a:p>
            <a:pPr marL="536575" lvl="1" indent="-285750">
              <a:buFont typeface="Arial" panose="020B0604020202020204" pitchFamily="34" charset="0"/>
              <a:buChar char="•"/>
            </a:pPr>
            <a:r>
              <a:rPr lang="en-GB" sz="1400" dirty="0" smtClean="0">
                <a:solidFill>
                  <a:srgbClr val="002060"/>
                </a:solidFill>
              </a:rPr>
              <a:t>2 </a:t>
            </a:r>
            <a:r>
              <a:rPr lang="en-GB" sz="1400" dirty="0">
                <a:solidFill>
                  <a:srgbClr val="002060"/>
                </a:solidFill>
              </a:rPr>
              <a:t>of these were admissions FOR </a:t>
            </a:r>
            <a:r>
              <a:rPr lang="en-GB" sz="1400" dirty="0" err="1" smtClean="0">
                <a:solidFill>
                  <a:srgbClr val="002060"/>
                </a:solidFill>
              </a:rPr>
              <a:t>Covid</a:t>
            </a:r>
            <a:r>
              <a:rPr lang="en-GB" sz="1400" dirty="0" smtClean="0">
                <a:solidFill>
                  <a:srgbClr val="002060"/>
                </a:solidFill>
              </a:rPr>
              <a:t> </a:t>
            </a:r>
            <a:r>
              <a:rPr lang="en-GB" sz="1400" dirty="0">
                <a:solidFill>
                  <a:srgbClr val="002060"/>
                </a:solidFill>
              </a:rPr>
              <a:t>(compared to </a:t>
            </a:r>
            <a:r>
              <a:rPr lang="en-GB" sz="1400" dirty="0" smtClean="0">
                <a:solidFill>
                  <a:srgbClr val="002060"/>
                </a:solidFill>
              </a:rPr>
              <a:t>3 </a:t>
            </a:r>
            <a:r>
              <a:rPr lang="en-GB" sz="1400" dirty="0">
                <a:solidFill>
                  <a:srgbClr val="002060"/>
                </a:solidFill>
              </a:rPr>
              <a:t>a week previously). Of those WITH </a:t>
            </a:r>
            <a:r>
              <a:rPr lang="en-GB" sz="1400" dirty="0" err="1" smtClean="0">
                <a:solidFill>
                  <a:srgbClr val="002060"/>
                </a:solidFill>
              </a:rPr>
              <a:t>Covid</a:t>
            </a:r>
            <a:r>
              <a:rPr lang="en-GB" sz="1400" dirty="0">
                <a:solidFill>
                  <a:srgbClr val="002060"/>
                </a:solidFill>
              </a:rPr>
              <a:t>, </a:t>
            </a:r>
            <a:r>
              <a:rPr lang="en-GB" sz="1400" dirty="0" smtClean="0">
                <a:solidFill>
                  <a:srgbClr val="002060"/>
                </a:solidFill>
              </a:rPr>
              <a:t>14 are definite </a:t>
            </a:r>
            <a:r>
              <a:rPr lang="en-GB" sz="1400" dirty="0">
                <a:solidFill>
                  <a:srgbClr val="002060"/>
                </a:solidFill>
              </a:rPr>
              <a:t>or possible hospital onset (compared to </a:t>
            </a:r>
            <a:r>
              <a:rPr lang="en-GB" sz="1400" dirty="0" smtClean="0">
                <a:solidFill>
                  <a:srgbClr val="002060"/>
                </a:solidFill>
              </a:rPr>
              <a:t>18 </a:t>
            </a:r>
            <a:r>
              <a:rPr lang="en-GB" sz="1400" dirty="0">
                <a:solidFill>
                  <a:srgbClr val="002060"/>
                </a:solidFill>
              </a:rPr>
              <a:t>a week previously) and </a:t>
            </a:r>
            <a:r>
              <a:rPr lang="en-GB" sz="1400" dirty="0" smtClean="0">
                <a:solidFill>
                  <a:srgbClr val="002060"/>
                </a:solidFill>
              </a:rPr>
              <a:t>16 </a:t>
            </a:r>
            <a:r>
              <a:rPr lang="en-GB" sz="1400" dirty="0">
                <a:solidFill>
                  <a:srgbClr val="002060"/>
                </a:solidFill>
              </a:rPr>
              <a:t>not hospital onset (compared to </a:t>
            </a:r>
            <a:r>
              <a:rPr lang="en-GB" sz="1400" dirty="0" smtClean="0">
                <a:solidFill>
                  <a:srgbClr val="002060"/>
                </a:solidFill>
              </a:rPr>
              <a:t>20 </a:t>
            </a:r>
            <a:r>
              <a:rPr lang="en-GB" sz="1400" dirty="0">
                <a:solidFill>
                  <a:srgbClr val="002060"/>
                </a:solidFill>
              </a:rPr>
              <a:t>a week previously)</a:t>
            </a:r>
          </a:p>
          <a:p>
            <a:pPr marL="541338" lvl="1" indent="-285750">
              <a:buFont typeface="Arial" panose="020B0604020202020204" pitchFamily="34" charset="0"/>
              <a:buChar char="•"/>
            </a:pPr>
            <a:r>
              <a:rPr lang="en-GB" sz="1400" dirty="0" smtClean="0">
                <a:solidFill>
                  <a:srgbClr val="002060"/>
                </a:solidFill>
              </a:rPr>
              <a:t>As at 09/11 there were no </a:t>
            </a:r>
            <a:r>
              <a:rPr lang="en-GB" sz="1400" dirty="0" err="1" smtClean="0">
                <a:solidFill>
                  <a:srgbClr val="002060"/>
                </a:solidFill>
              </a:rPr>
              <a:t>Covid</a:t>
            </a:r>
            <a:r>
              <a:rPr lang="en-GB" sz="1400" dirty="0" smtClean="0">
                <a:solidFill>
                  <a:srgbClr val="002060"/>
                </a:solidFill>
              </a:rPr>
              <a:t> patients </a:t>
            </a:r>
            <a:r>
              <a:rPr lang="en-GB" sz="1400" dirty="0">
                <a:solidFill>
                  <a:srgbClr val="002060"/>
                </a:solidFill>
              </a:rPr>
              <a:t>in ICU</a:t>
            </a:r>
          </a:p>
        </p:txBody>
      </p:sp>
      <p:pic>
        <p:nvPicPr>
          <p:cNvPr id="2" name="Picture 1"/>
          <p:cNvPicPr>
            <a:picLocks noChangeAspect="1"/>
          </p:cNvPicPr>
          <p:nvPr/>
        </p:nvPicPr>
        <p:blipFill>
          <a:blip r:embed="rId3"/>
          <a:stretch>
            <a:fillRect/>
          </a:stretch>
        </p:blipFill>
        <p:spPr>
          <a:xfrm>
            <a:off x="6910754" y="4437020"/>
            <a:ext cx="5079826" cy="1761959"/>
          </a:xfrm>
          <a:prstGeom prst="rect">
            <a:avLst/>
          </a:prstGeom>
        </p:spPr>
      </p:pic>
      <p:sp>
        <p:nvSpPr>
          <p:cNvPr id="10" name="TextBox 9"/>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1993861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2146207"/>
              </p:ext>
            </p:extLst>
          </p:nvPr>
        </p:nvGraphicFramePr>
        <p:xfrm>
          <a:off x="36686" y="442720"/>
          <a:ext cx="12096000" cy="6293316"/>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20000"/>
                    </a:ext>
                  </a:extLst>
                </a:gridCol>
                <a:gridCol w="10836000">
                  <a:extLst>
                    <a:ext uri="{9D8B030D-6E8A-4147-A177-3AD203B41FA5}">
                      <a16:colId xmlns:a16="http://schemas.microsoft.com/office/drawing/2014/main" val="20001"/>
                    </a:ext>
                  </a:extLst>
                </a:gridCol>
              </a:tblGrid>
              <a:tr h="252000">
                <a:tc>
                  <a:txBody>
                    <a:bodyPr/>
                    <a:lstStyle/>
                    <a:p>
                      <a:pPr>
                        <a:lnSpc>
                          <a:spcPct val="100000"/>
                        </a:lnSpc>
                        <a:spcAft>
                          <a:spcPts val="800"/>
                        </a:spcAft>
                      </a:pPr>
                      <a:r>
                        <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GOPES</a:t>
                      </a:r>
                      <a:r>
                        <a:rPr lang="en-GB" sz="1300" b="1"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metrics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b="0" kern="1200" dirty="0" smtClean="0">
                          <a:solidFill>
                            <a:srgbClr val="002060"/>
                          </a:solidFill>
                          <a:effectLst/>
                          <a:latin typeface="+mn-lt"/>
                          <a:ea typeface="+mn-ea"/>
                          <a:cs typeface="+mn-cs"/>
                        </a:rPr>
                        <a:t>The system was at level 4 for 25% of the </a:t>
                      </a:r>
                      <a:r>
                        <a:rPr lang="en-GB" sz="1300" b="0" kern="1200" baseline="0" dirty="0" smtClean="0">
                          <a:solidFill>
                            <a:srgbClr val="002060"/>
                          </a:solidFill>
                          <a:effectLst/>
                          <a:latin typeface="+mn-lt"/>
                          <a:ea typeface="+mn-ea"/>
                          <a:cs typeface="+mn-cs"/>
                        </a:rPr>
                        <a:t>week to 08/11, a similar level to the week prior. MUSC reported level 4 on the majority of occasions in the last week</a:t>
                      </a:r>
                    </a:p>
                  </a:txBody>
                  <a:tcPr marL="67434" marR="67434" marT="33717" marB="33717">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32000">
                <a:tc>
                  <a:txBody>
                    <a:bodyPr/>
                    <a:lstStyle/>
                    <a:p>
                      <a:pPr>
                        <a:lnSpc>
                          <a:spcPct val="100000"/>
                        </a:lnSpc>
                        <a:spcAft>
                          <a:spcPts val="800"/>
                        </a:spcAft>
                      </a:pPr>
                      <a:r>
                        <a:rPr lang="en-GB" sz="1300" b="1" dirty="0" smtClean="0">
                          <a:solidFill>
                            <a:srgbClr val="002060"/>
                          </a:solidFill>
                          <a:effectLst/>
                        </a:rPr>
                        <a:t>Staff absences </a:t>
                      </a: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After the small rise in early October, </a:t>
                      </a:r>
                      <a:r>
                        <a:rPr lang="en-GB" sz="1300"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Covid</a:t>
                      </a: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-positive absences</a:t>
                      </a:r>
                      <a:r>
                        <a:rPr lang="en-GB" sz="130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now appear to be trending down. Following the school holiday period, annual leave has decreased in the last week, and all other leave types are also decreasing. </a:t>
                      </a: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 reminder that </a:t>
                      </a:r>
                      <a:r>
                        <a:rPr lang="en-GB" sz="130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t>
                      </a:r>
                      <a:r>
                        <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aution</a:t>
                      </a:r>
                      <a:r>
                        <a:rPr lang="en-GB" sz="1300" baseline="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should be applied to the most recent weeks’ data as there is a lag in absence data being input</a:t>
                      </a: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32000">
                <a:tc>
                  <a:txBody>
                    <a:bodyPr/>
                    <a:lstStyle/>
                    <a:p>
                      <a:pPr>
                        <a:lnSpc>
                          <a:spcPct val="100000"/>
                        </a:lnSpc>
                        <a:spcAft>
                          <a:spcPts val="800"/>
                        </a:spcAft>
                      </a:pPr>
                      <a:r>
                        <a:rPr lang="en-GB" sz="1300" b="1" dirty="0">
                          <a:solidFill>
                            <a:srgbClr val="002060"/>
                          </a:solidFill>
                          <a:effectLst/>
                        </a:rPr>
                        <a:t>SAS </a:t>
                      </a:r>
                      <a:r>
                        <a:rPr lang="en-GB" sz="1300" b="1" dirty="0" smtClean="0">
                          <a:solidFill>
                            <a:srgbClr val="002060"/>
                          </a:solidFill>
                          <a:effectLst/>
                        </a:rPr>
                        <a:t>Turnaround </a:t>
                      </a:r>
                      <a:r>
                        <a:rPr lang="en-GB" sz="1300" b="1" dirty="0">
                          <a:solidFill>
                            <a:srgbClr val="002060"/>
                          </a:solidFill>
                          <a:effectLst/>
                        </a:rPr>
                        <a:t>Times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indent="0">
                        <a:lnSpc>
                          <a:spcPct val="100000"/>
                        </a:lnSpc>
                        <a:buFont typeface="Arial" panose="020B0604020202020204" pitchFamily="34" charset="0"/>
                        <a:buNone/>
                      </a:pPr>
                      <a:r>
                        <a:rPr lang="en-GB" sz="1300" dirty="0" smtClean="0">
                          <a:solidFill>
                            <a:srgbClr val="002060"/>
                          </a:solidFill>
                        </a:rPr>
                        <a:t>The 90</a:t>
                      </a:r>
                      <a:r>
                        <a:rPr lang="en-GB" sz="1300" baseline="30000" dirty="0" smtClean="0">
                          <a:solidFill>
                            <a:srgbClr val="002060"/>
                          </a:solidFill>
                        </a:rPr>
                        <a:t>th</a:t>
                      </a:r>
                      <a:r>
                        <a:rPr lang="en-GB" sz="1300" dirty="0" smtClean="0">
                          <a:solidFill>
                            <a:srgbClr val="002060"/>
                          </a:solidFill>
                        </a:rPr>
                        <a:t> percentile turnaround time</a:t>
                      </a:r>
                      <a:r>
                        <a:rPr lang="en-GB" sz="1300" baseline="0" dirty="0" smtClean="0">
                          <a:solidFill>
                            <a:srgbClr val="002060"/>
                          </a:solidFill>
                        </a:rPr>
                        <a:t> fell at ARI to 143 minutes, and at Dr </a:t>
                      </a:r>
                      <a:r>
                        <a:rPr lang="en-GB" sz="1300" baseline="0" dirty="0" err="1" smtClean="0">
                          <a:solidFill>
                            <a:srgbClr val="002060"/>
                          </a:solidFill>
                        </a:rPr>
                        <a:t>Gray’s</a:t>
                      </a:r>
                      <a:r>
                        <a:rPr lang="en-GB" sz="1300" baseline="0" dirty="0" smtClean="0">
                          <a:solidFill>
                            <a:srgbClr val="002060"/>
                          </a:solidFill>
                        </a:rPr>
                        <a:t> to 96 minutes.                                                                                                               11 ambulances were waiting at ARI at 4pm on Thursday 3rd November; the Call Before You Convey 4 week test of change started at 9am on 21st October</a:t>
                      </a: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32000">
                <a:tc>
                  <a:txBody>
                    <a:bodyPr/>
                    <a:lstStyle/>
                    <a:p>
                      <a:pPr>
                        <a:lnSpc>
                          <a:spcPct val="100000"/>
                        </a:lnSpc>
                        <a:spcAft>
                          <a:spcPts val="800"/>
                        </a:spcAft>
                      </a:pPr>
                      <a:r>
                        <a:rPr lang="en-GB" sz="1300" b="1" dirty="0">
                          <a:solidFill>
                            <a:srgbClr val="002060"/>
                          </a:solidFill>
                          <a:effectLst/>
                        </a:rPr>
                        <a:t>A&amp;E Performance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dirty="0" smtClean="0">
                          <a:solidFill>
                            <a:srgbClr val="002060"/>
                          </a:solidFill>
                          <a:effectLst/>
                        </a:rPr>
                        <a:t>Weekly</a:t>
                      </a:r>
                      <a:r>
                        <a:rPr lang="en-GB" sz="1300" baseline="0" dirty="0" smtClean="0">
                          <a:solidFill>
                            <a:srgbClr val="002060"/>
                          </a:solidFill>
                          <a:effectLst/>
                        </a:rPr>
                        <a:t> 4-hour performance improved to 58.6% at ARI, and to 91.5% at RACH; Dr </a:t>
                      </a:r>
                      <a:r>
                        <a:rPr lang="en-GB" sz="1300" baseline="0" dirty="0" err="1" smtClean="0">
                          <a:solidFill>
                            <a:srgbClr val="002060"/>
                          </a:solidFill>
                          <a:effectLst/>
                        </a:rPr>
                        <a:t>Gray’s</a:t>
                      </a:r>
                      <a:r>
                        <a:rPr lang="en-GB" sz="1300" baseline="0" dirty="0" smtClean="0">
                          <a:solidFill>
                            <a:srgbClr val="002060"/>
                          </a:solidFill>
                          <a:effectLst/>
                        </a:rPr>
                        <a:t> performance fell to 69.7%. 8- and 12-hour breaches increased at Dr </a:t>
                      </a:r>
                      <a:r>
                        <a:rPr lang="en-GB" sz="1300" baseline="0" dirty="0" err="1" smtClean="0">
                          <a:solidFill>
                            <a:srgbClr val="002060"/>
                          </a:solidFill>
                          <a:effectLst/>
                        </a:rPr>
                        <a:t>Gray’s</a:t>
                      </a:r>
                      <a:r>
                        <a:rPr lang="en-GB" sz="1300" baseline="0" dirty="0" smtClean="0">
                          <a:solidFill>
                            <a:srgbClr val="002060"/>
                          </a:solidFill>
                          <a:effectLst/>
                        </a:rPr>
                        <a:t> but are at lower levels than observed during the first three weeks of October</a:t>
                      </a: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648000">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rPr>
                        <a:t>Elective care</a:t>
                      </a:r>
                      <a:endPar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dirty="0" smtClean="0">
                          <a:solidFill>
                            <a:srgbClr val="002060"/>
                          </a:solidFill>
                          <a:effectLst/>
                        </a:rPr>
                        <a:t>The Outpatient</a:t>
                      </a:r>
                      <a:r>
                        <a:rPr lang="en-GB" sz="1300" baseline="0" dirty="0" smtClean="0">
                          <a:solidFill>
                            <a:srgbClr val="002060"/>
                          </a:solidFill>
                          <a:effectLst/>
                        </a:rPr>
                        <a:t> list size has decreased, to its lowest level since mid-August; the number of patients waiting over 104 weeks has increased for the fourth consecutive week. The </a:t>
                      </a:r>
                      <a:r>
                        <a:rPr lang="en-GB" sz="1300" b="0" baseline="0" dirty="0" smtClean="0">
                          <a:solidFill>
                            <a:srgbClr val="002060"/>
                          </a:solidFill>
                          <a:effectLst/>
                        </a:rPr>
                        <a:t>TTG </a:t>
                      </a:r>
                      <a:r>
                        <a:rPr lang="en-GB" sz="1300" baseline="0" dirty="0" smtClean="0">
                          <a:solidFill>
                            <a:srgbClr val="002060"/>
                          </a:solidFill>
                          <a:effectLst/>
                        </a:rPr>
                        <a:t>Inpatient list size has increased for the tenth consecutive week; the proportion of unavailable patients is now at the lowest level since early June; the number of patients waiting over 104 weeks has increased slightly</a:t>
                      </a:r>
                      <a:endParaRPr lang="en-GB" sz="130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5264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Cancer</a:t>
                      </a: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i="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Not updated this week</a:t>
                      </a: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52648">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Mental Health</a:t>
                      </a: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i="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Not updated this week</a:t>
                      </a: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252648">
                <a:tc>
                  <a:txBody>
                    <a:bodyPr/>
                    <a:lstStyle/>
                    <a:p>
                      <a:pPr>
                        <a:lnSpc>
                          <a:spcPct val="100000"/>
                        </a:lnSpc>
                        <a:spcAft>
                          <a:spcPts val="800"/>
                        </a:spcAft>
                      </a:pPr>
                      <a:r>
                        <a:rPr lang="en-GB" sz="1300" b="1" dirty="0">
                          <a:solidFill>
                            <a:srgbClr val="002060"/>
                          </a:solidFill>
                          <a:effectLst/>
                        </a:rPr>
                        <a:t>Ward </a:t>
                      </a:r>
                      <a:r>
                        <a:rPr lang="en-GB" sz="1300" b="1" dirty="0" smtClean="0">
                          <a:solidFill>
                            <a:srgbClr val="002060"/>
                          </a:solidFill>
                          <a:effectLst/>
                        </a:rPr>
                        <a:t>safety status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b="0" dirty="0" smtClean="0">
                          <a:solidFill>
                            <a:srgbClr val="002060"/>
                          </a:solidFill>
                          <a:effectLst/>
                        </a:rPr>
                        <a:t>Proportion of </a:t>
                      </a:r>
                      <a:r>
                        <a:rPr lang="en-GB" sz="1300" b="0" baseline="0" dirty="0" smtClean="0">
                          <a:solidFill>
                            <a:srgbClr val="002060"/>
                          </a:solidFill>
                          <a:effectLst/>
                        </a:rPr>
                        <a:t>wards reporting a red or amber RAG status decreased to 47.5%. Red RAG status reports increased slightly from the previous week to 19.3%, continuing the higher levels observed since mid-September</a:t>
                      </a:r>
                    </a:p>
                  </a:txBody>
                  <a:tcPr marL="67434" marR="67434" marT="33717" marB="3371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432000">
                <a:tc>
                  <a:txBody>
                    <a:bodyPr/>
                    <a:lstStyle/>
                    <a:p>
                      <a:pPr>
                        <a:lnSpc>
                          <a:spcPct val="100000"/>
                        </a:lnSpc>
                        <a:spcAft>
                          <a:spcPts val="800"/>
                        </a:spcAft>
                      </a:pPr>
                      <a:r>
                        <a:rPr lang="en-GB" sz="1300" b="1" dirty="0">
                          <a:solidFill>
                            <a:srgbClr val="002060"/>
                          </a:solidFill>
                          <a:effectLst/>
                        </a:rPr>
                        <a:t>Hospital bed occupancy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a:lnSpc>
                          <a:spcPct val="100000"/>
                        </a:lnSpc>
                        <a:spcAft>
                          <a:spcPts val="800"/>
                        </a:spcAft>
                      </a:pPr>
                      <a:r>
                        <a:rPr lang="en-GB" sz="1300" dirty="0" smtClean="0">
                          <a:solidFill>
                            <a:srgbClr val="002060"/>
                          </a:solidFill>
                          <a:effectLst/>
                        </a:rPr>
                        <a:t>Remains at very</a:t>
                      </a:r>
                      <a:r>
                        <a:rPr lang="en-GB" sz="1300" baseline="0" dirty="0" smtClean="0">
                          <a:solidFill>
                            <a:srgbClr val="002060"/>
                          </a:solidFill>
                          <a:effectLst/>
                        </a:rPr>
                        <a:t> </a:t>
                      </a:r>
                      <a:r>
                        <a:rPr lang="en-GB" sz="1300" dirty="0" smtClean="0">
                          <a:solidFill>
                            <a:srgbClr val="002060"/>
                          </a:solidFill>
                          <a:effectLst/>
                        </a:rPr>
                        <a:t>high levels across NHSG estate</a:t>
                      </a:r>
                      <a:r>
                        <a:rPr lang="en-GB" sz="1300" baseline="0" dirty="0" smtClean="0">
                          <a:solidFill>
                            <a:srgbClr val="002060"/>
                          </a:solidFill>
                          <a:effectLst/>
                        </a:rPr>
                        <a:t> </a:t>
                      </a:r>
                      <a:r>
                        <a:rPr lang="en-GB" sz="1300" dirty="0" smtClean="0">
                          <a:solidFill>
                            <a:srgbClr val="002060"/>
                          </a:solidFill>
                          <a:effectLst/>
                        </a:rPr>
                        <a:t>with</a:t>
                      </a:r>
                      <a:r>
                        <a:rPr lang="en-GB" sz="1300" baseline="0" dirty="0" smtClean="0">
                          <a:solidFill>
                            <a:srgbClr val="002060"/>
                          </a:solidFill>
                          <a:effectLst/>
                        </a:rPr>
                        <a:t> some areas at, near, or above 100%</a:t>
                      </a:r>
                      <a:r>
                        <a:rPr lang="en-GB" sz="1300" dirty="0" smtClean="0">
                          <a:solidFill>
                            <a:srgbClr val="002060"/>
                          </a:solidFill>
                          <a:effectLst/>
                        </a:rPr>
                        <a:t>. </a:t>
                      </a:r>
                      <a:r>
                        <a:rPr lang="en-GB" sz="1300" baseline="0" dirty="0" smtClean="0">
                          <a:solidFill>
                            <a:srgbClr val="002060"/>
                          </a:solidFill>
                          <a:effectLst/>
                        </a:rPr>
                        <a:t>A</a:t>
                      </a:r>
                      <a:r>
                        <a:rPr lang="en-GB" sz="1300" dirty="0" smtClean="0">
                          <a:solidFill>
                            <a:srgbClr val="002060"/>
                          </a:solidFill>
                          <a:effectLst/>
                        </a:rPr>
                        <a:t>t 09/11, 17 patients in ICU (no </a:t>
                      </a:r>
                      <a:r>
                        <a:rPr lang="en-GB" sz="1300" baseline="0" dirty="0" err="1" smtClean="0">
                          <a:solidFill>
                            <a:srgbClr val="002060"/>
                          </a:solidFill>
                          <a:effectLst/>
                        </a:rPr>
                        <a:t>Covid</a:t>
                      </a:r>
                      <a:r>
                        <a:rPr lang="en-GB" sz="1300" baseline="0" dirty="0" smtClean="0">
                          <a:solidFill>
                            <a:srgbClr val="002060"/>
                          </a:solidFill>
                          <a:effectLst/>
                        </a:rPr>
                        <a:t> patients). </a:t>
                      </a:r>
                      <a:r>
                        <a:rPr lang="en-GB" sz="1300" dirty="0" smtClean="0">
                          <a:solidFill>
                            <a:srgbClr val="002060"/>
                          </a:solidFill>
                        </a:rPr>
                        <a:t>The maximum number of beds available to use across all Grampian hospitals has increased</a:t>
                      </a:r>
                      <a:r>
                        <a:rPr lang="en-GB" sz="1300" baseline="0" dirty="0" smtClean="0">
                          <a:solidFill>
                            <a:srgbClr val="002060"/>
                          </a:solidFill>
                        </a:rPr>
                        <a:t> slightly to </a:t>
                      </a:r>
                      <a:r>
                        <a:rPr lang="en-GB" sz="1300" dirty="0" smtClean="0">
                          <a:solidFill>
                            <a:srgbClr val="002060"/>
                          </a:solidFill>
                        </a:rPr>
                        <a:t>1816</a:t>
                      </a:r>
                      <a:r>
                        <a:rPr lang="en-GB" sz="1300" baseline="0" dirty="0" smtClean="0">
                          <a:solidFill>
                            <a:srgbClr val="002060"/>
                          </a:solidFill>
                        </a:rPr>
                        <a:t> </a:t>
                      </a:r>
                      <a:r>
                        <a:rPr lang="en-GB" sz="1300" dirty="0" smtClean="0">
                          <a:solidFill>
                            <a:srgbClr val="002060"/>
                          </a:solidFill>
                        </a:rPr>
                        <a:t>(Dr Gray’s and Moray bed numbers remain under review)</a:t>
                      </a:r>
                      <a:endParaRPr lang="en-GB" sz="1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8"/>
                  </a:ext>
                </a:extLst>
              </a:tr>
              <a:tr h="252648">
                <a:tc>
                  <a:txBody>
                    <a:bodyPr/>
                    <a:lstStyle/>
                    <a:p>
                      <a:pPr>
                        <a:lnSpc>
                          <a:spcPct val="100000"/>
                        </a:lnSpc>
                        <a:spcAft>
                          <a:spcPts val="800"/>
                        </a:spcAft>
                      </a:pPr>
                      <a:r>
                        <a:rPr lang="en-GB" sz="1300" b="1" dirty="0">
                          <a:solidFill>
                            <a:srgbClr val="002060"/>
                          </a:solidFill>
                          <a:effectLst/>
                        </a:rPr>
                        <a:t>Care home occupancy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GB" sz="1300" dirty="0" smtClean="0">
                          <a:solidFill>
                            <a:srgbClr val="002060"/>
                          </a:solidFill>
                          <a:effectLst/>
                        </a:rPr>
                        <a:t>Continues </a:t>
                      </a:r>
                      <a:r>
                        <a:rPr lang="en-GB" sz="1300" baseline="0" dirty="0" smtClean="0">
                          <a:solidFill>
                            <a:srgbClr val="002060"/>
                          </a:solidFill>
                          <a:effectLst/>
                        </a:rPr>
                        <a:t>at</a:t>
                      </a:r>
                      <a:r>
                        <a:rPr lang="en-GB" sz="1300" dirty="0" smtClean="0">
                          <a:solidFill>
                            <a:srgbClr val="002060"/>
                          </a:solidFill>
                          <a:effectLst/>
                        </a:rPr>
                        <a:t> high but stable levels across Grampian.</a:t>
                      </a:r>
                      <a:r>
                        <a:rPr lang="en-GB" sz="1300" baseline="0" dirty="0" smtClean="0">
                          <a:solidFill>
                            <a:srgbClr val="002060"/>
                          </a:solidFill>
                          <a:effectLst/>
                        </a:rPr>
                        <a:t> 2 homes closed to admissions and 3 with control measures in place. It should be noted that returns to TURAS have been falling.</a:t>
                      </a:r>
                      <a:endParaRPr lang="en-GB" sz="1300" kern="1200" dirty="0">
                        <a:solidFill>
                          <a:srgbClr val="002060"/>
                        </a:solidFill>
                        <a:effectLst/>
                        <a:latin typeface="+mn-lt"/>
                        <a:ea typeface="+mn-ea"/>
                        <a:cs typeface="+mn-cs"/>
                      </a:endParaRPr>
                    </a:p>
                  </a:txBody>
                  <a:tcPr marL="67434" marR="67434" marT="33717" marB="33717">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396000">
                <a:tc>
                  <a:txBody>
                    <a:bodyPr/>
                    <a:lstStyle/>
                    <a:p>
                      <a:pPr>
                        <a:lnSpc>
                          <a:spcPct val="100000"/>
                        </a:lnSpc>
                        <a:spcAft>
                          <a:spcPts val="800"/>
                        </a:spcAft>
                      </a:pPr>
                      <a:r>
                        <a:rPr lang="en-GB" sz="1300" b="1" dirty="0">
                          <a:solidFill>
                            <a:srgbClr val="002060"/>
                          </a:solidFill>
                          <a:effectLst/>
                        </a:rPr>
                        <a:t>Delayed Discharges</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indent="0">
                        <a:lnSpc>
                          <a:spcPct val="100000"/>
                        </a:lnSpc>
                        <a:buFont typeface="Arial" panose="020B0604020202020204" pitchFamily="34" charset="0"/>
                        <a:buNone/>
                      </a:pPr>
                      <a:r>
                        <a:rPr lang="en-GB" sz="1300" baseline="0" dirty="0" smtClean="0">
                          <a:solidFill>
                            <a:srgbClr val="002060"/>
                          </a:solidFill>
                        </a:rPr>
                        <a:t>Place Availability bed days are extremely high and rising. Shire delays down from extreme high 2 weeks ago however still very high. Moray and City delays trending down but both above yearly averages.</a:t>
                      </a:r>
                    </a:p>
                  </a:txBody>
                  <a:tcPr marL="67434" marR="67434" marT="33717" marB="33717">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252648">
                <a:tc>
                  <a:txBody>
                    <a:bodyPr/>
                    <a:lstStyle/>
                    <a:p>
                      <a:pPr>
                        <a:lnSpc>
                          <a:spcPct val="100000"/>
                        </a:lnSpc>
                        <a:spcAft>
                          <a:spcPts val="800"/>
                        </a:spcAft>
                      </a:pPr>
                      <a:r>
                        <a:rPr lang="en-GB" sz="1300" b="1" dirty="0">
                          <a:solidFill>
                            <a:srgbClr val="002060"/>
                          </a:solidFill>
                          <a:effectLst/>
                        </a:rPr>
                        <a:t>Social care </a:t>
                      </a:r>
                      <a:endParaRPr lang="en-GB" sz="13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lnT w="12700" cap="flat" cmpd="sng" algn="ctr">
                      <a:solidFill>
                        <a:schemeClr val="bg1"/>
                      </a:solidFill>
                      <a:prstDash val="solid"/>
                      <a:round/>
                      <a:headEnd type="none" w="med" len="med"/>
                      <a:tailEnd type="none" w="med" len="med"/>
                    </a:lnT>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i="0"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Hours not provided have increased in Moray and decreased in Shire. City currently transferring to a new system and facing IT issues so no update since 4th October</a:t>
                      </a:r>
                    </a:p>
                  </a:txBody>
                  <a:tcPr marL="67434" marR="67434" marT="33717" marB="33717">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11"/>
                  </a:ext>
                </a:extLst>
              </a:tr>
              <a:tr h="437234">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rPr>
                        <a:t>Covid </a:t>
                      </a:r>
                      <a:endPar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34" marR="67434" marT="33717" marB="33717">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solidFill>
                            <a:srgbClr val="002060"/>
                          </a:solidFill>
                        </a:rPr>
                        <a:t>Local case data shows a reduction in recorded positive tests however case numbers should continue to be interpreted cautiously. H</a:t>
                      </a:r>
                      <a:r>
                        <a:rPr lang="en-GB" sz="1300" dirty="0" smtClean="0">
                          <a:solidFill>
                            <a:srgbClr val="002060"/>
                          </a:solidFill>
                        </a:rPr>
                        <a:t>ospital admissions and occupancy have been trending down since mid-October</a:t>
                      </a:r>
                      <a:r>
                        <a:rPr lang="en-GB" sz="1300" baseline="0" dirty="0" smtClean="0">
                          <a:solidFill>
                            <a:srgbClr val="002060"/>
                          </a:solidFill>
                        </a:rPr>
                        <a:t>. As at 09/11, no </a:t>
                      </a:r>
                      <a:r>
                        <a:rPr lang="en-GB" sz="1300" baseline="0" dirty="0" err="1" smtClean="0">
                          <a:solidFill>
                            <a:srgbClr val="002060"/>
                          </a:solidFill>
                        </a:rPr>
                        <a:t>Covid</a:t>
                      </a:r>
                      <a:r>
                        <a:rPr lang="en-GB" sz="1300" baseline="0" dirty="0" smtClean="0">
                          <a:solidFill>
                            <a:srgbClr val="002060"/>
                          </a:solidFill>
                        </a:rPr>
                        <a:t> patients in ICU. Number of ward closures at 09/11 due to </a:t>
                      </a:r>
                      <a:r>
                        <a:rPr lang="en-GB" sz="1300" baseline="0" dirty="0" err="1" smtClean="0">
                          <a:solidFill>
                            <a:srgbClr val="002060"/>
                          </a:solidFill>
                        </a:rPr>
                        <a:t>Covid</a:t>
                      </a:r>
                      <a:r>
                        <a:rPr lang="en-GB" sz="1300" baseline="0" dirty="0" smtClean="0">
                          <a:solidFill>
                            <a:srgbClr val="002060"/>
                          </a:solidFill>
                        </a:rPr>
                        <a:t> is 3</a:t>
                      </a:r>
                    </a:p>
                  </a:txBody>
                  <a:tcPr marL="67434" marR="67434" marT="33717" marB="33717">
                    <a:solidFill>
                      <a:schemeClr val="accent1">
                        <a:lumMod val="20000"/>
                        <a:lumOff val="80000"/>
                      </a:schemeClr>
                    </a:solidFill>
                  </a:tcPr>
                </a:tc>
                <a:extLst>
                  <a:ext uri="{0D108BD9-81ED-4DB2-BD59-A6C34878D82A}">
                    <a16:rowId xmlns:a16="http://schemas.microsoft.com/office/drawing/2014/main" val="10012"/>
                  </a:ext>
                </a:extLst>
              </a:tr>
              <a:tr h="252000">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GB" sz="13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Flu</a:t>
                      </a:r>
                    </a:p>
                  </a:txBody>
                  <a:tcPr marL="67434" marR="67434" marT="33717" marB="33717">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aseline="0" dirty="0" smtClean="0">
                          <a:solidFill>
                            <a:srgbClr val="002060"/>
                          </a:solidFill>
                        </a:rPr>
                        <a:t>Grampian incidence rate remains below the Scotland-wide rate; the Scotland-wide rate is slowly increasing and remains higher than at the same week in pre-</a:t>
                      </a:r>
                      <a:r>
                        <a:rPr lang="en-GB" sz="1300" baseline="0" dirty="0" err="1" smtClean="0">
                          <a:solidFill>
                            <a:srgbClr val="002060"/>
                          </a:solidFill>
                        </a:rPr>
                        <a:t>Covid</a:t>
                      </a:r>
                      <a:r>
                        <a:rPr lang="en-GB" sz="1300" baseline="0" dirty="0" smtClean="0">
                          <a:solidFill>
                            <a:srgbClr val="002060"/>
                          </a:solidFill>
                        </a:rPr>
                        <a:t> years</a:t>
                      </a:r>
                    </a:p>
                  </a:txBody>
                  <a:tcPr marL="67434" marR="67434" marT="33717" marB="33717">
                    <a:solidFill>
                      <a:schemeClr val="accent1">
                        <a:lumMod val="20000"/>
                        <a:lumOff val="80000"/>
                      </a:schemeClr>
                    </a:solidFill>
                  </a:tcPr>
                </a:tc>
                <a:extLst>
                  <a:ext uri="{0D108BD9-81ED-4DB2-BD59-A6C34878D82A}">
                    <a16:rowId xmlns:a16="http://schemas.microsoft.com/office/drawing/2014/main" val="10013"/>
                  </a:ext>
                </a:extLst>
              </a:tr>
            </a:tbl>
          </a:graphicData>
        </a:graphic>
      </p:graphicFrame>
      <p:sp>
        <p:nvSpPr>
          <p:cNvPr id="6" name="TextBox 5"/>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Weekly system summary update</a:t>
            </a:r>
          </a:p>
        </p:txBody>
      </p:sp>
      <p:sp>
        <p:nvSpPr>
          <p:cNvPr id="5" name="TextBox 4"/>
          <p:cNvSpPr txBox="1"/>
          <p:nvPr/>
        </p:nvSpPr>
        <p:spPr>
          <a:xfrm>
            <a:off x="8481646" y="6605231"/>
            <a:ext cx="3710354" cy="261610"/>
          </a:xfrm>
          <a:prstGeom prst="rect">
            <a:avLst/>
          </a:prstGeom>
          <a:noFill/>
        </p:spPr>
        <p:txBody>
          <a:bodyPr wrap="square" rtlCol="0">
            <a:spAutoFit/>
          </a:bodyPr>
          <a:lstStyle/>
          <a:p>
            <a:r>
              <a:rPr lang="en-GB" sz="1100" dirty="0" smtClean="0"/>
              <a:t>NHS Grampian Health Intelligence – Management Information</a:t>
            </a:r>
            <a:endParaRPr lang="en-GB" sz="1100" dirty="0"/>
          </a:p>
        </p:txBody>
      </p:sp>
    </p:spTree>
    <p:extLst>
      <p:ext uri="{BB962C8B-B14F-4D97-AF65-F5344CB8AC3E}">
        <p14:creationId xmlns:p14="http://schemas.microsoft.com/office/powerpoint/2010/main" val="883641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Infection Prevention &amp; Control Ward Closures</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3 ward closures</a:t>
            </a:r>
            <a:endParaRPr lang="en-GB" sz="2000" dirty="0">
              <a:solidFill>
                <a:srgbClr val="002060"/>
              </a:solidFill>
            </a:endParaRPr>
          </a:p>
        </p:txBody>
      </p:sp>
      <p:sp>
        <p:nvSpPr>
          <p:cNvPr id="6" name="TextBox 5"/>
          <p:cNvSpPr txBox="1"/>
          <p:nvPr/>
        </p:nvSpPr>
        <p:spPr>
          <a:xfrm>
            <a:off x="5108156" y="1261883"/>
            <a:ext cx="6113533" cy="156966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As at 09/11, 3 complete ward closures due to Covid infection controls</a:t>
            </a:r>
          </a:p>
          <a:p>
            <a:pPr marL="285750" indent="-285750">
              <a:buFont typeface="Arial" panose="020B0604020202020204" pitchFamily="34" charset="0"/>
              <a:buChar char="•"/>
            </a:pPr>
            <a:endParaRPr lang="en-GB" sz="1600" dirty="0" smtClean="0">
              <a:solidFill>
                <a:srgbClr val="002060"/>
              </a:solidFill>
            </a:endParaRPr>
          </a:p>
          <a:p>
            <a:pPr marL="285750" indent="-285750">
              <a:buFont typeface="Arial" panose="020B0604020202020204" pitchFamily="34" charset="0"/>
              <a:buChar char="•"/>
            </a:pPr>
            <a:r>
              <a:rPr lang="en-GB" sz="1600" dirty="0" smtClean="0">
                <a:solidFill>
                  <a:srgbClr val="002060"/>
                </a:solidFill>
              </a:rPr>
              <a:t>Number of ward closures due to Covid infection controls fell to zero on 27th October, but have been increasing since 4th November</a:t>
            </a:r>
          </a:p>
          <a:p>
            <a:pPr marL="285750" indent="-285750">
              <a:buFont typeface="Arial" panose="020B0604020202020204" pitchFamily="34" charset="0"/>
              <a:buChar char="•"/>
            </a:pPr>
            <a:endParaRPr lang="en-GB" sz="1600" dirty="0">
              <a:solidFill>
                <a:srgbClr val="002060"/>
              </a:solidFill>
            </a:endParaRPr>
          </a:p>
        </p:txBody>
      </p:sp>
      <p:sp>
        <p:nvSpPr>
          <p:cNvPr id="9" name="Rectangle 8"/>
          <p:cNvSpPr/>
          <p:nvPr/>
        </p:nvSpPr>
        <p:spPr>
          <a:xfrm>
            <a:off x="0" y="912926"/>
            <a:ext cx="3956532" cy="338554"/>
          </a:xfrm>
          <a:prstGeom prst="rect">
            <a:avLst/>
          </a:prstGeom>
        </p:spPr>
        <p:txBody>
          <a:bodyPr wrap="none">
            <a:spAutoFit/>
          </a:bodyPr>
          <a:lstStyle/>
          <a:p>
            <a:r>
              <a:rPr lang="en-GB" sz="1600" dirty="0" smtClean="0">
                <a:solidFill>
                  <a:schemeClr val="accent5">
                    <a:lumMod val="50000"/>
                  </a:schemeClr>
                </a:solidFill>
              </a:rPr>
              <a:t>Ward closures due to Covid infection controls</a:t>
            </a:r>
            <a:endParaRPr lang="en-GB" sz="1600" dirty="0"/>
          </a:p>
        </p:txBody>
      </p:sp>
      <p:pic>
        <p:nvPicPr>
          <p:cNvPr id="3" name="Picture 2"/>
          <p:cNvPicPr>
            <a:picLocks noChangeAspect="1"/>
          </p:cNvPicPr>
          <p:nvPr/>
        </p:nvPicPr>
        <p:blipFill>
          <a:blip r:embed="rId3"/>
          <a:stretch>
            <a:fillRect/>
          </a:stretch>
        </p:blipFill>
        <p:spPr>
          <a:xfrm>
            <a:off x="138526" y="1261883"/>
            <a:ext cx="4582164" cy="2638793"/>
          </a:xfrm>
          <a:prstGeom prst="rect">
            <a:avLst/>
          </a:prstGeom>
        </p:spPr>
      </p:pic>
      <p:sp>
        <p:nvSpPr>
          <p:cNvPr id="11" name="TextBox 10"/>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3892971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Flu summary</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Scotland flu cases at higher levels than the same time in pre-</a:t>
            </a:r>
            <a:r>
              <a:rPr lang="en-GB" sz="2000" dirty="0" err="1" smtClean="0">
                <a:solidFill>
                  <a:srgbClr val="002060"/>
                </a:solidFill>
              </a:rPr>
              <a:t>Covid</a:t>
            </a:r>
            <a:r>
              <a:rPr lang="en-GB" sz="2000" dirty="0" smtClean="0">
                <a:solidFill>
                  <a:srgbClr val="002060"/>
                </a:solidFill>
              </a:rPr>
              <a:t> years  </a:t>
            </a:r>
            <a:endParaRPr lang="en-GB" sz="2000" dirty="0">
              <a:solidFill>
                <a:srgbClr val="002060"/>
              </a:solidFill>
            </a:endParaRPr>
          </a:p>
        </p:txBody>
      </p:sp>
      <p:sp>
        <p:nvSpPr>
          <p:cNvPr id="9" name="TextBox 8"/>
          <p:cNvSpPr txBox="1"/>
          <p:nvPr/>
        </p:nvSpPr>
        <p:spPr>
          <a:xfrm>
            <a:off x="146590" y="800219"/>
            <a:ext cx="11854910" cy="2585323"/>
          </a:xfrm>
          <a:prstGeom prst="rect">
            <a:avLst/>
          </a:prstGeom>
          <a:noFill/>
        </p:spPr>
        <p:txBody>
          <a:bodyPr wrap="square" rtlCol="0">
            <a:spAutoFit/>
          </a:bodyPr>
          <a:lstStyle/>
          <a:p>
            <a:r>
              <a:rPr lang="en-GB" sz="1600" dirty="0" smtClean="0">
                <a:solidFill>
                  <a:srgbClr val="002060"/>
                </a:solidFill>
              </a:rPr>
              <a:t>Week 43 (to 30/10/22) </a:t>
            </a:r>
          </a:p>
          <a:p>
            <a:endParaRPr lang="en-GB" sz="1600" dirty="0" smtClean="0">
              <a:solidFill>
                <a:srgbClr val="002060"/>
              </a:solidFill>
            </a:endParaRPr>
          </a:p>
          <a:p>
            <a:pPr marL="285750" indent="-285750">
              <a:buFont typeface="Arial" panose="020B0604020202020204" pitchFamily="34" charset="0"/>
              <a:buChar char="•"/>
            </a:pPr>
            <a:r>
              <a:rPr lang="en-GB" sz="1600" dirty="0" smtClean="0">
                <a:solidFill>
                  <a:srgbClr val="002060"/>
                </a:solidFill>
              </a:rPr>
              <a:t>Grampian activity levels for GP consultations for influenza-like illness remain at ‘baseline’ level</a:t>
            </a:r>
          </a:p>
          <a:p>
            <a:pPr marL="285750" indent="-285750">
              <a:buFont typeface="Arial" panose="020B0604020202020204" pitchFamily="34" charset="0"/>
              <a:buChar char="•"/>
            </a:pPr>
            <a:endParaRPr lang="en-GB" sz="900" dirty="0">
              <a:solidFill>
                <a:srgbClr val="002060"/>
              </a:solidFill>
            </a:endParaRPr>
          </a:p>
          <a:p>
            <a:pPr marL="285750" indent="-285750">
              <a:buFont typeface="Arial" panose="020B0604020202020204" pitchFamily="34" charset="0"/>
              <a:buChar char="•"/>
            </a:pPr>
            <a:r>
              <a:rPr lang="en-GB" sz="1600" dirty="0" smtClean="0">
                <a:solidFill>
                  <a:srgbClr val="002060"/>
                </a:solidFill>
              </a:rPr>
              <a:t>Incidence </a:t>
            </a:r>
            <a:r>
              <a:rPr lang="en-GB" sz="1600" dirty="0">
                <a:solidFill>
                  <a:srgbClr val="002060"/>
                </a:solidFill>
              </a:rPr>
              <a:t>rate (per 100,000 population) for </a:t>
            </a:r>
            <a:r>
              <a:rPr lang="en-GB" sz="1600" dirty="0" smtClean="0">
                <a:solidFill>
                  <a:srgbClr val="002060"/>
                </a:solidFill>
              </a:rPr>
              <a:t>influenza remains at ‘baseline’ level for Grampian, below the Scotland level which remains at ‘low’</a:t>
            </a:r>
          </a:p>
          <a:p>
            <a:pPr marL="285750" indent="-285750">
              <a:buFont typeface="Arial" panose="020B0604020202020204" pitchFamily="34" charset="0"/>
              <a:buChar char="•"/>
            </a:pPr>
            <a:endParaRPr lang="en-GB" sz="800" dirty="0" smtClean="0">
              <a:solidFill>
                <a:srgbClr val="002060"/>
              </a:solidFill>
            </a:endParaRPr>
          </a:p>
          <a:p>
            <a:pPr marL="285750" indent="-285750">
              <a:buFont typeface="Arial" panose="020B0604020202020204" pitchFamily="34" charset="0"/>
              <a:buChar char="•"/>
            </a:pPr>
            <a:r>
              <a:rPr lang="en-GB" sz="1600" dirty="0" smtClean="0">
                <a:solidFill>
                  <a:srgbClr val="002060"/>
                </a:solidFill>
              </a:rPr>
              <a:t>Whilst at the ‘low’ level, the Scotland-wide incidence rate is increasing weekly and is higher for weeks 40-43 than in pre-</a:t>
            </a:r>
            <a:r>
              <a:rPr lang="en-GB" sz="1600" dirty="0" err="1" smtClean="0">
                <a:solidFill>
                  <a:srgbClr val="002060"/>
                </a:solidFill>
              </a:rPr>
              <a:t>Covid</a:t>
            </a:r>
            <a:r>
              <a:rPr lang="en-GB" sz="1600" dirty="0" smtClean="0">
                <a:solidFill>
                  <a:srgbClr val="002060"/>
                </a:solidFill>
              </a:rPr>
              <a:t> years. This could be an indication that peak in cases will be earlier this year </a:t>
            </a:r>
          </a:p>
          <a:p>
            <a:pPr marL="285750" indent="-285750">
              <a:buFont typeface="Arial" panose="020B0604020202020204" pitchFamily="34" charset="0"/>
              <a:buChar char="•"/>
            </a:pPr>
            <a:endParaRPr lang="en-GB" sz="1600" dirty="0" smtClean="0">
              <a:solidFill>
                <a:srgbClr val="002060"/>
              </a:solidFill>
            </a:endParaRPr>
          </a:p>
          <a:p>
            <a:pPr marL="285750" indent="-285750">
              <a:buFont typeface="Arial" panose="020B0604020202020204" pitchFamily="34" charset="0"/>
              <a:buChar char="•"/>
            </a:pPr>
            <a:endParaRPr lang="en-GB" sz="1600" dirty="0">
              <a:solidFill>
                <a:srgbClr val="002060"/>
              </a:solidFill>
            </a:endParaRPr>
          </a:p>
        </p:txBody>
      </p:sp>
      <p:pic>
        <p:nvPicPr>
          <p:cNvPr id="2" name="Picture 1"/>
          <p:cNvPicPr>
            <a:picLocks noChangeAspect="1"/>
          </p:cNvPicPr>
          <p:nvPr/>
        </p:nvPicPr>
        <p:blipFill>
          <a:blip r:embed="rId3"/>
          <a:stretch>
            <a:fillRect/>
          </a:stretch>
        </p:blipFill>
        <p:spPr>
          <a:xfrm>
            <a:off x="401424" y="2997139"/>
            <a:ext cx="5218063" cy="3860861"/>
          </a:xfrm>
          <a:prstGeom prst="rect">
            <a:avLst/>
          </a:prstGeom>
        </p:spPr>
      </p:pic>
      <p:sp>
        <p:nvSpPr>
          <p:cNvPr id="10" name="TextBox 9"/>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1487708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8501" y="830996"/>
            <a:ext cx="10390000" cy="5645787"/>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a:solidFill>
                  <a:srgbClr val="002060"/>
                </a:solidFill>
              </a:rPr>
              <a:t>Overall G-OPES system pressure metrics</a:t>
            </a: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Overall system at level 4 for 25% of the last week</a:t>
            </a:r>
            <a:endParaRPr lang="en-GB" sz="1400" dirty="0">
              <a:solidFill>
                <a:srgbClr val="002060"/>
              </a:solidFill>
            </a:endParaRPr>
          </a:p>
        </p:txBody>
      </p:sp>
      <p:sp>
        <p:nvSpPr>
          <p:cNvPr id="21" name="TextBox 20"/>
          <p:cNvSpPr txBox="1"/>
          <p:nvPr/>
        </p:nvSpPr>
        <p:spPr>
          <a:xfrm>
            <a:off x="5808485" y="830996"/>
            <a:ext cx="5929246"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002060"/>
                </a:solidFill>
              </a:rPr>
              <a:t>Over the last two weeks, the proportion of time the overall system has been at level 4 has fallen from recent highs, to 25%</a:t>
            </a:r>
          </a:p>
          <a:p>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MUSC reported level 4 on the majority of occasions in the last week</a:t>
            </a:r>
          </a:p>
          <a:p>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Royal Cornhill Hospital reported level 4 on multiple occasions in the last week</a:t>
            </a:r>
            <a:endParaRPr lang="en-GB" sz="1600" dirty="0">
              <a:solidFill>
                <a:srgbClr val="002060"/>
              </a:solidFill>
            </a:endParaRPr>
          </a:p>
          <a:p>
            <a:pPr marL="285750" indent="-285750">
              <a:buFont typeface="Arial" panose="020B0604020202020204" pitchFamily="34" charset="0"/>
              <a:buChar char="•"/>
            </a:pPr>
            <a:endParaRPr lang="en-GB" sz="1600" dirty="0" smtClean="0">
              <a:solidFill>
                <a:srgbClr val="002060"/>
              </a:solidFill>
            </a:endParaRPr>
          </a:p>
        </p:txBody>
      </p:sp>
      <p:sp>
        <p:nvSpPr>
          <p:cNvPr id="11" name="TextBox 10"/>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249433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924" y="800219"/>
            <a:ext cx="10899647" cy="5961544"/>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Workforce –  COVID-19 absences</a:t>
            </a:r>
            <a:endParaRPr lang="en-GB" sz="20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Indication of downward trend</a:t>
            </a:r>
            <a:endParaRPr lang="en-GB" sz="1400" dirty="0">
              <a:solidFill>
                <a:srgbClr val="002060"/>
              </a:solidFill>
            </a:endParaRPr>
          </a:p>
        </p:txBody>
      </p:sp>
      <p:sp>
        <p:nvSpPr>
          <p:cNvPr id="7" name="TextBox 6"/>
          <p:cNvSpPr txBox="1"/>
          <p:nvPr/>
        </p:nvSpPr>
        <p:spPr>
          <a:xfrm>
            <a:off x="6638193" y="1424353"/>
            <a:ext cx="5468814" cy="1461939"/>
          </a:xfrm>
          <a:prstGeom prst="rect">
            <a:avLst/>
          </a:prstGeom>
          <a:noFill/>
        </p:spPr>
        <p:txBody>
          <a:bodyPr wrap="square" rtlCol="0">
            <a:spAutoFit/>
          </a:bodyPr>
          <a:lstStyle/>
          <a:p>
            <a:r>
              <a:rPr lang="en-GB" sz="1200" dirty="0">
                <a:solidFill>
                  <a:schemeClr val="accent5">
                    <a:lumMod val="50000"/>
                  </a:schemeClr>
                </a:solidFill>
              </a:rPr>
              <a:t>F</a:t>
            </a:r>
            <a:r>
              <a:rPr lang="en-GB" sz="1200" dirty="0" smtClean="0">
                <a:solidFill>
                  <a:schemeClr val="accent5">
                    <a:lumMod val="50000"/>
                  </a:schemeClr>
                </a:solidFill>
              </a:rPr>
              <a:t>rom</a:t>
            </a:r>
            <a:r>
              <a:rPr lang="en-GB" sz="1200" dirty="0" smtClean="0"/>
              <a:t> </a:t>
            </a:r>
            <a:r>
              <a:rPr lang="en-GB" sz="1200" dirty="0">
                <a:solidFill>
                  <a:schemeClr val="accent5">
                    <a:lumMod val="50000"/>
                  </a:schemeClr>
                </a:solidFill>
              </a:rPr>
              <a:t>the 1st September current </a:t>
            </a:r>
            <a:r>
              <a:rPr lang="en-GB" sz="1200" dirty="0" err="1">
                <a:solidFill>
                  <a:schemeClr val="accent5">
                    <a:lumMod val="50000"/>
                  </a:schemeClr>
                </a:solidFill>
              </a:rPr>
              <a:t>Covid</a:t>
            </a:r>
            <a:r>
              <a:rPr lang="en-GB" sz="1200" dirty="0">
                <a:solidFill>
                  <a:schemeClr val="accent5">
                    <a:lumMod val="50000"/>
                  </a:schemeClr>
                </a:solidFill>
              </a:rPr>
              <a:t> special leave will be transitioned to sick leave (</a:t>
            </a:r>
            <a:r>
              <a:rPr lang="en-GB" sz="1200" dirty="0" err="1">
                <a:solidFill>
                  <a:schemeClr val="accent5">
                    <a:lumMod val="50000"/>
                  </a:schemeClr>
                </a:solidFill>
              </a:rPr>
              <a:t>Covid</a:t>
            </a:r>
            <a:r>
              <a:rPr lang="en-GB" sz="1200" dirty="0">
                <a:solidFill>
                  <a:schemeClr val="accent5">
                    <a:lumMod val="50000"/>
                  </a:schemeClr>
                </a:solidFill>
              </a:rPr>
              <a:t> related illness). From 1st September onwards only those with a new positive LFD will be granted special leave until such time as a test is negative, and then if the employee is still absent it will be recorded as sick leave.</a:t>
            </a:r>
          </a:p>
          <a:p>
            <a:endParaRPr lang="en-GB" sz="500" dirty="0">
              <a:solidFill>
                <a:schemeClr val="accent5">
                  <a:lumMod val="50000"/>
                </a:schemeClr>
              </a:solidFill>
            </a:endParaRPr>
          </a:p>
          <a:p>
            <a:r>
              <a:rPr lang="en-GB" sz="1200" dirty="0">
                <a:solidFill>
                  <a:schemeClr val="accent5">
                    <a:lumMod val="50000"/>
                  </a:schemeClr>
                </a:solidFill>
              </a:rPr>
              <a:t>As there is no longer a breakdown of the various </a:t>
            </a:r>
            <a:r>
              <a:rPr lang="en-GB" sz="1200" dirty="0" err="1">
                <a:solidFill>
                  <a:schemeClr val="accent5">
                    <a:lumMod val="50000"/>
                  </a:schemeClr>
                </a:solidFill>
              </a:rPr>
              <a:t>Covid</a:t>
            </a:r>
            <a:r>
              <a:rPr lang="en-GB" sz="1200" dirty="0">
                <a:solidFill>
                  <a:schemeClr val="accent5">
                    <a:lumMod val="50000"/>
                  </a:schemeClr>
                </a:solidFill>
              </a:rPr>
              <a:t> absence reasons, </a:t>
            </a:r>
            <a:r>
              <a:rPr lang="en-GB" sz="1200" dirty="0" smtClean="0">
                <a:solidFill>
                  <a:schemeClr val="accent5">
                    <a:lumMod val="50000"/>
                  </a:schemeClr>
                </a:solidFill>
              </a:rPr>
              <a:t>this </a:t>
            </a:r>
            <a:r>
              <a:rPr lang="en-GB" sz="1200" dirty="0">
                <a:solidFill>
                  <a:schemeClr val="accent5">
                    <a:lumMod val="50000"/>
                  </a:schemeClr>
                </a:solidFill>
              </a:rPr>
              <a:t>chart now only shows </a:t>
            </a:r>
            <a:r>
              <a:rPr lang="en-GB" sz="1200" dirty="0" smtClean="0">
                <a:solidFill>
                  <a:schemeClr val="accent5">
                    <a:lumMod val="50000"/>
                  </a:schemeClr>
                </a:solidFill>
              </a:rPr>
              <a:t>Covid-19 positive </a:t>
            </a:r>
            <a:r>
              <a:rPr lang="en-GB" sz="1200" dirty="0">
                <a:solidFill>
                  <a:schemeClr val="accent5">
                    <a:lumMod val="50000"/>
                  </a:schemeClr>
                </a:solidFill>
              </a:rPr>
              <a:t>absence </a:t>
            </a:r>
            <a:r>
              <a:rPr lang="en-GB" sz="1200" dirty="0" smtClean="0">
                <a:solidFill>
                  <a:schemeClr val="accent5">
                    <a:lumMod val="50000"/>
                  </a:schemeClr>
                </a:solidFill>
              </a:rPr>
              <a:t>data; all other Covid-19 related absences are included within sickness leave on the next page</a:t>
            </a:r>
            <a:endParaRPr lang="en-GB" sz="1200" dirty="0">
              <a:solidFill>
                <a:schemeClr val="accent5">
                  <a:lumMod val="50000"/>
                </a:schemeClr>
              </a:solidFill>
            </a:endParaRPr>
          </a:p>
        </p:txBody>
      </p:sp>
      <p:sp>
        <p:nvSpPr>
          <p:cNvPr id="8" name="TextBox 7"/>
          <p:cNvSpPr txBox="1"/>
          <p:nvPr/>
        </p:nvSpPr>
        <p:spPr>
          <a:xfrm>
            <a:off x="8481646"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3495505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72562" y="773843"/>
            <a:ext cx="10734420" cy="6047085"/>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Workforce – all leave</a:t>
            </a:r>
            <a:endParaRPr lang="en-GB" sz="20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a:solidFill>
                  <a:srgbClr val="002060"/>
                </a:solidFill>
              </a:rPr>
              <a:t>A</a:t>
            </a:r>
            <a:r>
              <a:rPr lang="en-GB" sz="2000" dirty="0" smtClean="0">
                <a:solidFill>
                  <a:srgbClr val="002060"/>
                </a:solidFill>
              </a:rPr>
              <a:t>nnual leave has decreased after the school holiday period; all other leave types decreasing</a:t>
            </a:r>
            <a:endParaRPr lang="en-GB" sz="1400" dirty="0">
              <a:solidFill>
                <a:srgbClr val="002060"/>
              </a:solidFill>
            </a:endParaRPr>
          </a:p>
        </p:txBody>
      </p:sp>
      <p:sp>
        <p:nvSpPr>
          <p:cNvPr id="7" name="TextBox 6"/>
          <p:cNvSpPr txBox="1"/>
          <p:nvPr/>
        </p:nvSpPr>
        <p:spPr>
          <a:xfrm>
            <a:off x="8481646" y="6586723"/>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1107200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7968" y="3868949"/>
            <a:ext cx="4570460" cy="2831095"/>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Scottish Ambulance Service turnaround times</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90</a:t>
            </a:r>
            <a:r>
              <a:rPr lang="en-GB" sz="2000" baseline="30000" dirty="0" smtClean="0">
                <a:solidFill>
                  <a:srgbClr val="002060"/>
                </a:solidFill>
              </a:rPr>
              <a:t>th</a:t>
            </a:r>
            <a:r>
              <a:rPr lang="en-GB" sz="2000" dirty="0" smtClean="0">
                <a:solidFill>
                  <a:srgbClr val="002060"/>
                </a:solidFill>
              </a:rPr>
              <a:t> percentile turnaround times have fallen at ARI and Dr </a:t>
            </a:r>
            <a:r>
              <a:rPr lang="en-GB" sz="2000" dirty="0" err="1" smtClean="0">
                <a:solidFill>
                  <a:srgbClr val="002060"/>
                </a:solidFill>
              </a:rPr>
              <a:t>Gray’s</a:t>
            </a:r>
            <a:endParaRPr lang="en-GB" sz="2000" dirty="0">
              <a:solidFill>
                <a:srgbClr val="002060"/>
              </a:solidFill>
            </a:endParaRPr>
          </a:p>
        </p:txBody>
      </p:sp>
      <p:sp>
        <p:nvSpPr>
          <p:cNvPr id="20" name="Rectangle 19"/>
          <p:cNvSpPr/>
          <p:nvPr/>
        </p:nvSpPr>
        <p:spPr>
          <a:xfrm>
            <a:off x="-1" y="792524"/>
            <a:ext cx="5812971" cy="584775"/>
          </a:xfrm>
          <a:prstGeom prst="rect">
            <a:avLst/>
          </a:prstGeom>
        </p:spPr>
        <p:txBody>
          <a:bodyPr wrap="square">
            <a:spAutoFit/>
          </a:bodyPr>
          <a:lstStyle/>
          <a:p>
            <a:r>
              <a:rPr lang="en-GB" sz="1600" dirty="0" smtClean="0">
                <a:solidFill>
                  <a:srgbClr val="002060"/>
                </a:solidFill>
              </a:rPr>
              <a:t>ARI 90</a:t>
            </a:r>
            <a:r>
              <a:rPr lang="en-GB" sz="1600" baseline="30000" dirty="0" smtClean="0">
                <a:solidFill>
                  <a:srgbClr val="002060"/>
                </a:solidFill>
              </a:rPr>
              <a:t>th</a:t>
            </a:r>
            <a:r>
              <a:rPr lang="en-GB" sz="1600" dirty="0" smtClean="0">
                <a:solidFill>
                  <a:srgbClr val="002060"/>
                </a:solidFill>
              </a:rPr>
              <a:t> percentile ambulance turnaround time fell for the third consecutive week, from 157 minutes to </a:t>
            </a:r>
            <a:r>
              <a:rPr lang="en-GB" sz="1600" b="1" dirty="0" smtClean="0">
                <a:solidFill>
                  <a:srgbClr val="002060"/>
                </a:solidFill>
              </a:rPr>
              <a:t>148 minutes</a:t>
            </a:r>
            <a:endParaRPr lang="en-GB" sz="1600" b="1" dirty="0">
              <a:solidFill>
                <a:srgbClr val="002060"/>
              </a:solidFill>
            </a:endParaRPr>
          </a:p>
        </p:txBody>
      </p:sp>
      <p:sp>
        <p:nvSpPr>
          <p:cNvPr id="22" name="Rectangle 21"/>
          <p:cNvSpPr/>
          <p:nvPr/>
        </p:nvSpPr>
        <p:spPr>
          <a:xfrm>
            <a:off x="6024857" y="796587"/>
            <a:ext cx="5837504" cy="584775"/>
          </a:xfrm>
          <a:prstGeom prst="rect">
            <a:avLst/>
          </a:prstGeom>
        </p:spPr>
        <p:txBody>
          <a:bodyPr wrap="square">
            <a:spAutoFit/>
          </a:bodyPr>
          <a:lstStyle/>
          <a:p>
            <a:r>
              <a:rPr lang="en-GB" sz="1600" dirty="0" smtClean="0">
                <a:solidFill>
                  <a:srgbClr val="002060"/>
                </a:solidFill>
              </a:rPr>
              <a:t>Dr Gray’s 90</a:t>
            </a:r>
            <a:r>
              <a:rPr lang="en-GB" sz="1600" baseline="30000" dirty="0" smtClean="0">
                <a:solidFill>
                  <a:srgbClr val="002060"/>
                </a:solidFill>
              </a:rPr>
              <a:t>th</a:t>
            </a:r>
            <a:r>
              <a:rPr lang="en-GB" sz="1600" dirty="0" smtClean="0">
                <a:solidFill>
                  <a:srgbClr val="002060"/>
                </a:solidFill>
              </a:rPr>
              <a:t> percentile ambulance has decreased from the high of 190 minutes reported a fortnight ago, to </a:t>
            </a:r>
            <a:r>
              <a:rPr lang="en-GB" sz="1600" b="1" dirty="0" smtClean="0">
                <a:solidFill>
                  <a:srgbClr val="002060"/>
                </a:solidFill>
              </a:rPr>
              <a:t>96 minutes</a:t>
            </a:r>
            <a:endParaRPr lang="en-GB" sz="1600" b="1" dirty="0">
              <a:solidFill>
                <a:srgbClr val="002060"/>
              </a:solidFill>
            </a:endParaRPr>
          </a:p>
        </p:txBody>
      </p:sp>
      <p:sp>
        <p:nvSpPr>
          <p:cNvPr id="13" name="Rectangle 12"/>
          <p:cNvSpPr/>
          <p:nvPr/>
        </p:nvSpPr>
        <p:spPr>
          <a:xfrm>
            <a:off x="5163490" y="4044157"/>
            <a:ext cx="6960294" cy="584775"/>
          </a:xfrm>
          <a:prstGeom prst="rect">
            <a:avLst/>
          </a:prstGeom>
        </p:spPr>
        <p:txBody>
          <a:bodyPr wrap="square">
            <a:spAutoFit/>
          </a:bodyPr>
          <a:lstStyle/>
          <a:p>
            <a:pPr marL="285750" indent="-285750">
              <a:buFont typeface="Arial" panose="020B0604020202020204" pitchFamily="34" charset="0"/>
              <a:buChar char="•"/>
            </a:pPr>
            <a:r>
              <a:rPr lang="en-GB" sz="1600" dirty="0" smtClean="0">
                <a:solidFill>
                  <a:srgbClr val="002060"/>
                </a:solidFill>
              </a:rPr>
              <a:t>ARI and Dr </a:t>
            </a:r>
            <a:r>
              <a:rPr lang="en-GB" sz="1600" dirty="0" err="1" smtClean="0">
                <a:solidFill>
                  <a:srgbClr val="002060"/>
                </a:solidFill>
              </a:rPr>
              <a:t>Gray’s</a:t>
            </a:r>
            <a:r>
              <a:rPr lang="en-GB" sz="1600" dirty="0" smtClean="0">
                <a:solidFill>
                  <a:srgbClr val="002060"/>
                </a:solidFill>
              </a:rPr>
              <a:t> 90</a:t>
            </a:r>
            <a:r>
              <a:rPr lang="en-GB" sz="1600" baseline="30000" dirty="0" smtClean="0">
                <a:solidFill>
                  <a:srgbClr val="002060"/>
                </a:solidFill>
              </a:rPr>
              <a:t>th</a:t>
            </a:r>
            <a:r>
              <a:rPr lang="en-GB" sz="1600" dirty="0" smtClean="0">
                <a:solidFill>
                  <a:srgbClr val="002060"/>
                </a:solidFill>
              </a:rPr>
              <a:t> percentile ambulance turnaround times remain above the Scottish average (86 minutes)</a:t>
            </a:r>
            <a:endParaRPr lang="en-GB" sz="1600" b="1" dirty="0">
              <a:solidFill>
                <a:srgbClr val="002060"/>
              </a:solidFill>
            </a:endParaRPr>
          </a:p>
        </p:txBody>
      </p:sp>
      <p:sp>
        <p:nvSpPr>
          <p:cNvPr id="16" name="Oval 15"/>
          <p:cNvSpPr/>
          <p:nvPr/>
        </p:nvSpPr>
        <p:spPr>
          <a:xfrm>
            <a:off x="1439368" y="4897314"/>
            <a:ext cx="196003" cy="851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164231" y="4897314"/>
            <a:ext cx="223890" cy="8516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83653" y="1288120"/>
            <a:ext cx="4963132" cy="2580829"/>
          </a:xfrm>
          <a:prstGeom prst="rect">
            <a:avLst/>
          </a:prstGeom>
        </p:spPr>
      </p:pic>
      <p:pic>
        <p:nvPicPr>
          <p:cNvPr id="7" name="Picture 6"/>
          <p:cNvPicPr>
            <a:picLocks noChangeAspect="1"/>
          </p:cNvPicPr>
          <p:nvPr/>
        </p:nvPicPr>
        <p:blipFill>
          <a:blip r:embed="rId5"/>
          <a:stretch>
            <a:fillRect/>
          </a:stretch>
        </p:blipFill>
        <p:spPr>
          <a:xfrm>
            <a:off x="6024857" y="1354804"/>
            <a:ext cx="5000697" cy="2553374"/>
          </a:xfrm>
          <a:prstGeom prst="rect">
            <a:avLst/>
          </a:prstGeom>
        </p:spPr>
      </p:pic>
      <p:sp>
        <p:nvSpPr>
          <p:cNvPr id="19" name="TextBox 18"/>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2645583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0892" y="1200329"/>
            <a:ext cx="3507385" cy="5481825"/>
          </a:xfrm>
          <a:prstGeom prst="rect">
            <a:avLst/>
          </a:prstGeom>
        </p:spPr>
      </p:pic>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Ambulances Waiting at ARI</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11 ambulances waiting at ARI on Thursday 3rd</a:t>
            </a:r>
            <a:endParaRPr lang="en-GB" sz="2000" dirty="0">
              <a:solidFill>
                <a:srgbClr val="002060"/>
              </a:solidFill>
            </a:endParaRPr>
          </a:p>
        </p:txBody>
      </p:sp>
      <p:sp>
        <p:nvSpPr>
          <p:cNvPr id="20" name="Rectangle 19"/>
          <p:cNvSpPr/>
          <p:nvPr/>
        </p:nvSpPr>
        <p:spPr>
          <a:xfrm>
            <a:off x="4431320" y="1022241"/>
            <a:ext cx="7595417" cy="1569660"/>
          </a:xfrm>
          <a:prstGeom prst="rect">
            <a:avLst/>
          </a:prstGeom>
        </p:spPr>
        <p:txBody>
          <a:bodyPr wrap="square">
            <a:spAutoFit/>
          </a:bodyPr>
          <a:lstStyle/>
          <a:p>
            <a:pPr marL="285750" indent="-285750">
              <a:buFont typeface="Arial" panose="020B0604020202020204" pitchFamily="34" charset="0"/>
              <a:buChar char="•"/>
            </a:pPr>
            <a:r>
              <a:rPr lang="en-GB" sz="1600" dirty="0" smtClean="0">
                <a:solidFill>
                  <a:srgbClr val="002060"/>
                </a:solidFill>
              </a:rPr>
              <a:t>In the last week, the </a:t>
            </a:r>
            <a:r>
              <a:rPr lang="en-GB" sz="1600" dirty="0">
                <a:solidFill>
                  <a:srgbClr val="002060"/>
                </a:solidFill>
              </a:rPr>
              <a:t>number of ambulances waiting at ARI was </a:t>
            </a:r>
            <a:r>
              <a:rPr lang="en-GB" sz="1600" dirty="0" smtClean="0">
                <a:solidFill>
                  <a:srgbClr val="002060"/>
                </a:solidFill>
              </a:rPr>
              <a:t>highest </a:t>
            </a:r>
            <a:r>
              <a:rPr lang="en-GB" sz="1600" dirty="0">
                <a:solidFill>
                  <a:srgbClr val="002060"/>
                </a:solidFill>
              </a:rPr>
              <a:t>on </a:t>
            </a:r>
            <a:r>
              <a:rPr lang="en-GB" sz="1600" dirty="0" smtClean="0">
                <a:solidFill>
                  <a:srgbClr val="002060"/>
                </a:solidFill>
              </a:rPr>
              <a:t>Thursday 3rd November </a:t>
            </a:r>
            <a:r>
              <a:rPr lang="en-GB" sz="1600" dirty="0">
                <a:solidFill>
                  <a:srgbClr val="002060"/>
                </a:solidFill>
              </a:rPr>
              <a:t>with </a:t>
            </a:r>
            <a:r>
              <a:rPr lang="en-GB" sz="1600" dirty="0" smtClean="0">
                <a:solidFill>
                  <a:srgbClr val="002060"/>
                </a:solidFill>
              </a:rPr>
              <a:t>11 </a:t>
            </a:r>
            <a:r>
              <a:rPr lang="en-GB" sz="1600" dirty="0">
                <a:solidFill>
                  <a:srgbClr val="002060"/>
                </a:solidFill>
              </a:rPr>
              <a:t>ambulances waiting at </a:t>
            </a:r>
            <a:r>
              <a:rPr lang="en-GB" sz="1600" dirty="0" smtClean="0">
                <a:solidFill>
                  <a:srgbClr val="002060"/>
                </a:solidFill>
              </a:rPr>
              <a:t>4pm</a:t>
            </a:r>
            <a:endParaRPr lang="en-GB" sz="1600" dirty="0">
              <a:solidFill>
                <a:srgbClr val="002060"/>
              </a:solidFill>
            </a:endParaRPr>
          </a:p>
          <a:p>
            <a:pPr marL="285750" indent="-285750">
              <a:buFont typeface="Arial" panose="020B0604020202020204" pitchFamily="34" charset="0"/>
              <a:buChar char="•"/>
            </a:pPr>
            <a:endParaRPr lang="en-GB" sz="1600" dirty="0">
              <a:solidFill>
                <a:srgbClr val="002060"/>
              </a:solidFill>
            </a:endParaRPr>
          </a:p>
          <a:p>
            <a:pPr marL="285750" indent="-285750">
              <a:buFont typeface="Arial" panose="020B0604020202020204" pitchFamily="34" charset="0"/>
              <a:buChar char="•"/>
            </a:pPr>
            <a:r>
              <a:rPr lang="en-GB" sz="1600" dirty="0" smtClean="0">
                <a:solidFill>
                  <a:srgbClr val="002060"/>
                </a:solidFill>
              </a:rPr>
              <a:t>The daily peak of number of ambulances waiting continues to be at a generally lower level that we saw in early October; the </a:t>
            </a:r>
            <a:r>
              <a:rPr lang="en-GB" sz="1600" dirty="0">
                <a:solidFill>
                  <a:srgbClr val="002060"/>
                </a:solidFill>
              </a:rPr>
              <a:t>Call Before You </a:t>
            </a:r>
            <a:r>
              <a:rPr lang="en-GB" sz="1600" dirty="0" smtClean="0">
                <a:solidFill>
                  <a:srgbClr val="002060"/>
                </a:solidFill>
              </a:rPr>
              <a:t>Convey 4 </a:t>
            </a:r>
            <a:r>
              <a:rPr lang="en-GB" sz="1600" dirty="0">
                <a:solidFill>
                  <a:srgbClr val="002060"/>
                </a:solidFill>
              </a:rPr>
              <a:t>week test of </a:t>
            </a:r>
            <a:r>
              <a:rPr lang="en-GB" sz="1600" dirty="0" smtClean="0">
                <a:solidFill>
                  <a:srgbClr val="002060"/>
                </a:solidFill>
              </a:rPr>
              <a:t>change started at 9am on 21st October</a:t>
            </a:r>
            <a:endParaRPr lang="en-GB" sz="1600" dirty="0">
              <a:solidFill>
                <a:srgbClr val="002060"/>
              </a:solidFill>
            </a:endParaRPr>
          </a:p>
        </p:txBody>
      </p:sp>
      <p:pic>
        <p:nvPicPr>
          <p:cNvPr id="12" name="Picture 11"/>
          <p:cNvPicPr>
            <a:picLocks noChangeAspect="1"/>
          </p:cNvPicPr>
          <p:nvPr/>
        </p:nvPicPr>
        <p:blipFill>
          <a:blip r:embed="rId4"/>
          <a:stretch>
            <a:fillRect/>
          </a:stretch>
        </p:blipFill>
        <p:spPr>
          <a:xfrm>
            <a:off x="290892" y="829092"/>
            <a:ext cx="3507385" cy="404698"/>
          </a:xfrm>
          <a:prstGeom prst="rect">
            <a:avLst/>
          </a:prstGeom>
        </p:spPr>
      </p:pic>
      <p:pic>
        <p:nvPicPr>
          <p:cNvPr id="2" name="Picture 1"/>
          <p:cNvPicPr>
            <a:picLocks noChangeAspect="1"/>
          </p:cNvPicPr>
          <p:nvPr/>
        </p:nvPicPr>
        <p:blipFill>
          <a:blip r:embed="rId5"/>
          <a:stretch>
            <a:fillRect/>
          </a:stretch>
        </p:blipFill>
        <p:spPr>
          <a:xfrm>
            <a:off x="7323991" y="2993400"/>
            <a:ext cx="4227961" cy="3213938"/>
          </a:xfrm>
          <a:prstGeom prst="rect">
            <a:avLst/>
          </a:prstGeom>
        </p:spPr>
      </p:pic>
      <p:sp>
        <p:nvSpPr>
          <p:cNvPr id="13" name="TextBox 12"/>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2747653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A&amp;E 4 hour performance</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Performance fell at Dr </a:t>
            </a:r>
            <a:r>
              <a:rPr lang="en-GB" sz="2000" dirty="0" err="1" smtClean="0">
                <a:solidFill>
                  <a:srgbClr val="002060"/>
                </a:solidFill>
              </a:rPr>
              <a:t>Gray’s</a:t>
            </a:r>
            <a:r>
              <a:rPr lang="en-GB" sz="2000" dirty="0" smtClean="0">
                <a:solidFill>
                  <a:srgbClr val="002060"/>
                </a:solidFill>
              </a:rPr>
              <a:t>; increase in 8- and 12-hour </a:t>
            </a:r>
            <a:r>
              <a:rPr lang="en-GB" sz="2000" dirty="0" err="1" smtClean="0">
                <a:solidFill>
                  <a:srgbClr val="002060"/>
                </a:solidFill>
              </a:rPr>
              <a:t>breachers</a:t>
            </a:r>
            <a:r>
              <a:rPr lang="en-GB" sz="2000" dirty="0" smtClean="0">
                <a:solidFill>
                  <a:srgbClr val="002060"/>
                </a:solidFill>
              </a:rPr>
              <a:t> at Dr </a:t>
            </a:r>
            <a:r>
              <a:rPr lang="en-GB" sz="2000" dirty="0" err="1" smtClean="0">
                <a:solidFill>
                  <a:srgbClr val="002060"/>
                </a:solidFill>
              </a:rPr>
              <a:t>Gray’s</a:t>
            </a:r>
            <a:endParaRPr lang="en-GB" sz="2000" dirty="0">
              <a:solidFill>
                <a:srgbClr val="002060"/>
              </a:solidFill>
            </a:endParaRPr>
          </a:p>
        </p:txBody>
      </p:sp>
      <p:sp>
        <p:nvSpPr>
          <p:cNvPr id="9" name="Rectangle 8"/>
          <p:cNvSpPr/>
          <p:nvPr/>
        </p:nvSpPr>
        <p:spPr>
          <a:xfrm>
            <a:off x="0" y="783370"/>
            <a:ext cx="8662051" cy="338554"/>
          </a:xfrm>
          <a:prstGeom prst="rect">
            <a:avLst/>
          </a:prstGeom>
        </p:spPr>
        <p:txBody>
          <a:bodyPr wrap="none">
            <a:spAutoFit/>
          </a:bodyPr>
          <a:lstStyle/>
          <a:p>
            <a:r>
              <a:rPr lang="en-GB" sz="1600" dirty="0" smtClean="0">
                <a:solidFill>
                  <a:srgbClr val="002060"/>
                </a:solidFill>
              </a:rPr>
              <a:t>ARI performance improved, from 55.3% to </a:t>
            </a:r>
            <a:r>
              <a:rPr lang="en-GB" sz="1600" b="1" dirty="0" smtClean="0">
                <a:solidFill>
                  <a:srgbClr val="002060"/>
                </a:solidFill>
              </a:rPr>
              <a:t>58.6%</a:t>
            </a:r>
            <a:r>
              <a:rPr lang="en-GB" sz="1600" dirty="0" smtClean="0">
                <a:solidFill>
                  <a:srgbClr val="002060"/>
                </a:solidFill>
              </a:rPr>
              <a:t>, the highest weekly performance since early August </a:t>
            </a:r>
            <a:endParaRPr lang="en-GB" sz="1600" dirty="0">
              <a:solidFill>
                <a:srgbClr val="002060"/>
              </a:solidFill>
            </a:endParaRPr>
          </a:p>
        </p:txBody>
      </p:sp>
      <p:sp>
        <p:nvSpPr>
          <p:cNvPr id="11" name="Rectangle 10"/>
          <p:cNvSpPr/>
          <p:nvPr/>
        </p:nvSpPr>
        <p:spPr>
          <a:xfrm>
            <a:off x="1" y="2702639"/>
            <a:ext cx="4209614" cy="338554"/>
          </a:xfrm>
          <a:prstGeom prst="rect">
            <a:avLst/>
          </a:prstGeom>
        </p:spPr>
        <p:txBody>
          <a:bodyPr wrap="none">
            <a:spAutoFit/>
          </a:bodyPr>
          <a:lstStyle/>
          <a:p>
            <a:r>
              <a:rPr lang="en-GB" sz="1600" dirty="0" smtClean="0">
                <a:solidFill>
                  <a:srgbClr val="002060"/>
                </a:solidFill>
              </a:rPr>
              <a:t>Dr </a:t>
            </a:r>
            <a:r>
              <a:rPr lang="en-GB" sz="1600" dirty="0" err="1" smtClean="0">
                <a:solidFill>
                  <a:srgbClr val="002060"/>
                </a:solidFill>
              </a:rPr>
              <a:t>Gray’s</a:t>
            </a:r>
            <a:r>
              <a:rPr lang="en-GB" sz="1600" dirty="0" smtClean="0">
                <a:solidFill>
                  <a:srgbClr val="002060"/>
                </a:solidFill>
              </a:rPr>
              <a:t> performance fell, from 70.9% to </a:t>
            </a:r>
            <a:r>
              <a:rPr lang="en-GB" sz="1600" b="1" dirty="0" smtClean="0">
                <a:solidFill>
                  <a:srgbClr val="002060"/>
                </a:solidFill>
              </a:rPr>
              <a:t>69.7%</a:t>
            </a:r>
            <a:endParaRPr lang="en-GB" sz="1600" dirty="0">
              <a:solidFill>
                <a:srgbClr val="002060"/>
              </a:solidFill>
            </a:endParaRPr>
          </a:p>
        </p:txBody>
      </p:sp>
      <p:sp>
        <p:nvSpPr>
          <p:cNvPr id="12" name="Rectangle 11"/>
          <p:cNvSpPr/>
          <p:nvPr/>
        </p:nvSpPr>
        <p:spPr>
          <a:xfrm>
            <a:off x="0" y="4615620"/>
            <a:ext cx="7858883" cy="338554"/>
          </a:xfrm>
          <a:prstGeom prst="rect">
            <a:avLst/>
          </a:prstGeom>
        </p:spPr>
        <p:txBody>
          <a:bodyPr wrap="none">
            <a:spAutoFit/>
          </a:bodyPr>
          <a:lstStyle/>
          <a:p>
            <a:r>
              <a:rPr lang="en-GB" sz="1600" dirty="0" smtClean="0">
                <a:solidFill>
                  <a:srgbClr val="002060"/>
                </a:solidFill>
              </a:rPr>
              <a:t>RACH performance improved, from 91.2% to </a:t>
            </a:r>
            <a:r>
              <a:rPr lang="en-GB" sz="1600" b="1" dirty="0" smtClean="0">
                <a:solidFill>
                  <a:srgbClr val="002060"/>
                </a:solidFill>
              </a:rPr>
              <a:t>91.5%</a:t>
            </a:r>
            <a:r>
              <a:rPr lang="en-GB" sz="1600" dirty="0" smtClean="0">
                <a:solidFill>
                  <a:srgbClr val="002060"/>
                </a:solidFill>
              </a:rPr>
              <a:t>, the fourth consecutive weekly increase</a:t>
            </a:r>
            <a:r>
              <a:rPr lang="en-GB" sz="1600" b="1" dirty="0" smtClean="0">
                <a:solidFill>
                  <a:srgbClr val="002060"/>
                </a:solidFill>
              </a:rPr>
              <a:t> </a:t>
            </a:r>
            <a:endParaRPr lang="en-GB" sz="1600" b="1" dirty="0">
              <a:solidFill>
                <a:srgbClr val="002060"/>
              </a:solidFill>
            </a:endParaRPr>
          </a:p>
        </p:txBody>
      </p:sp>
      <p:sp>
        <p:nvSpPr>
          <p:cNvPr id="15" name="TextBox 14"/>
          <p:cNvSpPr txBox="1"/>
          <p:nvPr/>
        </p:nvSpPr>
        <p:spPr>
          <a:xfrm>
            <a:off x="4370605" y="1077685"/>
            <a:ext cx="7721866" cy="1261884"/>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primary 4 hour breach reason remains ‘Wait for 1</a:t>
            </a:r>
            <a:r>
              <a:rPr lang="en-GB" sz="1600" baseline="30000" dirty="0" smtClean="0">
                <a:solidFill>
                  <a:srgbClr val="002060"/>
                </a:solidFill>
              </a:rPr>
              <a:t>st</a:t>
            </a:r>
            <a:r>
              <a:rPr lang="en-GB" sz="1600" dirty="0" smtClean="0">
                <a:solidFill>
                  <a:srgbClr val="002060"/>
                </a:solidFill>
              </a:rPr>
              <a:t> assessment’</a:t>
            </a:r>
          </a:p>
          <a:p>
            <a:pPr marL="171450" indent="-171450">
              <a:buFont typeface="Arial" panose="020B0604020202020204" pitchFamily="34" charset="0"/>
              <a:buChar char="•"/>
            </a:pPr>
            <a:endParaRPr lang="en-GB" sz="12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82 8-hour breaches </a:t>
            </a:r>
            <a:r>
              <a:rPr lang="en-GB" sz="1600" dirty="0" smtClean="0">
                <a:solidFill>
                  <a:srgbClr val="002060"/>
                </a:solidFill>
              </a:rPr>
              <a:t>in the last 7 days, a decrease from 133 the previous week</a:t>
            </a:r>
          </a:p>
          <a:p>
            <a:pPr marL="171450" indent="-171450">
              <a:buFont typeface="Arial" panose="020B0604020202020204" pitchFamily="34" charset="0"/>
              <a:buChar char="•"/>
            </a:pPr>
            <a:endParaRPr lang="en-GB" sz="8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19  12-hour breaches</a:t>
            </a:r>
            <a:r>
              <a:rPr lang="en-GB" sz="1600" dirty="0" smtClean="0">
                <a:solidFill>
                  <a:srgbClr val="002060"/>
                </a:solidFill>
              </a:rPr>
              <a:t> in the last 7 days, an increase from 18 the previous week</a:t>
            </a:r>
          </a:p>
          <a:p>
            <a:pPr marL="171450" indent="-171450">
              <a:buFont typeface="Arial" panose="020B0604020202020204" pitchFamily="34" charset="0"/>
              <a:buChar char="•"/>
            </a:pPr>
            <a:endParaRPr lang="en-GB" sz="800" dirty="0" smtClean="0">
              <a:solidFill>
                <a:srgbClr val="002060"/>
              </a:solidFill>
            </a:endParaRPr>
          </a:p>
        </p:txBody>
      </p:sp>
      <p:sp>
        <p:nvSpPr>
          <p:cNvPr id="16" name="TextBox 15"/>
          <p:cNvSpPr txBox="1"/>
          <p:nvPr/>
        </p:nvSpPr>
        <p:spPr>
          <a:xfrm>
            <a:off x="4370603" y="2806027"/>
            <a:ext cx="7721868" cy="2123658"/>
          </a:xfrm>
          <a:prstGeom prst="rect">
            <a:avLst/>
          </a:prstGeom>
          <a:noFill/>
        </p:spPr>
        <p:txBody>
          <a:bodyPr wrap="square" rtlCol="0">
            <a:spAutoFit/>
          </a:bodyPr>
          <a:lstStyle/>
          <a:p>
            <a:pPr marL="171450" indent="-171450">
              <a:buFont typeface="Arial" panose="020B0604020202020204" pitchFamily="34" charset="0"/>
              <a:buChar char="•"/>
            </a:pPr>
            <a:r>
              <a:rPr lang="en-GB" sz="1600" dirty="0" smtClean="0">
                <a:solidFill>
                  <a:srgbClr val="002060"/>
                </a:solidFill>
              </a:rPr>
              <a:t>primary 4 hour breach reason was ‘Wait </a:t>
            </a:r>
            <a:r>
              <a:rPr lang="en-GB" sz="1600" dirty="0">
                <a:solidFill>
                  <a:srgbClr val="002060"/>
                </a:solidFill>
              </a:rPr>
              <a:t>for </a:t>
            </a:r>
            <a:r>
              <a:rPr lang="en-GB" sz="1600" dirty="0" smtClean="0">
                <a:solidFill>
                  <a:srgbClr val="002060"/>
                </a:solidFill>
              </a:rPr>
              <a:t>specialist - Other’</a:t>
            </a:r>
            <a:endParaRPr lang="en-GB" sz="1600" dirty="0">
              <a:solidFill>
                <a:srgbClr val="002060"/>
              </a:solidFill>
            </a:endParaRPr>
          </a:p>
          <a:p>
            <a:pPr marL="171450" indent="-171450">
              <a:buFont typeface="Arial" panose="020B0604020202020204" pitchFamily="34" charset="0"/>
              <a:buChar char="•"/>
            </a:pPr>
            <a:endParaRPr lang="en-GB" sz="12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47  8-hour breaches </a:t>
            </a:r>
            <a:r>
              <a:rPr lang="en-GB" sz="1600" dirty="0">
                <a:solidFill>
                  <a:srgbClr val="002060"/>
                </a:solidFill>
              </a:rPr>
              <a:t>in the last </a:t>
            </a:r>
            <a:r>
              <a:rPr lang="en-GB" sz="1600" dirty="0" smtClean="0">
                <a:solidFill>
                  <a:srgbClr val="002060"/>
                </a:solidFill>
              </a:rPr>
              <a:t>7 days, an increase from 37 the </a:t>
            </a:r>
            <a:r>
              <a:rPr lang="en-GB" sz="1600" dirty="0">
                <a:solidFill>
                  <a:srgbClr val="002060"/>
                </a:solidFill>
              </a:rPr>
              <a:t>previous </a:t>
            </a:r>
            <a:r>
              <a:rPr lang="en-GB" sz="1600" dirty="0" smtClean="0">
                <a:solidFill>
                  <a:srgbClr val="002060"/>
                </a:solidFill>
              </a:rPr>
              <a:t>week</a:t>
            </a:r>
          </a:p>
          <a:p>
            <a:pPr marL="171450" indent="-171450">
              <a:buFont typeface="Arial" panose="020B0604020202020204" pitchFamily="34" charset="0"/>
              <a:buChar char="•"/>
            </a:pPr>
            <a:endParaRPr lang="en-GB" sz="8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18  12-hour breaches </a:t>
            </a:r>
            <a:r>
              <a:rPr lang="en-GB" sz="1600" dirty="0" smtClean="0">
                <a:solidFill>
                  <a:srgbClr val="002060"/>
                </a:solidFill>
              </a:rPr>
              <a:t>in the last 7 days, an increase from 15 the </a:t>
            </a:r>
            <a:r>
              <a:rPr lang="en-GB" sz="1600" dirty="0">
                <a:solidFill>
                  <a:srgbClr val="002060"/>
                </a:solidFill>
              </a:rPr>
              <a:t>previous </a:t>
            </a:r>
            <a:r>
              <a:rPr lang="en-GB" sz="1600" dirty="0" smtClean="0">
                <a:solidFill>
                  <a:srgbClr val="002060"/>
                </a:solidFill>
              </a:rPr>
              <a:t>week</a:t>
            </a:r>
          </a:p>
          <a:p>
            <a:pPr marL="171450" indent="-171450">
              <a:buFont typeface="Arial" panose="020B0604020202020204" pitchFamily="34" charset="0"/>
              <a:buChar char="•"/>
            </a:pPr>
            <a:endParaRPr lang="en-GB" sz="800" dirty="0" smtClean="0">
              <a:solidFill>
                <a:srgbClr val="002060"/>
              </a:solidFill>
            </a:endParaRPr>
          </a:p>
          <a:p>
            <a:pPr marL="171450" indent="-171450">
              <a:buFont typeface="Arial" panose="020B0604020202020204" pitchFamily="34" charset="0"/>
              <a:buChar char="•"/>
            </a:pPr>
            <a:r>
              <a:rPr lang="en-GB" sz="1600" dirty="0" smtClean="0">
                <a:solidFill>
                  <a:srgbClr val="002060"/>
                </a:solidFill>
              </a:rPr>
              <a:t>weekly 8- and 12-hour breaches at lower levels than observed during the first three weeks of October</a:t>
            </a:r>
            <a:endParaRPr lang="en-GB" sz="1600" dirty="0">
              <a:solidFill>
                <a:srgbClr val="002060"/>
              </a:solidFill>
            </a:endParaRPr>
          </a:p>
          <a:p>
            <a:pPr marL="171450" indent="-171450">
              <a:buFont typeface="Arial" panose="020B0604020202020204" pitchFamily="34" charset="0"/>
              <a:buChar char="•"/>
            </a:pPr>
            <a:endParaRPr lang="en-GB" sz="1600" dirty="0" smtClean="0">
              <a:solidFill>
                <a:srgbClr val="002060"/>
              </a:solidFill>
            </a:endParaRPr>
          </a:p>
          <a:p>
            <a:pPr marL="171450" indent="-171450">
              <a:buFont typeface="Arial" panose="020B0604020202020204" pitchFamily="34" charset="0"/>
              <a:buChar char="•"/>
            </a:pPr>
            <a:endParaRPr lang="en-GB" sz="800" dirty="0" smtClean="0">
              <a:solidFill>
                <a:srgbClr val="002060"/>
              </a:solidFill>
            </a:endParaRPr>
          </a:p>
        </p:txBody>
      </p:sp>
      <p:sp>
        <p:nvSpPr>
          <p:cNvPr id="17" name="TextBox 16"/>
          <p:cNvSpPr txBox="1"/>
          <p:nvPr/>
        </p:nvSpPr>
        <p:spPr>
          <a:xfrm>
            <a:off x="4390918" y="4929685"/>
            <a:ext cx="7701556" cy="1138773"/>
          </a:xfrm>
          <a:prstGeom prst="rect">
            <a:avLst/>
          </a:prstGeom>
          <a:noFill/>
        </p:spPr>
        <p:txBody>
          <a:bodyPr wrap="square" rtlCol="0">
            <a:spAutoFit/>
          </a:bodyPr>
          <a:lstStyle/>
          <a:p>
            <a:pPr marL="171450" indent="-171450">
              <a:buFont typeface="Arial" panose="020B0604020202020204" pitchFamily="34" charset="0"/>
              <a:buChar char="•"/>
            </a:pPr>
            <a:r>
              <a:rPr lang="en-GB" sz="1600" dirty="0">
                <a:solidFill>
                  <a:srgbClr val="002060"/>
                </a:solidFill>
              </a:rPr>
              <a:t>primary 4 hour breach reason remains ‘Wait for 1</a:t>
            </a:r>
            <a:r>
              <a:rPr lang="en-GB" sz="1600" baseline="30000" dirty="0">
                <a:solidFill>
                  <a:srgbClr val="002060"/>
                </a:solidFill>
              </a:rPr>
              <a:t>st</a:t>
            </a:r>
            <a:r>
              <a:rPr lang="en-GB" sz="1600" dirty="0">
                <a:solidFill>
                  <a:srgbClr val="002060"/>
                </a:solidFill>
              </a:rPr>
              <a:t> assessment’</a:t>
            </a:r>
          </a:p>
          <a:p>
            <a:pPr marL="171450" indent="-171450">
              <a:buFont typeface="Arial" panose="020B0604020202020204" pitchFamily="34" charset="0"/>
              <a:buChar char="•"/>
            </a:pPr>
            <a:endParaRPr lang="en-GB" sz="1200" dirty="0" smtClean="0">
              <a:solidFill>
                <a:srgbClr val="002060"/>
              </a:solidFill>
            </a:endParaRPr>
          </a:p>
          <a:p>
            <a:pPr marL="171450" indent="-171450">
              <a:buFont typeface="Arial" panose="020B0604020202020204" pitchFamily="34" charset="0"/>
              <a:buChar char="•"/>
            </a:pPr>
            <a:r>
              <a:rPr lang="en-GB" sz="1600" b="1" dirty="0" smtClean="0">
                <a:solidFill>
                  <a:srgbClr val="002060"/>
                </a:solidFill>
              </a:rPr>
              <a:t>1  8-hour breach </a:t>
            </a:r>
            <a:r>
              <a:rPr lang="en-GB" sz="1600" dirty="0" smtClean="0">
                <a:solidFill>
                  <a:srgbClr val="002060"/>
                </a:solidFill>
              </a:rPr>
              <a:t>in the last </a:t>
            </a:r>
            <a:r>
              <a:rPr lang="en-GB" sz="1600" dirty="0">
                <a:solidFill>
                  <a:srgbClr val="002060"/>
                </a:solidFill>
              </a:rPr>
              <a:t>7 days, </a:t>
            </a:r>
            <a:r>
              <a:rPr lang="en-GB" sz="1600" dirty="0" smtClean="0">
                <a:solidFill>
                  <a:srgbClr val="002060"/>
                </a:solidFill>
              </a:rPr>
              <a:t>the same level as the previous week</a:t>
            </a:r>
          </a:p>
          <a:p>
            <a:pPr marL="171450" indent="-171450">
              <a:buFont typeface="Arial" panose="020B0604020202020204" pitchFamily="34" charset="0"/>
              <a:buChar char="•"/>
            </a:pPr>
            <a:endParaRPr lang="en-GB" sz="800" dirty="0" smtClean="0">
              <a:solidFill>
                <a:srgbClr val="002060"/>
              </a:solidFill>
            </a:endParaRPr>
          </a:p>
          <a:p>
            <a:pPr marL="171450" indent="-171450">
              <a:buFont typeface="Arial" panose="020B0604020202020204" pitchFamily="34" charset="0"/>
              <a:buChar char="•"/>
            </a:pPr>
            <a:r>
              <a:rPr lang="en-GB" sz="1600" b="1" dirty="0">
                <a:solidFill>
                  <a:srgbClr val="002060"/>
                </a:solidFill>
              </a:rPr>
              <a:t>n</a:t>
            </a:r>
            <a:r>
              <a:rPr lang="en-GB" sz="1600" b="1" dirty="0" smtClean="0">
                <a:solidFill>
                  <a:srgbClr val="002060"/>
                </a:solidFill>
              </a:rPr>
              <a:t>o 12-hour breaches </a:t>
            </a:r>
            <a:r>
              <a:rPr lang="en-GB" sz="1600" dirty="0">
                <a:solidFill>
                  <a:srgbClr val="002060"/>
                </a:solidFill>
              </a:rPr>
              <a:t>in the last 7 days, </a:t>
            </a:r>
            <a:r>
              <a:rPr lang="en-GB" sz="1600" dirty="0" smtClean="0">
                <a:solidFill>
                  <a:srgbClr val="002060"/>
                </a:solidFill>
              </a:rPr>
              <a:t>the same level as the previous week</a:t>
            </a:r>
            <a:endParaRPr lang="en-GB" sz="1600" dirty="0">
              <a:solidFill>
                <a:srgbClr val="002060"/>
              </a:solidFill>
            </a:endParaRPr>
          </a:p>
        </p:txBody>
      </p:sp>
      <p:pic>
        <p:nvPicPr>
          <p:cNvPr id="2" name="Picture 1"/>
          <p:cNvPicPr>
            <a:picLocks noChangeAspect="1"/>
          </p:cNvPicPr>
          <p:nvPr/>
        </p:nvPicPr>
        <p:blipFill>
          <a:blip r:embed="rId3"/>
          <a:stretch>
            <a:fillRect/>
          </a:stretch>
        </p:blipFill>
        <p:spPr>
          <a:xfrm>
            <a:off x="75213" y="1086055"/>
            <a:ext cx="4315749" cy="1525557"/>
          </a:xfrm>
          <a:prstGeom prst="rect">
            <a:avLst/>
          </a:prstGeom>
        </p:spPr>
      </p:pic>
      <p:pic>
        <p:nvPicPr>
          <p:cNvPr id="3" name="Picture 2"/>
          <p:cNvPicPr>
            <a:picLocks noChangeAspect="1"/>
          </p:cNvPicPr>
          <p:nvPr/>
        </p:nvPicPr>
        <p:blipFill>
          <a:blip r:embed="rId4"/>
          <a:stretch>
            <a:fillRect/>
          </a:stretch>
        </p:blipFill>
        <p:spPr>
          <a:xfrm>
            <a:off x="75214" y="3041193"/>
            <a:ext cx="4315704" cy="1452838"/>
          </a:xfrm>
          <a:prstGeom prst="rect">
            <a:avLst/>
          </a:prstGeom>
        </p:spPr>
      </p:pic>
      <p:pic>
        <p:nvPicPr>
          <p:cNvPr id="5" name="Picture 4"/>
          <p:cNvPicPr>
            <a:picLocks noChangeAspect="1"/>
          </p:cNvPicPr>
          <p:nvPr/>
        </p:nvPicPr>
        <p:blipFill>
          <a:blip r:embed="rId5"/>
          <a:stretch>
            <a:fillRect/>
          </a:stretch>
        </p:blipFill>
        <p:spPr>
          <a:xfrm>
            <a:off x="75213" y="4922698"/>
            <a:ext cx="4295392" cy="1425929"/>
          </a:xfrm>
          <a:prstGeom prst="rect">
            <a:avLst/>
          </a:prstGeom>
        </p:spPr>
      </p:pic>
      <p:sp>
        <p:nvSpPr>
          <p:cNvPr id="19" name="TextBox 18"/>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2604581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400110"/>
          </a:xfrm>
          <a:prstGeom prst="rect">
            <a:avLst/>
          </a:prstGeom>
          <a:solidFill>
            <a:schemeClr val="accent1">
              <a:lumMod val="40000"/>
              <a:lumOff val="60000"/>
            </a:schemeClr>
          </a:solidFill>
        </p:spPr>
        <p:txBody>
          <a:bodyPr wrap="square" rtlCol="0">
            <a:spAutoFit/>
          </a:bodyPr>
          <a:lstStyle/>
          <a:p>
            <a:r>
              <a:rPr lang="en-GB" sz="2000" b="1" dirty="0" smtClean="0">
                <a:solidFill>
                  <a:srgbClr val="002060"/>
                </a:solidFill>
              </a:rPr>
              <a:t>Elective Care – consultant-led Outpatients</a:t>
            </a:r>
            <a:endParaRPr lang="en-GB" sz="1400" b="1" dirty="0">
              <a:solidFill>
                <a:srgbClr val="002060"/>
              </a:solidFill>
            </a:endParaRPr>
          </a:p>
        </p:txBody>
      </p:sp>
      <p:sp>
        <p:nvSpPr>
          <p:cNvPr id="18" name="TextBox 17"/>
          <p:cNvSpPr txBox="1"/>
          <p:nvPr/>
        </p:nvSpPr>
        <p:spPr>
          <a:xfrm>
            <a:off x="1" y="400109"/>
            <a:ext cx="12192000" cy="400110"/>
          </a:xfrm>
          <a:prstGeom prst="rect">
            <a:avLst/>
          </a:prstGeom>
          <a:solidFill>
            <a:schemeClr val="accent1">
              <a:lumMod val="20000"/>
              <a:lumOff val="80000"/>
            </a:schemeClr>
          </a:solidFill>
        </p:spPr>
        <p:txBody>
          <a:bodyPr wrap="square" rtlCol="0">
            <a:spAutoFit/>
          </a:bodyPr>
          <a:lstStyle/>
          <a:p>
            <a:pPr algn="r"/>
            <a:r>
              <a:rPr lang="en-GB" sz="2000" dirty="0" smtClean="0">
                <a:solidFill>
                  <a:srgbClr val="002060"/>
                </a:solidFill>
              </a:rPr>
              <a:t>Waiting list size has decreased</a:t>
            </a:r>
            <a:endParaRPr lang="en-GB" sz="2000" dirty="0">
              <a:solidFill>
                <a:srgbClr val="002060"/>
              </a:solidFill>
            </a:endParaRPr>
          </a:p>
        </p:txBody>
      </p:sp>
      <p:sp>
        <p:nvSpPr>
          <p:cNvPr id="19" name="TextBox 18"/>
          <p:cNvSpPr txBox="1"/>
          <p:nvPr/>
        </p:nvSpPr>
        <p:spPr>
          <a:xfrm>
            <a:off x="0" y="2210157"/>
            <a:ext cx="6633190" cy="4539704"/>
          </a:xfrm>
          <a:prstGeom prst="rect">
            <a:avLst/>
          </a:prstGeom>
          <a:noFill/>
        </p:spPr>
        <p:txBody>
          <a:bodyPr wrap="square" rtlCol="0">
            <a:spAutoFit/>
          </a:bodyPr>
          <a:lstStyle/>
          <a:p>
            <a:pPr marL="171450" indent="-171450">
              <a:buFont typeface="Arial" panose="020B0604020202020204" pitchFamily="34" charset="0"/>
              <a:buChar char="•"/>
            </a:pPr>
            <a:r>
              <a:rPr lang="en-GB" sz="1500" dirty="0" smtClean="0">
                <a:solidFill>
                  <a:srgbClr val="002060"/>
                </a:solidFill>
              </a:rPr>
              <a:t>The list size has </a:t>
            </a:r>
            <a:r>
              <a:rPr lang="en-GB" sz="1500" b="1" dirty="0" smtClean="0">
                <a:solidFill>
                  <a:srgbClr val="002060"/>
                </a:solidFill>
              </a:rPr>
              <a:t>decreased by 614 </a:t>
            </a:r>
            <a:r>
              <a:rPr lang="en-GB" sz="1500" dirty="0" smtClean="0">
                <a:solidFill>
                  <a:srgbClr val="002060"/>
                </a:solidFill>
              </a:rPr>
              <a:t>patients since last week, the largest weekly reduction since mid-July, taking the list size to its lowest level since mid-August </a:t>
            </a:r>
          </a:p>
          <a:p>
            <a:pPr marL="171450" indent="-171450">
              <a:buFont typeface="Arial" panose="020B0604020202020204" pitchFamily="34" charset="0"/>
              <a:buChar char="•"/>
            </a:pPr>
            <a:endParaRPr lang="en-GB" sz="800" dirty="0">
              <a:solidFill>
                <a:srgbClr val="002060"/>
              </a:solidFill>
            </a:endParaRPr>
          </a:p>
          <a:p>
            <a:pPr marL="171450" indent="-171450">
              <a:buFont typeface="Arial" panose="020B0604020202020204" pitchFamily="34" charset="0"/>
              <a:buChar char="•"/>
            </a:pPr>
            <a:r>
              <a:rPr lang="en-GB" sz="1500" dirty="0">
                <a:solidFill>
                  <a:srgbClr val="002060"/>
                </a:solidFill>
              </a:rPr>
              <a:t>The proportion of patients waiting over 12 weeks </a:t>
            </a:r>
            <a:r>
              <a:rPr lang="en-GB" sz="1500" dirty="0" smtClean="0">
                <a:solidFill>
                  <a:srgbClr val="002060"/>
                </a:solidFill>
              </a:rPr>
              <a:t>has increased fractionally, from 48.7% to </a:t>
            </a:r>
            <a:r>
              <a:rPr lang="en-GB" sz="1500" b="1" dirty="0" smtClean="0">
                <a:solidFill>
                  <a:srgbClr val="002060"/>
                </a:solidFill>
              </a:rPr>
              <a:t>49.2%</a:t>
            </a:r>
            <a:endParaRPr lang="en-GB" sz="1500" dirty="0" smtClean="0">
              <a:solidFill>
                <a:srgbClr val="002060"/>
              </a:solidFill>
            </a:endParaRPr>
          </a:p>
          <a:p>
            <a:endParaRPr lang="en-GB" sz="800" b="1" dirty="0">
              <a:solidFill>
                <a:srgbClr val="002060"/>
              </a:solidFill>
            </a:endParaRPr>
          </a:p>
          <a:p>
            <a:pPr marL="171450" indent="-171450">
              <a:buFont typeface="Arial" panose="020B0604020202020204" pitchFamily="34" charset="0"/>
              <a:buChar char="•"/>
            </a:pPr>
            <a:r>
              <a:rPr lang="en-GB" sz="1500" dirty="0" smtClean="0">
                <a:solidFill>
                  <a:srgbClr val="002060"/>
                </a:solidFill>
              </a:rPr>
              <a:t>The number of patients waiting over 104 weeks is </a:t>
            </a:r>
            <a:r>
              <a:rPr lang="en-GB" sz="1500" b="1" dirty="0" smtClean="0">
                <a:solidFill>
                  <a:srgbClr val="002060"/>
                </a:solidFill>
              </a:rPr>
              <a:t>635 </a:t>
            </a:r>
            <a:r>
              <a:rPr lang="en-GB" sz="1500" dirty="0" smtClean="0">
                <a:solidFill>
                  <a:srgbClr val="002060"/>
                </a:solidFill>
              </a:rPr>
              <a:t>(1.51% of the waiting list), a slight increase from 629 the </a:t>
            </a:r>
            <a:r>
              <a:rPr lang="en-GB" sz="1500" dirty="0">
                <a:solidFill>
                  <a:srgbClr val="002060"/>
                </a:solidFill>
              </a:rPr>
              <a:t>previous week (</a:t>
            </a:r>
            <a:r>
              <a:rPr lang="en-GB" sz="1500" dirty="0" smtClean="0">
                <a:solidFill>
                  <a:srgbClr val="002060"/>
                </a:solidFill>
              </a:rPr>
              <a:t>1.47% </a:t>
            </a:r>
            <a:r>
              <a:rPr lang="en-GB" sz="1500" dirty="0">
                <a:solidFill>
                  <a:srgbClr val="002060"/>
                </a:solidFill>
              </a:rPr>
              <a:t>of the waiting list</a:t>
            </a:r>
            <a:r>
              <a:rPr lang="en-GB" sz="1500" dirty="0" smtClean="0">
                <a:solidFill>
                  <a:srgbClr val="002060"/>
                </a:solidFill>
              </a:rPr>
              <a:t>), and the fourth consecutive weekly increase</a:t>
            </a:r>
          </a:p>
          <a:p>
            <a:pPr marL="171450" indent="-171450">
              <a:buFont typeface="Arial" panose="020B0604020202020204" pitchFamily="34" charset="0"/>
              <a:buChar char="•"/>
            </a:pPr>
            <a:endParaRPr lang="en-GB" sz="800" dirty="0">
              <a:solidFill>
                <a:srgbClr val="002060"/>
              </a:solidFill>
            </a:endParaRPr>
          </a:p>
          <a:p>
            <a:pPr marL="171450" indent="-171450">
              <a:buFont typeface="Arial" panose="020B0604020202020204" pitchFamily="34" charset="0"/>
              <a:buChar char="•"/>
            </a:pPr>
            <a:r>
              <a:rPr lang="en-GB" sz="1500" dirty="0" smtClean="0">
                <a:solidFill>
                  <a:srgbClr val="002060"/>
                </a:solidFill>
              </a:rPr>
              <a:t>The proportion of patients unavailable (all reasons) has fallen to </a:t>
            </a:r>
            <a:r>
              <a:rPr lang="en-GB" sz="1500" b="1" dirty="0" smtClean="0">
                <a:solidFill>
                  <a:srgbClr val="002060"/>
                </a:solidFill>
              </a:rPr>
              <a:t>0.6%</a:t>
            </a:r>
            <a:r>
              <a:rPr lang="en-GB" sz="1500" dirty="0" smtClean="0">
                <a:solidFill>
                  <a:srgbClr val="002060"/>
                </a:solidFill>
              </a:rPr>
              <a:t>, the lowest level since mid-April</a:t>
            </a:r>
            <a:endParaRPr lang="en-GB" sz="1500" b="1" dirty="0" smtClean="0">
              <a:solidFill>
                <a:srgbClr val="002060"/>
              </a:solidFill>
            </a:endParaRPr>
          </a:p>
          <a:p>
            <a:endParaRPr lang="en-GB" sz="800" dirty="0">
              <a:solidFill>
                <a:srgbClr val="002060"/>
              </a:solidFill>
            </a:endParaRPr>
          </a:p>
          <a:p>
            <a:pPr marL="171450" indent="-171450">
              <a:buFont typeface="Arial" panose="020B0604020202020204" pitchFamily="34" charset="0"/>
              <a:buChar char="•"/>
            </a:pPr>
            <a:r>
              <a:rPr lang="en-GB" sz="1500" dirty="0">
                <a:solidFill>
                  <a:srgbClr val="002060"/>
                </a:solidFill>
              </a:rPr>
              <a:t>The longest waiting patient </a:t>
            </a:r>
            <a:r>
              <a:rPr lang="en-GB" sz="1500" dirty="0" smtClean="0">
                <a:solidFill>
                  <a:srgbClr val="002060"/>
                </a:solidFill>
              </a:rPr>
              <a:t>has been waiting for 1,391 days (GP Minor Surgery) and is booked to come in</a:t>
            </a:r>
          </a:p>
          <a:p>
            <a:pPr marL="171450" indent="-171450">
              <a:buFont typeface="Arial" panose="020B0604020202020204" pitchFamily="34" charset="0"/>
              <a:buChar char="•"/>
            </a:pPr>
            <a:endParaRPr lang="en-GB" sz="800" dirty="0" smtClean="0">
              <a:solidFill>
                <a:srgbClr val="002060"/>
              </a:solidFill>
            </a:endParaRPr>
          </a:p>
          <a:p>
            <a:pPr marL="171450" indent="-171450">
              <a:buFont typeface="Arial" panose="020B0604020202020204" pitchFamily="34" charset="0"/>
              <a:buChar char="•"/>
            </a:pPr>
            <a:r>
              <a:rPr lang="en-GB" sz="1500" dirty="0" smtClean="0">
                <a:solidFill>
                  <a:srgbClr val="002060"/>
                </a:solidFill>
              </a:rPr>
              <a:t>14 of the 20 longest waiting patients have been booked to come in</a:t>
            </a:r>
          </a:p>
          <a:p>
            <a:pPr marL="171450" indent="-171450">
              <a:buFont typeface="Arial" panose="020B0604020202020204" pitchFamily="34" charset="0"/>
              <a:buChar char="•"/>
            </a:pPr>
            <a:endParaRPr lang="en-GB" sz="800" dirty="0">
              <a:solidFill>
                <a:srgbClr val="002060"/>
              </a:solidFill>
            </a:endParaRPr>
          </a:p>
          <a:p>
            <a:pPr marL="171450" indent="-171450">
              <a:buFont typeface="Arial" panose="020B0604020202020204" pitchFamily="34" charset="0"/>
              <a:buChar char="•"/>
            </a:pPr>
            <a:r>
              <a:rPr lang="en-GB" sz="1500" dirty="0" smtClean="0">
                <a:solidFill>
                  <a:srgbClr val="002060"/>
                </a:solidFill>
              </a:rPr>
              <a:t>The longest waiting urgent/USC patient has been waiting 654 days (Urology) and is not yet booked to come in </a:t>
            </a:r>
          </a:p>
          <a:p>
            <a:pPr marL="171450" indent="-171450">
              <a:buFont typeface="Arial" panose="020B0604020202020204" pitchFamily="34" charset="0"/>
              <a:buChar char="•"/>
            </a:pPr>
            <a:endParaRPr lang="en-GB" sz="800" dirty="0">
              <a:solidFill>
                <a:srgbClr val="002060"/>
              </a:solidFill>
            </a:endParaRPr>
          </a:p>
          <a:p>
            <a:pPr marL="171450" indent="-171450">
              <a:buFont typeface="Arial" panose="020B0604020202020204" pitchFamily="34" charset="0"/>
              <a:buChar char="•"/>
            </a:pPr>
            <a:r>
              <a:rPr lang="en-GB" sz="1500" dirty="0" smtClean="0">
                <a:solidFill>
                  <a:srgbClr val="002060"/>
                </a:solidFill>
              </a:rPr>
              <a:t>17 of the 20 longest waiting urgent/USC patients have been booked to come in</a:t>
            </a:r>
          </a:p>
          <a:p>
            <a:pPr marL="171450" indent="-171450">
              <a:buFont typeface="Arial" panose="020B0604020202020204" pitchFamily="34" charset="0"/>
              <a:buChar char="•"/>
            </a:pPr>
            <a:endParaRPr lang="en-GB" sz="800" dirty="0">
              <a:solidFill>
                <a:srgbClr val="002060"/>
              </a:solidFill>
            </a:endParaRPr>
          </a:p>
        </p:txBody>
      </p:sp>
      <p:pic>
        <p:nvPicPr>
          <p:cNvPr id="5" name="Picture 4"/>
          <p:cNvPicPr>
            <a:picLocks noChangeAspect="1"/>
          </p:cNvPicPr>
          <p:nvPr/>
        </p:nvPicPr>
        <p:blipFill>
          <a:blip r:embed="rId3"/>
          <a:stretch>
            <a:fillRect/>
          </a:stretch>
        </p:blipFill>
        <p:spPr>
          <a:xfrm>
            <a:off x="105024" y="823201"/>
            <a:ext cx="6369789" cy="1224959"/>
          </a:xfrm>
          <a:prstGeom prst="rect">
            <a:avLst/>
          </a:prstGeom>
        </p:spPr>
      </p:pic>
      <p:pic>
        <p:nvPicPr>
          <p:cNvPr id="6" name="Picture 5"/>
          <p:cNvPicPr>
            <a:picLocks noChangeAspect="1"/>
          </p:cNvPicPr>
          <p:nvPr/>
        </p:nvPicPr>
        <p:blipFill>
          <a:blip r:embed="rId4"/>
          <a:stretch>
            <a:fillRect/>
          </a:stretch>
        </p:blipFill>
        <p:spPr>
          <a:xfrm>
            <a:off x="6532807" y="823201"/>
            <a:ext cx="2655155" cy="1826941"/>
          </a:xfrm>
          <a:prstGeom prst="rect">
            <a:avLst/>
          </a:prstGeom>
        </p:spPr>
      </p:pic>
      <p:pic>
        <p:nvPicPr>
          <p:cNvPr id="9" name="Picture 8"/>
          <p:cNvPicPr>
            <a:picLocks noChangeAspect="1"/>
          </p:cNvPicPr>
          <p:nvPr/>
        </p:nvPicPr>
        <p:blipFill>
          <a:blip r:embed="rId5"/>
          <a:stretch>
            <a:fillRect/>
          </a:stretch>
        </p:blipFill>
        <p:spPr>
          <a:xfrm>
            <a:off x="9245955" y="823200"/>
            <a:ext cx="2739985" cy="1826941"/>
          </a:xfrm>
          <a:prstGeom prst="rect">
            <a:avLst/>
          </a:prstGeom>
        </p:spPr>
      </p:pic>
      <p:sp>
        <p:nvSpPr>
          <p:cNvPr id="11" name="TextBox 10"/>
          <p:cNvSpPr txBox="1"/>
          <p:nvPr/>
        </p:nvSpPr>
        <p:spPr>
          <a:xfrm>
            <a:off x="1" y="6596390"/>
            <a:ext cx="3710354" cy="261610"/>
          </a:xfrm>
          <a:prstGeom prst="rect">
            <a:avLst/>
          </a:prstGeom>
          <a:noFill/>
        </p:spPr>
        <p:txBody>
          <a:bodyPr wrap="square" rtlCol="0">
            <a:spAutoFit/>
          </a:bodyPr>
          <a:lstStyle/>
          <a:p>
            <a:r>
              <a:rPr lang="en-GB" sz="1100" dirty="0" smtClean="0">
                <a:solidFill>
                  <a:srgbClr val="002060"/>
                </a:solidFill>
              </a:rPr>
              <a:t>NHS Grampian Health Intelligence – Management Information</a:t>
            </a:r>
            <a:endParaRPr lang="en-GB" sz="1100" dirty="0">
              <a:solidFill>
                <a:srgbClr val="002060"/>
              </a:solidFill>
            </a:endParaRPr>
          </a:p>
        </p:txBody>
      </p:sp>
    </p:spTree>
    <p:extLst>
      <p:ext uri="{BB962C8B-B14F-4D97-AF65-F5344CB8AC3E}">
        <p14:creationId xmlns:p14="http://schemas.microsoft.com/office/powerpoint/2010/main" val="424077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Expiry_x0020_Date xmlns="fb51efd4-d88d-42f2-9677-63fb6671daf2" xsi:nil="true"/>
    <Document_x0020_Reviewer xmlns="fb51efd4-d88d-42f2-9677-63fb6671daf2" xsi:nil="true"/>
    <Review_x0020_Date xmlns="fb51efd4-d88d-42f2-9677-63fb6671daf2" xsi:nil="true"/>
    <Description0 xmlns="fb51efd4-d88d-42f2-9677-63fb6671daf2" xsi:nil="true"/>
    <Information_x0020_Type xmlns="fb51efd4-d88d-42f2-9677-63fb6671daf2" xsi:nil="true"/>
    <Publication_x0020_Class xmlns="fb51efd4-d88d-42f2-9677-63fb6671daf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NHSGStandard" ma:contentTypeID="0x0101003F95EE0E5E1B4A03ABDCE61B312B676F01003DB6188D522A5442A8E322B87BFD7C9C" ma:contentTypeVersion="1" ma:contentTypeDescription="Standard NHSG Formal Document Content Type" ma:contentTypeScope="" ma:versionID="c59482280d747fc290d962cc34f62061">
  <xsd:schema xmlns:xsd="http://www.w3.org/2001/XMLSchema" xmlns:p="http://schemas.microsoft.com/office/2006/metadata/properties" xmlns:ns1="http://schemas.microsoft.com/sharepoint/v3" targetNamespace="http://schemas.microsoft.com/office/2006/metadata/properties" ma:root="true" ma:fieldsID="2af8bd33e1288db3c55f2c1f850e3101" ns1:_="">
    <xsd:import namespace="http://schemas.microsoft.com/sharepoint/v3"/>
    <xsd:element name="properties">
      <xsd:complexType>
        <xsd:sequence>
          <xsd:element name="documentManagement">
            <xsd:complexType>
              <xsd:all>
                <xsd:element ref="ns1:NHSG_Document_Author"/>
                <xsd:element ref="ns1:NHSG_Document_Reviewer"/>
                <xsd:element ref="ns1:NHSG_Document_Review_Date"/>
                <xsd:element ref="ns1:ExpiryDate"/>
                <xsd:element ref="ns1:NHSG_Document_Audience"/>
                <xsd:element ref="ns1:NHSG_Document_Subject"/>
                <xsd:element ref="ns1:NHSG_Publication_Class"/>
                <xsd:element ref="ns1:NHSG_Information_Type"/>
                <xsd:element ref="ns1:NHSG_Document_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NHSG_Document_Author" ma:index="1" ma:displayName="Author" ma:internalName="NHSG_Document_Autho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er" ma:index="2" ma:displayName="Document Reviewer" ma:internalName="NHSG_Document_Review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HSG_Document_Review_Date" ma:index="3" ma:displayName="Review Date" ma:format="DateOnly" ma:internalName="NHSG_Document_Review_Date" ma:readOnly="false">
      <xsd:simpleType>
        <xsd:restriction base="dms:DateTime"/>
      </xsd:simpleType>
    </xsd:element>
    <xsd:element name="ExpiryDate" ma:index="4" ma:displayName="Expiry Date" ma:format="DateOnly" ma:internalName="ExpiryDate" ma:readOnly="false">
      <xsd:simpleType>
        <xsd:restriction base="dms:DateTime"/>
      </xsd:simpleType>
    </xsd:element>
    <xsd:element name="NHSG_Document_Audience" ma:index="5" ma:displayName="Audience" ma:default="NHS Grampian - Internal" ma:internalName="NHSG_Document_Audience">
      <xsd:simpleType>
        <xsd:restriction base="dms:Choice">
          <xsd:enumeration value="NHS Grampian - Internal"/>
          <xsd:enumeration value="Public - External"/>
        </xsd:restriction>
      </xsd:simpleType>
    </xsd:element>
    <xsd:element name="NHSG_Document_Subject" ma:index="6" ma:displayName="Subject" ma:default="About NHS Grampian" ma:internalName="NHSG_Document_Subject">
      <xsd:simpleType>
        <xsd:restriction base="dms:Choice">
          <xsd:enumeration value="About NHS Grampian"/>
          <xsd:enumeration value="Academic partners"/>
          <xsd:enumeration value="Access to information, rights of"/>
          <xsd:enumeration value="Achievements"/>
          <xsd:enumeration value="Action Plan"/>
          <xsd:enumeration value="Action Plan (Local Joint)"/>
          <xsd:enumeration value="Administrative "/>
          <xsd:enumeration value="Adverse incident reporting"/>
          <xsd:enumeration value="Advocacy"/>
          <xsd:enumeration value="Agenda of Board Meetings"/>
          <xsd:enumeration value="Agenda of Board sub-committee meetings"/>
          <xsd:enumeration value="Agenda of meetings"/>
          <xsd:enumeration value="Aims and objectives"/>
          <xsd:enumeration value="Annual Report"/>
          <xsd:enumeration value="Application forms"/>
          <xsd:enumeration value="Area Clinical Forum (ACF)"/>
          <xsd:enumeration value="Audit issues"/>
          <xsd:enumeration value="Audit material"/>
          <xsd:enumeration value="Benchmarking"/>
          <xsd:enumeration value="Business Continuity"/>
          <xsd:enumeration value="Business Plan/Strategic Plan"/>
          <xsd:enumeration value="Business Planning"/>
          <xsd:enumeration value="Catering"/>
          <xsd:enumeration value="Charitable bodies"/>
          <xsd:enumeration value="Chief Executive"/>
          <xsd:enumeration value="Child Protection"/>
          <xsd:enumeration value="Cleaning"/>
          <xsd:enumeration value="Clinical Audit"/>
          <xsd:enumeration value="Clinical Governance"/>
          <xsd:enumeration value="Clinical Guidelines"/>
          <xsd:enumeration value="Clinical policy/protocol"/>
          <xsd:enumeration value="Clinical services that we commission"/>
          <xsd:enumeration value="Clinical services that we provide"/>
          <xsd:enumeration value="Clinical Supervision"/>
          <xsd:enumeration value="Closures/variation of services"/>
          <xsd:enumeration value="Codes of Conduct"/>
          <xsd:enumeration value="Commercial information"/>
          <xsd:enumeration value="Communications"/>
          <xsd:enumeration value="Communications with the media"/>
          <xsd:enumeration value="Complaints"/>
          <xsd:enumeration value="Complaints procedure"/>
          <xsd:enumeration value="Confidential information"/>
          <xsd:enumeration value="Confidentiality"/>
          <xsd:enumeration value="Consent"/>
          <xsd:enumeration value="Consultant Appraisal"/>
          <xsd:enumeration value="Consultation Paper"/>
          <xsd:enumeration value="Consultation procedures"/>
          <xsd:enumeration value="Consultations in progress"/>
          <xsd:enumeration value="Contracts"/>
          <xsd:enumeration value="Contracts GP/Consultants"/>
          <xsd:enumeration value="Corporate Governance"/>
          <xsd:enumeration value="Corporate Information "/>
          <xsd:enumeration value="Corporate Plan"/>
          <xsd:enumeration value="Corporate Reports"/>
          <xsd:enumeration value="Customer Services"/>
          <xsd:enumeration value="Data Processing Agreements"/>
          <xsd:enumeration value="Data Protection Act 1998"/>
          <xsd:enumeration value="Decision-making processes"/>
          <xsd:enumeration value="Details of NHS Grampian"/>
          <xsd:enumeration value="Development areas"/>
          <xsd:enumeration value="Dietetics"/>
          <xsd:enumeration value="Director of Nursing"/>
          <xsd:enumeration value="Disability and Equality"/>
          <xsd:enumeration value="Disciplinary procedures"/>
          <xsd:enumeration value="e-Care"/>
          <xsd:enumeration value="e-Health"/>
          <xsd:enumeration value="Emergency Planning"/>
          <xsd:enumeration value="Endowment funds"/>
          <xsd:enumeration value="Environmental Information "/>
          <xsd:enumeration value="Environmental Information Regulations"/>
          <xsd:enumeration value="Equality"/>
          <xsd:enumeration value="Equipment - Fixed and Moveable Assets"/>
          <xsd:enumeration value="Estates"/>
          <xsd:enumeration value="Finance, resources"/>
          <xsd:enumeration value="Financial accounts"/>
          <xsd:enumeration value="Financial aims"/>
          <xsd:enumeration value="Financial Information "/>
          <xsd:enumeration value="Financial objectives"/>
          <xsd:enumeration value="Financial targets"/>
          <xsd:enumeration value="Formal consultation documentation"/>
          <xsd:enumeration value="Freedom of Information Scotland Act 2002"/>
          <xsd:enumeration value="Funding details"/>
          <xsd:enumeration value="General Dental Services"/>
          <xsd:enumeration value="General policies and procedures"/>
          <xsd:enumeration value="General Practitioners"/>
          <xsd:enumeration value="Governance"/>
          <xsd:enumeration value="Guidance and information leaflets"/>
          <xsd:enumeration value="Health and Safety Policy"/>
          <xsd:enumeration value="Health and Safety"/>
          <xsd:enumeration value="How the services match the needs of the community"/>
          <xsd:enumeration value="How we deliver our services"/>
          <xsd:enumeration value="Human Resources"/>
          <xsd:enumeration value="IM and T"/>
          <xsd:enumeration value="Improving Working Lives"/>
          <xsd:enumeration value="Independent inspections and findings"/>
          <xsd:enumeration value="Induction"/>
          <xsd:enumeration value="Infection Control and Policy"/>
          <xsd:enumeration value="Information Governance"/>
          <xsd:enumeration value="Information Management"/>
          <xsd:enumeration value="Information-sharing protocols"/>
          <xsd:enumeration value="Internal Meetings"/>
          <xsd:enumeration value="Joint Futures"/>
          <xsd:enumeration value="Key performance indicators"/>
          <xsd:enumeration value="Legal"/>
          <xsd:enumeration value="Local Newsletter"/>
          <xsd:enumeration value="Local NHS structure"/>
          <xsd:enumeration value="Local Strategic Partnerships"/>
          <xsd:enumeration value="Management and Prevention of Violence at Work Policy"/>
          <xsd:enumeration value="Management arrangements"/>
          <xsd:enumeration value="Medical Director"/>
          <xsd:enumeration value="Mental Health Division"/>
          <xsd:enumeration value="Minutes of Board meetings "/>
          <xsd:enumeration value="Minutes of Board sub-committee meetings"/>
          <xsd:enumeration value="Minutes of Management meetings"/>
          <xsd:enumeration value="Minutes of meetings"/>
          <xsd:enumeration value="Monitoring performance"/>
          <xsd:enumeration value="News Release"/>
          <xsd:enumeration value="NHS Plan"/>
          <xsd:enumeration value="Non-clinical services"/>
          <xsd:enumeration value="Occupational Health"/>
          <xsd:enumeration value="Opticians and Optometrists"/>
          <xsd:enumeration value="Organisational structures"/>
          <xsd:enumeration value="Our Services "/>
          <xsd:enumeration value="Pandemic Flu"/>
          <xsd:enumeration value="Partnership working"/>
          <xsd:enumeration value="Patient Confidentiality"/>
          <xsd:enumeration value="Patient Group Direction"/>
          <xsd:enumeration value="Patient Safety "/>
          <xsd:enumeration value="Performance Assessment Framework(PAF)"/>
          <xsd:enumeration value="Personal information"/>
          <xsd:enumeration value="Pharmaceutical services"/>
          <xsd:enumeration value="Planning documents"/>
          <xsd:enumeration value="Policies"/>
          <xsd:enumeration value="Prescribing and prescription"/>
          <xsd:enumeration value="Prescribing Policy"/>
          <xsd:enumeration value="Procedures"/>
          <xsd:enumeration value="Procurement Policy and Procedure"/>
          <xsd:enumeration value="Professional Advice"/>
          <xsd:enumeration value="Profile"/>
          <xsd:enumeration value="Property and Environment"/>
          <xsd:enumeration value="Public Involvement and Consultation"/>
          <xsd:enumeration value="Purchase of equipment and supplies"/>
          <xsd:enumeration value="Range of services that we provide"/>
          <xsd:enumeration value="Reasons for the decisions"/>
          <xsd:enumeration value="Records Management"/>
          <xsd:enumeration value="Register of Interests"/>
          <xsd:enumeration value="Reporting and Management of Incidents Policy"/>
          <xsd:enumeration value="Reports"/>
          <xsd:enumeration value="Risk Management"/>
          <xsd:enumeration value="Scottish Executive Health"/>
          <xsd:enumeration value="Service redesign"/>
          <xsd:enumeration value="Service Strategy"/>
          <xsd:enumeration value="Services, clinical"/>
          <xsd:enumeration value="Services, development"/>
          <xsd:enumeration value="Services, non-clinical"/>
          <xsd:enumeration value="Sexual Health "/>
          <xsd:enumeration value="Shared Care protocol"/>
          <xsd:enumeration value="Social services"/>
          <xsd:enumeration value="Standing Financial Instructions"/>
          <xsd:enumeration value="Standing Orders"/>
          <xsd:enumeration value="Strategies"/>
          <xsd:enumeration value="Subcommittees"/>
          <xsd:enumeration value="Supporting papers of Board Meetings"/>
          <xsd:enumeration value="Supporting papers of Board sub-committee meetings"/>
          <xsd:enumeration value="Supporting papers of other Committees/ Forums"/>
          <xsd:enumeration value="Survey"/>
          <xsd:enumeration value="The Board"/>
          <xsd:enumeration value="Training and Development"/>
          <xsd:enumeration value="User Manuals"/>
          <xsd:enumeration value="Users and Carers"/>
          <xsd:enumeration value="Waste disposal"/>
          <xsd:enumeration value="Workforce Development "/>
          <xsd:enumeration value="Zero Tolerance"/>
        </xsd:restriction>
      </xsd:simpleType>
    </xsd:element>
    <xsd:element name="NHSG_Publication_Class" ma:index="7" ma:displayName="Publication Class" ma:default="Class (a) - Who we are and what we do?" ma:internalName="NHSG_Publication_Class">
      <xsd:simpleType>
        <xsd:restriction base="dms:Choice">
          <xsd:enumeration value="Class 1: ABOUT NHS GRAMPIAN"/>
          <xsd:enumeration value="Class 2: HOW WE DELIVER OUR FUNCTIONS AND SERVICES"/>
          <xsd:enumeration value="Class 3: HOW WE TAKE DECISIONS AND WHAT WE HAVE DECIDED"/>
          <xsd:enumeration value="Class 4: WHAT TO SPEND AND HOW WE SPEND IT"/>
          <xsd:enumeration value="Class 5: HOW WE MANAGE OUR HUMAN, PHYSICAL AND INFORMATION RESOURCES"/>
          <xsd:enumeration value="Class 6: HOW WE PROCURE GOODS AND SERVICES FROM EXTERNAL PROVIDERS"/>
          <xsd:enumeration value="Class 7: HOW WE ARE PERFORMING"/>
          <xsd:enumeration value="Class 8: OUR COMMERCIAL PUBLICATIONS"/>
        </xsd:restriction>
      </xsd:simpleType>
    </xsd:element>
    <xsd:element name="NHSG_Information_Type" ma:index="8" ma:displayName="Information Type" ma:default="Audit" ma:internalName="NHSG_Information_Type">
      <xsd:simpleType>
        <xsd:restriction base="dms:Choice">
          <xsd:enumeration value="Audit"/>
          <xsd:enumeration value="Booklet"/>
          <xsd:enumeration value="Bulletin"/>
          <xsd:enumeration value="Document"/>
          <xsd:enumeration value="Drawings"/>
          <xsd:enumeration value="Guideline"/>
          <xsd:enumeration value="Leaflet"/>
          <xsd:enumeration value="Minutes"/>
          <xsd:enumeration value="Policy"/>
          <xsd:enumeration value="Procedure"/>
          <xsd:enumeration value="Proposal"/>
          <xsd:enumeration value="Protocol"/>
          <xsd:enumeration value="Report"/>
          <xsd:enumeration value="Survey"/>
        </xsd:restriction>
      </xsd:simpleType>
    </xsd:element>
    <xsd:element name="NHSG_Document_Description" ma:index="9" nillable="true" ma:displayName="Description" ma:internalName="NHSG_Document_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76A7AFC7B61BA4CA0FD97D962AB7733" ma:contentTypeVersion="7" ma:contentTypeDescription="Create a new document." ma:contentTypeScope="" ma:versionID="c8075af25d1852542ebf706198bbd91c">
  <xsd:schema xmlns:xsd="http://www.w3.org/2001/XMLSchema" xmlns:xs="http://www.w3.org/2001/XMLSchema" xmlns:p="http://schemas.microsoft.com/office/2006/metadata/properties" xmlns:ns2="fb51efd4-d88d-42f2-9677-63fb6671daf2" targetNamespace="http://schemas.microsoft.com/office/2006/metadata/properties" ma:root="true" ma:fieldsID="7ac6030367f28c38845db2a974b92f07" ns2:_="">
    <xsd:import namespace="fb51efd4-d88d-42f2-9677-63fb6671daf2"/>
    <xsd:element name="properties">
      <xsd:complexType>
        <xsd:sequence>
          <xsd:element name="documentManagement">
            <xsd:complexType>
              <xsd:all>
                <xsd:element ref="ns2:Information_x0020_Type" minOccurs="0"/>
                <xsd:element ref="ns2:Publication_x0020_Class" minOccurs="0"/>
                <xsd:element ref="ns2:Review_x0020_Date" minOccurs="0"/>
                <xsd:element ref="ns2:Expiry_x0020_Date" minOccurs="0"/>
                <xsd:element ref="ns2:Description0" minOccurs="0"/>
                <xsd:element ref="ns2:Document_x0020_Review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1efd4-d88d-42f2-9677-63fb6671daf2" elementFormDefault="qualified">
    <xsd:import namespace="http://schemas.microsoft.com/office/2006/documentManagement/types"/>
    <xsd:import namespace="http://schemas.microsoft.com/office/infopath/2007/PartnerControls"/>
    <xsd:element name="Information_x0020_Type" ma:index="9" nillable="true" ma:displayName="Information Type" ma:internalName="Information_x0020_Type">
      <xsd:simpleType>
        <xsd:restriction base="dms:Text">
          <xsd:maxLength value="255"/>
        </xsd:restriction>
      </xsd:simpleType>
    </xsd:element>
    <xsd:element name="Publication_x0020_Class" ma:index="10" nillable="true" ma:displayName="Publication Class" ma:internalName="Publication_x0020_Class">
      <xsd:simpleType>
        <xsd:restriction base="dms:Text">
          <xsd:maxLength value="255"/>
        </xsd:restriction>
      </xsd:simpleType>
    </xsd:element>
    <xsd:element name="Review_x0020_Date" ma:index="11" nillable="true" ma:displayName="Review Date" ma:internalName="Review_x0020_Date">
      <xsd:simpleType>
        <xsd:restriction base="dms:Text">
          <xsd:maxLength value="255"/>
        </xsd:restriction>
      </xsd:simpleType>
    </xsd:element>
    <xsd:element name="Expiry_x0020_Date" ma:index="12" nillable="true" ma:displayName="Expiry Date" ma:internalName="Expiry_x0020_Date">
      <xsd:simpleType>
        <xsd:restriction base="dms:Text">
          <xsd:maxLength value="255"/>
        </xsd:restriction>
      </xsd:simpleType>
    </xsd:element>
    <xsd:element name="Description0" ma:index="13" nillable="true" ma:displayName="Description" ma:internalName="Description0">
      <xsd:simpleType>
        <xsd:restriction base="dms:Text">
          <xsd:maxLength value="255"/>
        </xsd:restriction>
      </xsd:simpleType>
    </xsd:element>
    <xsd:element name="Document_x0020_Reviewer" ma:index="14" nillable="true" ma:displayName="Document Reviewer" ma:internalName="Document_x0020_Review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27640E-EE83-4EAC-9D38-0FF82B1F6D8E}"/>
</file>

<file path=customXml/itemProps2.xml><?xml version="1.0" encoding="utf-8"?>
<ds:datastoreItem xmlns:ds="http://schemas.openxmlformats.org/officeDocument/2006/customXml" ds:itemID="{0695508E-911D-41A8-9524-042DB3EE1C0C}"/>
</file>

<file path=customXml/itemProps3.xml><?xml version="1.0" encoding="utf-8"?>
<ds:datastoreItem xmlns:ds="http://schemas.openxmlformats.org/officeDocument/2006/customXml" ds:itemID="{F442C69F-235D-4425-AD29-4D40D534B2D1}"/>
</file>

<file path=customXml/itemProps4.xml><?xml version="1.0" encoding="utf-8"?>
<ds:datastoreItem xmlns:ds="http://schemas.openxmlformats.org/officeDocument/2006/customXml" ds:itemID="{95BC2DE2-090C-4D75-8911-C4D640618686}"/>
</file>

<file path=docProps/app.xml><?xml version="1.0" encoding="utf-8"?>
<Properties xmlns="http://schemas.openxmlformats.org/officeDocument/2006/extended-properties" xmlns:vt="http://schemas.openxmlformats.org/officeDocument/2006/docPropsVTypes">
  <Template>Retrospect</Template>
  <TotalTime>26060</TotalTime>
  <Words>3486</Words>
  <Application>Microsoft Office PowerPoint</Application>
  <PresentationFormat>Widescreen</PresentationFormat>
  <Paragraphs>310</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Times New Roman</vt:lpstr>
      <vt:lpstr>Office Theme</vt:lpstr>
      <vt:lpstr>1_Office Theme</vt:lpstr>
      <vt:lpstr>NHSG System Pressures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Grampian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05.01 Appendix 1 System Pressure Health Intelligence Update 09 November 2022</dc:title>
  <dc:creator>Graham Osler (NHS Grampian)</dc:creator>
  <cp:lastModifiedBy>Alison Wood (NHS Grampian)</cp:lastModifiedBy>
  <cp:revision>1427</cp:revision>
  <cp:lastPrinted>2022-09-28T17:35:51Z</cp:lastPrinted>
  <dcterms:created xsi:type="dcterms:W3CDTF">2021-10-29T08:54:45Z</dcterms:created>
  <dcterms:modified xsi:type="dcterms:W3CDTF">2022-11-25T11:42:48Z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0x010100476A7AFC7B61BA4CA0FD97D962AB7733</vt:lpwstr>
  </property>
</Properties>
</file>