
<file path=[Content_Types].xml><?xml version="1.0" encoding="utf-8"?>
<Types xmlns="http://schemas.openxmlformats.org/package/2006/content-types">
  <Override PartName="/ppt/slideMasters/slideMaster3.xml" ContentType="application/vnd.openxmlformats-officedocument.presentationml.slideMaster+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changesInfos/changesInfo1.xml" ContentType="application/vnd.ms-powerpoint.changesinfo+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customXml/itemProps4.xml" ContentType="application/vnd.openxmlformats-officedocument.customXmlProperties+xml"/>
  <Default Extension="png" ContentType="image/png"/>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revisionInfo.xml" ContentType="application/vnd.ms-powerpoint.revisioninfo+xml"/>
  <Default Extension="jpeg" ContentType="image/jpeg"/>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97" r:id="rId5"/>
    <p:sldMasterId id="2147483714" r:id="rId6"/>
  </p:sldMasterIdLst>
  <p:notesMasterIdLst>
    <p:notesMasterId r:id="rId33"/>
  </p:notesMasterIdLst>
  <p:sldIdLst>
    <p:sldId id="493" r:id="rId7"/>
    <p:sldId id="494" r:id="rId8"/>
    <p:sldId id="495" r:id="rId9"/>
    <p:sldId id="343" r:id="rId10"/>
    <p:sldId id="341" r:id="rId11"/>
    <p:sldId id="491" r:id="rId12"/>
    <p:sldId id="472" r:id="rId13"/>
    <p:sldId id="340" r:id="rId14"/>
    <p:sldId id="289" r:id="rId15"/>
    <p:sldId id="290" r:id="rId16"/>
    <p:sldId id="481" r:id="rId17"/>
    <p:sldId id="483" r:id="rId18"/>
    <p:sldId id="486" r:id="rId19"/>
    <p:sldId id="487" r:id="rId20"/>
    <p:sldId id="488" r:id="rId21"/>
    <p:sldId id="351" r:id="rId22"/>
    <p:sldId id="475" r:id="rId23"/>
    <p:sldId id="476" r:id="rId24"/>
    <p:sldId id="477" r:id="rId25"/>
    <p:sldId id="478" r:id="rId26"/>
    <p:sldId id="347" r:id="rId27"/>
    <p:sldId id="349" r:id="rId28"/>
    <p:sldId id="354" r:id="rId29"/>
    <p:sldId id="355" r:id="rId30"/>
    <p:sldId id="377" r:id="rId31"/>
    <p:sldId id="36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D9D9D9"/>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5C435F-24F1-A96E-3479-9E092A2772E2}" v="64" dt="2022-04-01T12:12:34.246"/>
    <p1510:client id="{698B736D-8BD9-ABB6-F132-C09B9D537B22}" v="45" dt="2022-04-01T10:01:19.678"/>
    <p1510:client id="{EB324B61-06C2-3E29-D9A5-AFC2071F2BAE}" v="141" dt="2022-04-01T10:15:59.5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5/10/relationships/revisionInfo" Target="revisionInfo.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ableStyles" Target="tableStyles.xml"/><Relationship Id="rId40" Type="http://schemas.openxmlformats.org/officeDocument/2006/relationships/customXml" Target="../customXml/item4.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Duncan (NHS Grampian)" userId="S::sarah.duncan8@grampian.nhs.scot::9b126847-3c6a-45ad-b26d-0cfa6df37c87" providerId="AD" clId="Web-{EB324B61-06C2-3E29-D9A5-AFC2071F2BAE}"/>
    <pc:docChg chg="modSld">
      <pc:chgData name="Sarah Duncan (NHS Grampian)" userId="S::sarah.duncan8@grampian.nhs.scot::9b126847-3c6a-45ad-b26d-0cfa6df37c87" providerId="AD" clId="Web-{EB324B61-06C2-3E29-D9A5-AFC2071F2BAE}" dt="2022-04-01T10:15:59.518" v="98" actId="1076"/>
      <pc:docMkLst>
        <pc:docMk/>
      </pc:docMkLst>
      <pc:sldChg chg="addSp delSp modSp">
        <pc:chgData name="Sarah Duncan (NHS Grampian)" userId="S::sarah.duncan8@grampian.nhs.scot::9b126847-3c6a-45ad-b26d-0cfa6df37c87" providerId="AD" clId="Web-{EB324B61-06C2-3E29-D9A5-AFC2071F2BAE}" dt="2022-04-01T10:15:59.518" v="98" actId="1076"/>
        <pc:sldMkLst>
          <pc:docMk/>
          <pc:sldMk cId="3915908823" sldId="495"/>
        </pc:sldMkLst>
        <pc:spChg chg="add mod">
          <ac:chgData name="Sarah Duncan (NHS Grampian)" userId="S::sarah.duncan8@grampian.nhs.scot::9b126847-3c6a-45ad-b26d-0cfa6df37c87" providerId="AD" clId="Web-{EB324B61-06C2-3E29-D9A5-AFC2071F2BAE}" dt="2022-04-01T10:15:48.440" v="96" actId="1076"/>
          <ac:spMkLst>
            <pc:docMk/>
            <pc:sldMk cId="3915908823" sldId="495"/>
            <ac:spMk id="5" creationId="{0313B381-047F-B0D0-675A-D27F6CF290FD}"/>
          </ac:spMkLst>
        </pc:spChg>
        <pc:spChg chg="add mod">
          <ac:chgData name="Sarah Duncan (NHS Grampian)" userId="S::sarah.duncan8@grampian.nhs.scot::9b126847-3c6a-45ad-b26d-0cfa6df37c87" providerId="AD" clId="Web-{EB324B61-06C2-3E29-D9A5-AFC2071F2BAE}" dt="2022-04-01T10:15:52.299" v="97" actId="1076"/>
          <ac:spMkLst>
            <pc:docMk/>
            <pc:sldMk cId="3915908823" sldId="495"/>
            <ac:spMk id="6" creationId="{43F582D2-D1EA-8163-CC4D-AB1F8D68B6F1}"/>
          </ac:spMkLst>
        </pc:spChg>
        <pc:spChg chg="add mod">
          <ac:chgData name="Sarah Duncan (NHS Grampian)" userId="S::sarah.duncan8@grampian.nhs.scot::9b126847-3c6a-45ad-b26d-0cfa6df37c87" providerId="AD" clId="Web-{EB324B61-06C2-3E29-D9A5-AFC2071F2BAE}" dt="2022-04-01T10:15:38.096" v="95" actId="1076"/>
          <ac:spMkLst>
            <pc:docMk/>
            <pc:sldMk cId="3915908823" sldId="495"/>
            <ac:spMk id="8" creationId="{069D9D2F-C29C-A802-6505-6E78085B314D}"/>
          </ac:spMkLst>
        </pc:spChg>
        <pc:spChg chg="add mod">
          <ac:chgData name="Sarah Duncan (NHS Grampian)" userId="S::sarah.duncan8@grampian.nhs.scot::9b126847-3c6a-45ad-b26d-0cfa6df37c87" providerId="AD" clId="Web-{EB324B61-06C2-3E29-D9A5-AFC2071F2BAE}" dt="2022-04-01T10:15:59.518" v="98" actId="1076"/>
          <ac:spMkLst>
            <pc:docMk/>
            <pc:sldMk cId="3915908823" sldId="495"/>
            <ac:spMk id="9" creationId="{BE98C5B0-BCC3-750B-07A9-34B3B535DDCF}"/>
          </ac:spMkLst>
        </pc:spChg>
        <pc:picChg chg="add del">
          <ac:chgData name="Sarah Duncan (NHS Grampian)" userId="S::sarah.duncan8@grampian.nhs.scot::9b126847-3c6a-45ad-b26d-0cfa6df37c87" providerId="AD" clId="Web-{EB324B61-06C2-3E29-D9A5-AFC2071F2BAE}" dt="2022-04-01T10:06:38.723" v="10"/>
          <ac:picMkLst>
            <pc:docMk/>
            <pc:sldMk cId="3915908823" sldId="495"/>
            <ac:picMk id="2" creationId="{26AEDE53-74F6-F004-7810-1230B8D31316}"/>
          </ac:picMkLst>
        </pc:picChg>
        <pc:picChg chg="add del mod">
          <ac:chgData name="Sarah Duncan (NHS Grampian)" userId="S::sarah.duncan8@grampian.nhs.scot::9b126847-3c6a-45ad-b26d-0cfa6df37c87" providerId="AD" clId="Web-{EB324B61-06C2-3E29-D9A5-AFC2071F2BAE}" dt="2022-04-01T10:06:26.114" v="8"/>
          <ac:picMkLst>
            <pc:docMk/>
            <pc:sldMk cId="3915908823" sldId="495"/>
            <ac:picMk id="3" creationId="{1F80BFC9-F03A-7443-2260-D204653C25D7}"/>
          </ac:picMkLst>
        </pc:picChg>
        <pc:picChg chg="add del mod">
          <ac:chgData name="Sarah Duncan (NHS Grampian)" userId="S::sarah.duncan8@grampian.nhs.scot::9b126847-3c6a-45ad-b26d-0cfa6df37c87" providerId="AD" clId="Web-{EB324B61-06C2-3E29-D9A5-AFC2071F2BAE}" dt="2022-04-01T10:06:24.504" v="6"/>
          <ac:picMkLst>
            <pc:docMk/>
            <pc:sldMk cId="3915908823" sldId="495"/>
            <ac:picMk id="4" creationId="{49F0736C-E510-186B-A45B-4B5B9A16EBBF}"/>
          </ac:picMkLst>
        </pc:picChg>
      </pc:sldChg>
    </pc:docChg>
  </pc:docChgLst>
  <pc:docChgLst>
    <pc:chgData name="Sarah Duncan (NHS Grampian)" userId="S::sarah.duncan8@grampian.nhs.scot::9b126847-3c6a-45ad-b26d-0cfa6df37c87" providerId="AD" clId="Web-{3A5C435F-24F1-A96E-3479-9E092A2772E2}"/>
    <pc:docChg chg="modSld">
      <pc:chgData name="Sarah Duncan (NHS Grampian)" userId="S::sarah.duncan8@grampian.nhs.scot::9b126847-3c6a-45ad-b26d-0cfa6df37c87" providerId="AD" clId="Web-{3A5C435F-24F1-A96E-3479-9E092A2772E2}" dt="2022-04-01T12:12:34.246" v="38" actId="20577"/>
      <pc:docMkLst>
        <pc:docMk/>
      </pc:docMkLst>
      <pc:sldChg chg="modSp">
        <pc:chgData name="Sarah Duncan (NHS Grampian)" userId="S::sarah.duncan8@grampian.nhs.scot::9b126847-3c6a-45ad-b26d-0cfa6df37c87" providerId="AD" clId="Web-{3A5C435F-24F1-A96E-3479-9E092A2772E2}" dt="2022-04-01T12:12:34.246" v="38" actId="20577"/>
        <pc:sldMkLst>
          <pc:docMk/>
          <pc:sldMk cId="3915908823" sldId="495"/>
        </pc:sldMkLst>
        <pc:spChg chg="mod">
          <ac:chgData name="Sarah Duncan (NHS Grampian)" userId="S::sarah.duncan8@grampian.nhs.scot::9b126847-3c6a-45ad-b26d-0cfa6df37c87" providerId="AD" clId="Web-{3A5C435F-24F1-A96E-3479-9E092A2772E2}" dt="2022-04-01T12:12:34.246" v="38" actId="20577"/>
          <ac:spMkLst>
            <pc:docMk/>
            <pc:sldMk cId="3915908823" sldId="495"/>
            <ac:spMk id="6" creationId="{43F582D2-D1EA-8163-CC4D-AB1F8D68B6F1}"/>
          </ac:spMkLst>
        </pc:spChg>
        <pc:spChg chg="mod">
          <ac:chgData name="Sarah Duncan (NHS Grampian)" userId="S::sarah.duncan8@grampian.nhs.scot::9b126847-3c6a-45ad-b26d-0cfa6df37c87" providerId="AD" clId="Web-{3A5C435F-24F1-A96E-3479-9E092A2772E2}" dt="2022-04-01T12:10:55.021" v="22" actId="20577"/>
          <ac:spMkLst>
            <pc:docMk/>
            <pc:sldMk cId="3915908823" sldId="495"/>
            <ac:spMk id="8" creationId="{069D9D2F-C29C-A802-6505-6E78085B314D}"/>
          </ac:spMkLst>
        </pc:spChg>
        <pc:spChg chg="mod">
          <ac:chgData name="Sarah Duncan (NHS Grampian)" userId="S::sarah.duncan8@grampian.nhs.scot::9b126847-3c6a-45ad-b26d-0cfa6df37c87" providerId="AD" clId="Web-{3A5C435F-24F1-A96E-3479-9E092A2772E2}" dt="2022-04-01T12:11:00.350" v="25" actId="20577"/>
          <ac:spMkLst>
            <pc:docMk/>
            <pc:sldMk cId="3915908823" sldId="495"/>
            <ac:spMk id="9" creationId="{BE98C5B0-BCC3-750B-07A9-34B3B535DDCF}"/>
          </ac:spMkLst>
        </pc:spChg>
      </pc:sldChg>
    </pc:docChg>
  </pc:docChgLst>
  <pc:docChgLst>
    <pc:chgData name="Sarah Duncan (NHS Grampian)" userId="S::sarah.duncan8@grampian.nhs.scot::9b126847-3c6a-45ad-b26d-0cfa6df37c87" providerId="AD" clId="Web-{698B736D-8BD9-ABB6-F132-C09B9D537B22}"/>
    <pc:docChg chg="addSld delSld modSld sldOrd">
      <pc:chgData name="Sarah Duncan (NHS Grampian)" userId="S::sarah.duncan8@grampian.nhs.scot::9b126847-3c6a-45ad-b26d-0cfa6df37c87" providerId="AD" clId="Web-{698B736D-8BD9-ABB6-F132-C09B9D537B22}" dt="2022-04-01T10:01:19.678" v="44"/>
      <pc:docMkLst>
        <pc:docMk/>
      </pc:docMkLst>
      <pc:sldChg chg="del">
        <pc:chgData name="Sarah Duncan (NHS Grampian)" userId="S::sarah.duncan8@grampian.nhs.scot::9b126847-3c6a-45ad-b26d-0cfa6df37c87" providerId="AD" clId="Web-{698B736D-8BD9-ABB6-F132-C09B9D537B22}" dt="2022-04-01T09:07:30.078" v="9"/>
        <pc:sldMkLst>
          <pc:docMk/>
          <pc:sldMk cId="4237195515" sldId="264"/>
        </pc:sldMkLst>
      </pc:sldChg>
      <pc:sldChg chg="del">
        <pc:chgData name="Sarah Duncan (NHS Grampian)" userId="S::sarah.duncan8@grampian.nhs.scot::9b126847-3c6a-45ad-b26d-0cfa6df37c87" providerId="AD" clId="Web-{698B736D-8BD9-ABB6-F132-C09B9D537B22}" dt="2022-04-01T09:57:33.257" v="30"/>
        <pc:sldMkLst>
          <pc:docMk/>
          <pc:sldMk cId="1565332543" sldId="329"/>
        </pc:sldMkLst>
      </pc:sldChg>
      <pc:sldChg chg="add del">
        <pc:chgData name="Sarah Duncan (NHS Grampian)" userId="S::sarah.duncan8@grampian.nhs.scot::9b126847-3c6a-45ad-b26d-0cfa6df37c87" providerId="AD" clId="Web-{698B736D-8BD9-ABB6-F132-C09B9D537B22}" dt="2022-04-01T09:52:35.831" v="23"/>
        <pc:sldMkLst>
          <pc:docMk/>
          <pc:sldMk cId="2494337141" sldId="341"/>
        </pc:sldMkLst>
      </pc:sldChg>
      <pc:sldChg chg="del">
        <pc:chgData name="Sarah Duncan (NHS Grampian)" userId="S::sarah.duncan8@grampian.nhs.scot::9b126847-3c6a-45ad-b26d-0cfa6df37c87" providerId="AD" clId="Web-{698B736D-8BD9-ABB6-F132-C09B9D537B22}" dt="2022-04-01T10:01:19.678" v="44"/>
        <pc:sldMkLst>
          <pc:docMk/>
          <pc:sldMk cId="1327996172" sldId="348"/>
        </pc:sldMkLst>
      </pc:sldChg>
      <pc:sldChg chg="del">
        <pc:chgData name="Sarah Duncan (NHS Grampian)" userId="S::sarah.duncan8@grampian.nhs.scot::9b126847-3c6a-45ad-b26d-0cfa6df37c87" providerId="AD" clId="Web-{698B736D-8BD9-ABB6-F132-C09B9D537B22}" dt="2022-04-01T10:00:44.832" v="41"/>
        <pc:sldMkLst>
          <pc:docMk/>
          <pc:sldMk cId="2908482415" sldId="385"/>
        </pc:sldMkLst>
      </pc:sldChg>
      <pc:sldChg chg="del">
        <pc:chgData name="Sarah Duncan (NHS Grampian)" userId="S::sarah.duncan8@grampian.nhs.scot::9b126847-3c6a-45ad-b26d-0cfa6df37c87" providerId="AD" clId="Web-{698B736D-8BD9-ABB6-F132-C09B9D537B22}" dt="2022-04-01T09:57:35.632" v="31"/>
        <pc:sldMkLst>
          <pc:docMk/>
          <pc:sldMk cId="2495281757" sldId="386"/>
        </pc:sldMkLst>
      </pc:sldChg>
      <pc:sldChg chg="del">
        <pc:chgData name="Sarah Duncan (NHS Grampian)" userId="S::sarah.duncan8@grampian.nhs.scot::9b126847-3c6a-45ad-b26d-0cfa6df37c87" providerId="AD" clId="Web-{698B736D-8BD9-ABB6-F132-C09B9D537B22}" dt="2022-04-01T10:00:51.880" v="42"/>
        <pc:sldMkLst>
          <pc:docMk/>
          <pc:sldMk cId="2651546427" sldId="387"/>
        </pc:sldMkLst>
      </pc:sldChg>
      <pc:sldChg chg="del">
        <pc:chgData name="Sarah Duncan (NHS Grampian)" userId="S::sarah.duncan8@grampian.nhs.scot::9b126847-3c6a-45ad-b26d-0cfa6df37c87" providerId="AD" clId="Web-{698B736D-8BD9-ABB6-F132-C09B9D537B22}" dt="2022-04-01T10:01:17.350" v="43"/>
        <pc:sldMkLst>
          <pc:docMk/>
          <pc:sldMk cId="1451823735" sldId="425"/>
        </pc:sldMkLst>
      </pc:sldChg>
      <pc:sldChg chg="del">
        <pc:chgData name="Sarah Duncan (NHS Grampian)" userId="S::sarah.duncan8@grampian.nhs.scot::9b126847-3c6a-45ad-b26d-0cfa6df37c87" providerId="AD" clId="Web-{698B736D-8BD9-ABB6-F132-C09B9D537B22}" dt="2022-04-01T10:00:27.597" v="39"/>
        <pc:sldMkLst>
          <pc:docMk/>
          <pc:sldMk cId="4283350164" sldId="474"/>
        </pc:sldMkLst>
      </pc:sldChg>
      <pc:sldChg chg="del">
        <pc:chgData name="Sarah Duncan (NHS Grampian)" userId="S::sarah.duncan8@grampian.nhs.scot::9b126847-3c6a-45ad-b26d-0cfa6df37c87" providerId="AD" clId="Web-{698B736D-8BD9-ABB6-F132-C09B9D537B22}" dt="2022-04-01T10:00:41.395" v="40"/>
        <pc:sldMkLst>
          <pc:docMk/>
          <pc:sldMk cId="1347854544" sldId="479"/>
        </pc:sldMkLst>
      </pc:sldChg>
      <pc:sldChg chg="del">
        <pc:chgData name="Sarah Duncan (NHS Grampian)" userId="S::sarah.duncan8@grampian.nhs.scot::9b126847-3c6a-45ad-b26d-0cfa6df37c87" providerId="AD" clId="Web-{698B736D-8BD9-ABB6-F132-C09B9D537B22}" dt="2022-04-01T09:58:53.528" v="35"/>
        <pc:sldMkLst>
          <pc:docMk/>
          <pc:sldMk cId="1155556278" sldId="482"/>
        </pc:sldMkLst>
      </pc:sldChg>
      <pc:sldChg chg="ord">
        <pc:chgData name="Sarah Duncan (NHS Grampian)" userId="S::sarah.duncan8@grampian.nhs.scot::9b126847-3c6a-45ad-b26d-0cfa6df37c87" providerId="AD" clId="Web-{698B736D-8BD9-ABB6-F132-C09B9D537B22}" dt="2022-04-01T09:57:16.381" v="29"/>
        <pc:sldMkLst>
          <pc:docMk/>
          <pc:sldMk cId="2190809244" sldId="483"/>
        </pc:sldMkLst>
      </pc:sldChg>
      <pc:sldChg chg="del">
        <pc:chgData name="Sarah Duncan (NHS Grampian)" userId="S::sarah.duncan8@grampian.nhs.scot::9b126847-3c6a-45ad-b26d-0cfa6df37c87" providerId="AD" clId="Web-{698B736D-8BD9-ABB6-F132-C09B9D537B22}" dt="2022-04-01T09:59:40.516" v="37"/>
        <pc:sldMkLst>
          <pc:docMk/>
          <pc:sldMk cId="2835069340" sldId="484"/>
        </pc:sldMkLst>
      </pc:sldChg>
      <pc:sldChg chg="del">
        <pc:chgData name="Sarah Duncan (NHS Grampian)" userId="S::sarah.duncan8@grampian.nhs.scot::9b126847-3c6a-45ad-b26d-0cfa6df37c87" providerId="AD" clId="Web-{698B736D-8BD9-ABB6-F132-C09B9D537B22}" dt="2022-04-01T09:58:59.216" v="36"/>
        <pc:sldMkLst>
          <pc:docMk/>
          <pc:sldMk cId="3876671855" sldId="485"/>
        </pc:sldMkLst>
      </pc:sldChg>
      <pc:sldChg chg="ord">
        <pc:chgData name="Sarah Duncan (NHS Grampian)" userId="S::sarah.duncan8@grampian.nhs.scot::9b126847-3c6a-45ad-b26d-0cfa6df37c87" providerId="AD" clId="Web-{698B736D-8BD9-ABB6-F132-C09B9D537B22}" dt="2022-04-01T09:58:01.806" v="32"/>
        <pc:sldMkLst>
          <pc:docMk/>
          <pc:sldMk cId="1927589490" sldId="486"/>
        </pc:sldMkLst>
      </pc:sldChg>
      <pc:sldChg chg="ord">
        <pc:chgData name="Sarah Duncan (NHS Grampian)" userId="S::sarah.duncan8@grampian.nhs.scot::9b126847-3c6a-45ad-b26d-0cfa6df37c87" providerId="AD" clId="Web-{698B736D-8BD9-ABB6-F132-C09B9D537B22}" dt="2022-04-01T09:58:20.198" v="33"/>
        <pc:sldMkLst>
          <pc:docMk/>
          <pc:sldMk cId="2699146803" sldId="487"/>
        </pc:sldMkLst>
      </pc:sldChg>
      <pc:sldChg chg="ord">
        <pc:chgData name="Sarah Duncan (NHS Grampian)" userId="S::sarah.duncan8@grampian.nhs.scot::9b126847-3c6a-45ad-b26d-0cfa6df37c87" providerId="AD" clId="Web-{698B736D-8BD9-ABB6-F132-C09B9D537B22}" dt="2022-04-01T09:58:35.668" v="34"/>
        <pc:sldMkLst>
          <pc:docMk/>
          <pc:sldMk cId="3039519099" sldId="488"/>
        </pc:sldMkLst>
      </pc:sldChg>
      <pc:sldChg chg="del">
        <pc:chgData name="Sarah Duncan (NHS Grampian)" userId="S::sarah.duncan8@grampian.nhs.scot::9b126847-3c6a-45ad-b26d-0cfa6df37c87" providerId="AD" clId="Web-{698B736D-8BD9-ABB6-F132-C09B9D537B22}" dt="2022-04-01T10:00:09.877" v="38"/>
        <pc:sldMkLst>
          <pc:docMk/>
          <pc:sldMk cId="239277860" sldId="489"/>
        </pc:sldMkLst>
      </pc:sldChg>
      <pc:sldChg chg="del">
        <pc:chgData name="Sarah Duncan (NHS Grampian)" userId="S::sarah.duncan8@grampian.nhs.scot::9b126847-3c6a-45ad-b26d-0cfa6df37c87" providerId="AD" clId="Web-{698B736D-8BD9-ABB6-F132-C09B9D537B22}" dt="2022-04-01T09:54:01.228" v="28"/>
        <pc:sldMkLst>
          <pc:docMk/>
          <pc:sldMk cId="2509263506" sldId="490"/>
        </pc:sldMkLst>
      </pc:sldChg>
      <pc:sldChg chg="del">
        <pc:chgData name="Sarah Duncan (NHS Grampian)" userId="S::sarah.duncan8@grampian.nhs.scot::9b126847-3c6a-45ad-b26d-0cfa6df37c87" providerId="AD" clId="Web-{698B736D-8BD9-ABB6-F132-C09B9D537B22}" dt="2022-04-01T09:51:22.407" v="17"/>
        <pc:sldMkLst>
          <pc:docMk/>
          <pc:sldMk cId="2603145933" sldId="492"/>
        </pc:sldMkLst>
      </pc:sldChg>
      <pc:sldChg chg="addSp delSp modSp new mod setBg">
        <pc:chgData name="Sarah Duncan (NHS Grampian)" userId="S::sarah.duncan8@grampian.nhs.scot::9b126847-3c6a-45ad-b26d-0cfa6df37c87" providerId="AD" clId="Web-{698B736D-8BD9-ABB6-F132-C09B9D537B22}" dt="2022-04-01T09:07:25.485" v="8"/>
        <pc:sldMkLst>
          <pc:docMk/>
          <pc:sldMk cId="3901222050" sldId="493"/>
        </pc:sldMkLst>
        <pc:spChg chg="add del">
          <ac:chgData name="Sarah Duncan (NHS Grampian)" userId="S::sarah.duncan8@grampian.nhs.scot::9b126847-3c6a-45ad-b26d-0cfa6df37c87" providerId="AD" clId="Web-{698B736D-8BD9-ABB6-F132-C09B9D537B22}" dt="2022-04-01T09:07:25.485" v="8"/>
          <ac:spMkLst>
            <pc:docMk/>
            <pc:sldMk cId="3901222050" sldId="493"/>
            <ac:spMk id="2" creationId="{A3824D63-98AE-B398-60CA-3826BB291256}"/>
          </ac:spMkLst>
        </pc:spChg>
        <pc:spChg chg="add del">
          <ac:chgData name="Sarah Duncan (NHS Grampian)" userId="S::sarah.duncan8@grampian.nhs.scot::9b126847-3c6a-45ad-b26d-0cfa6df37c87" providerId="AD" clId="Web-{698B736D-8BD9-ABB6-F132-C09B9D537B22}" dt="2022-04-01T09:07:22.328" v="7"/>
          <ac:spMkLst>
            <pc:docMk/>
            <pc:sldMk cId="3901222050" sldId="493"/>
            <ac:spMk id="3" creationId="{89D2FD5A-4AF1-E6A3-7F36-F113D985DB4E}"/>
          </ac:spMkLst>
        </pc:spChg>
        <pc:spChg chg="add del">
          <ac:chgData name="Sarah Duncan (NHS Grampian)" userId="S::sarah.duncan8@grampian.nhs.scot::9b126847-3c6a-45ad-b26d-0cfa6df37c87" providerId="AD" clId="Web-{698B736D-8BD9-ABB6-F132-C09B9D537B22}" dt="2022-04-01T09:06:41.983" v="5"/>
          <ac:spMkLst>
            <pc:docMk/>
            <pc:sldMk cId="3901222050" sldId="493"/>
            <ac:spMk id="9" creationId="{42A4FC2C-047E-45A5-965D-8E1E3BF09BC6}"/>
          </ac:spMkLst>
        </pc:spChg>
        <pc:spChg chg="add">
          <ac:chgData name="Sarah Duncan (NHS Grampian)" userId="S::sarah.duncan8@grampian.nhs.scot::9b126847-3c6a-45ad-b26d-0cfa6df37c87" providerId="AD" clId="Web-{698B736D-8BD9-ABB6-F132-C09B9D537B22}" dt="2022-04-01T09:07:25.485" v="8"/>
          <ac:spMkLst>
            <pc:docMk/>
            <pc:sldMk cId="3901222050" sldId="493"/>
            <ac:spMk id="10" creationId="{42A4FC2C-047E-45A5-965D-8E1E3BF09BC6}"/>
          </ac:spMkLst>
        </pc:spChg>
        <pc:spChg chg="add del">
          <ac:chgData name="Sarah Duncan (NHS Grampian)" userId="S::sarah.duncan8@grampian.nhs.scot::9b126847-3c6a-45ad-b26d-0cfa6df37c87" providerId="AD" clId="Web-{698B736D-8BD9-ABB6-F132-C09B9D537B22}" dt="2022-04-01T09:06:41.390" v="4"/>
          <ac:spMkLst>
            <pc:docMk/>
            <pc:sldMk cId="3901222050" sldId="493"/>
            <ac:spMk id="14" creationId="{42A4FC2C-047E-45A5-965D-8E1E3BF09BC6}"/>
          </ac:spMkLst>
        </pc:spChg>
        <pc:picChg chg="add del mod ord">
          <ac:chgData name="Sarah Duncan (NHS Grampian)" userId="S::sarah.duncan8@grampian.nhs.scot::9b126847-3c6a-45ad-b26d-0cfa6df37c87" providerId="AD" clId="Web-{698B736D-8BD9-ABB6-F132-C09B9D537B22}" dt="2022-04-01T09:06:42.577" v="6"/>
          <ac:picMkLst>
            <pc:docMk/>
            <pc:sldMk cId="3901222050" sldId="493"/>
            <ac:picMk id="4" creationId="{B599788C-4B1D-7C75-5799-6BA086BCA378}"/>
          </ac:picMkLst>
        </pc:picChg>
        <pc:picChg chg="add mod ord">
          <ac:chgData name="Sarah Duncan (NHS Grampian)" userId="S::sarah.duncan8@grampian.nhs.scot::9b126847-3c6a-45ad-b26d-0cfa6df37c87" providerId="AD" clId="Web-{698B736D-8BD9-ABB6-F132-C09B9D537B22}" dt="2022-04-01T09:07:25.485" v="8"/>
          <ac:picMkLst>
            <pc:docMk/>
            <pc:sldMk cId="3901222050" sldId="493"/>
            <ac:picMk id="5" creationId="{522C32F1-C6FD-72CD-4D0E-CC24CA653BF3}"/>
          </ac:picMkLst>
        </pc:picChg>
      </pc:sldChg>
      <pc:sldChg chg="addSp modSp new mod ord setBg">
        <pc:chgData name="Sarah Duncan (NHS Grampian)" userId="S::sarah.duncan8@grampian.nhs.scot::9b126847-3c6a-45ad-b26d-0cfa6df37c87" providerId="AD" clId="Web-{698B736D-8BD9-ABB6-F132-C09B9D537B22}" dt="2022-04-01T09:08:10.876" v="13"/>
        <pc:sldMkLst>
          <pc:docMk/>
          <pc:sldMk cId="297429266" sldId="494"/>
        </pc:sldMkLst>
        <pc:spChg chg="add">
          <ac:chgData name="Sarah Duncan (NHS Grampian)" userId="S::sarah.duncan8@grampian.nhs.scot::9b126847-3c6a-45ad-b26d-0cfa6df37c87" providerId="AD" clId="Web-{698B736D-8BD9-ABB6-F132-C09B9D537B22}" dt="2022-04-01T09:08:10.876" v="13"/>
          <ac:spMkLst>
            <pc:docMk/>
            <pc:sldMk cId="297429266" sldId="494"/>
            <ac:spMk id="7" creationId="{42A4FC2C-047E-45A5-965D-8E1E3BF09BC6}"/>
          </ac:spMkLst>
        </pc:spChg>
        <pc:picChg chg="add mod">
          <ac:chgData name="Sarah Duncan (NHS Grampian)" userId="S::sarah.duncan8@grampian.nhs.scot::9b126847-3c6a-45ad-b26d-0cfa6df37c87" providerId="AD" clId="Web-{698B736D-8BD9-ABB6-F132-C09B9D537B22}" dt="2022-04-01T09:08:10.876" v="13"/>
          <ac:picMkLst>
            <pc:docMk/>
            <pc:sldMk cId="297429266" sldId="494"/>
            <ac:picMk id="2" creationId="{7269AFB2-82F8-A7C9-95B0-60A9FCF32919}"/>
          </ac:picMkLst>
        </pc:picChg>
      </pc:sldChg>
      <pc:sldChg chg="addSp modSp new mod setBg">
        <pc:chgData name="Sarah Duncan (NHS Grampian)" userId="S::sarah.duncan8@grampian.nhs.scot::9b126847-3c6a-45ad-b26d-0cfa6df37c87" providerId="AD" clId="Web-{698B736D-8BD9-ABB6-F132-C09B9D537B22}" dt="2022-04-01T09:51:12.748" v="16"/>
        <pc:sldMkLst>
          <pc:docMk/>
          <pc:sldMk cId="3915908823" sldId="495"/>
        </pc:sldMkLst>
        <pc:spChg chg="add">
          <ac:chgData name="Sarah Duncan (NHS Grampian)" userId="S::sarah.duncan8@grampian.nhs.scot::9b126847-3c6a-45ad-b26d-0cfa6df37c87" providerId="AD" clId="Web-{698B736D-8BD9-ABB6-F132-C09B9D537B22}" dt="2022-04-01T09:51:12.748" v="16"/>
          <ac:spMkLst>
            <pc:docMk/>
            <pc:sldMk cId="3915908823" sldId="495"/>
            <ac:spMk id="7" creationId="{42A4FC2C-047E-45A5-965D-8E1E3BF09BC6}"/>
          </ac:spMkLst>
        </pc:spChg>
        <pc:picChg chg="add mod">
          <ac:chgData name="Sarah Duncan (NHS Grampian)" userId="S::sarah.duncan8@grampian.nhs.scot::9b126847-3c6a-45ad-b26d-0cfa6df37c87" providerId="AD" clId="Web-{698B736D-8BD9-ABB6-F132-C09B9D537B22}" dt="2022-04-01T09:51:12.748" v="16"/>
          <ac:picMkLst>
            <pc:docMk/>
            <pc:sldMk cId="3915908823" sldId="495"/>
            <ac:picMk id="2" creationId="{26AEDE53-74F6-F004-7810-1230B8D31316}"/>
          </ac:picMkLst>
        </pc:picChg>
      </pc:sldChg>
      <pc:sldChg chg="addSp delSp modSp new del mod ord setBg">
        <pc:chgData name="Sarah Duncan (NHS Grampian)" userId="S::sarah.duncan8@grampian.nhs.scot::9b126847-3c6a-45ad-b26d-0cfa6df37c87" providerId="AD" clId="Web-{698B736D-8BD9-ABB6-F132-C09B9D537B22}" dt="2022-04-01T09:52:44.332" v="27"/>
        <pc:sldMkLst>
          <pc:docMk/>
          <pc:sldMk cId="1110621849" sldId="496"/>
        </pc:sldMkLst>
        <pc:spChg chg="add del">
          <ac:chgData name="Sarah Duncan (NHS Grampian)" userId="S::sarah.duncan8@grampian.nhs.scot::9b126847-3c6a-45ad-b26d-0cfa6df37c87" providerId="AD" clId="Web-{698B736D-8BD9-ABB6-F132-C09B9D537B22}" dt="2022-04-01T09:52:38.050" v="24"/>
          <ac:spMkLst>
            <pc:docMk/>
            <pc:sldMk cId="1110621849" sldId="496"/>
            <ac:spMk id="2" creationId="{C0B1CF7B-76BF-BCA2-1D55-6E0366B5DC06}"/>
          </ac:spMkLst>
        </pc:spChg>
        <pc:spChg chg="add del">
          <ac:chgData name="Sarah Duncan (NHS Grampian)" userId="S::sarah.duncan8@grampian.nhs.scot::9b126847-3c6a-45ad-b26d-0cfa6df37c87" providerId="AD" clId="Web-{698B736D-8BD9-ABB6-F132-C09B9D537B22}" dt="2022-04-01T09:52:39.144" v="25"/>
          <ac:spMkLst>
            <pc:docMk/>
            <pc:sldMk cId="1110621849" sldId="496"/>
            <ac:spMk id="3" creationId="{FF409E94-ACF6-6C90-60C9-2E6F732EEA22}"/>
          </ac:spMkLst>
        </pc:spChg>
        <pc:spChg chg="add del">
          <ac:chgData name="Sarah Duncan (NHS Grampian)" userId="S::sarah.duncan8@grampian.nhs.scot::9b126847-3c6a-45ad-b26d-0cfa6df37c87" providerId="AD" clId="Web-{698B736D-8BD9-ABB6-F132-C09B9D537B22}" dt="2022-04-01T09:52:38.050" v="24"/>
          <ac:spMkLst>
            <pc:docMk/>
            <pc:sldMk cId="1110621849" sldId="496"/>
            <ac:spMk id="9" creationId="{42A4FC2C-047E-45A5-965D-8E1E3BF09BC6}"/>
          </ac:spMkLst>
        </pc:spChg>
        <pc:picChg chg="add del mod ord">
          <ac:chgData name="Sarah Duncan (NHS Grampian)" userId="S::sarah.duncan8@grampian.nhs.scot::9b126847-3c6a-45ad-b26d-0cfa6df37c87" providerId="AD" clId="Web-{698B736D-8BD9-ABB6-F132-C09B9D537B22}" dt="2022-04-01T09:52:39.144" v="25"/>
          <ac:picMkLst>
            <pc:docMk/>
            <pc:sldMk cId="1110621849" sldId="496"/>
            <ac:picMk id="4" creationId="{8121E0C5-94C1-D5BA-47E7-2ACE82A3AA2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30E962-3C92-4ACB-AFDF-5E711A3833F4}" type="datetimeFigureOut">
              <a:rPr lang="en-GB" smtClean="0"/>
              <a:t>01/04/2022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F43026-5799-43FE-B5A4-8EDC1FAB1B56}" type="slidenum">
              <a:rPr lang="en-GB" smtClean="0"/>
              <a:t>‹#›</a:t>
            </a:fld>
            <a:endParaRPr lang="en-GB"/>
          </a:p>
        </p:txBody>
      </p:sp>
    </p:spTree>
    <p:extLst>
      <p:ext uri="{BB962C8B-B14F-4D97-AF65-F5344CB8AC3E}">
        <p14:creationId xmlns:p14="http://schemas.microsoft.com/office/powerpoint/2010/main" val="509585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F43026-5799-43FE-B5A4-8EDC1FAB1B56}" type="slidenum">
              <a:rPr lang="en-GB" smtClean="0"/>
              <a:t>5</a:t>
            </a:fld>
            <a:endParaRPr lang="en-GB"/>
          </a:p>
        </p:txBody>
      </p:sp>
    </p:spTree>
    <p:extLst>
      <p:ext uri="{BB962C8B-B14F-4D97-AF65-F5344CB8AC3E}">
        <p14:creationId xmlns:p14="http://schemas.microsoft.com/office/powerpoint/2010/main" val="2920539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F43026-5799-43FE-B5A4-8EDC1FAB1B56}" type="slidenum">
              <a:rPr lang="en-GB" smtClean="0"/>
              <a:t>24</a:t>
            </a:fld>
            <a:endParaRPr lang="en-GB"/>
          </a:p>
        </p:txBody>
      </p:sp>
    </p:spTree>
    <p:extLst>
      <p:ext uri="{BB962C8B-B14F-4D97-AF65-F5344CB8AC3E}">
        <p14:creationId xmlns:p14="http://schemas.microsoft.com/office/powerpoint/2010/main" val="2460485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F43026-5799-43FE-B5A4-8EDC1FAB1B56}" type="slidenum">
              <a:rPr lang="en-GB" smtClean="0"/>
              <a:t>25</a:t>
            </a:fld>
            <a:endParaRPr lang="en-GB"/>
          </a:p>
        </p:txBody>
      </p:sp>
    </p:spTree>
    <p:extLst>
      <p:ext uri="{BB962C8B-B14F-4D97-AF65-F5344CB8AC3E}">
        <p14:creationId xmlns:p14="http://schemas.microsoft.com/office/powerpoint/2010/main" val="2252643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F43026-5799-43FE-B5A4-8EDC1FAB1B56}" type="slidenum">
              <a:rPr lang="en-GB" smtClean="0"/>
              <a:t>26</a:t>
            </a:fld>
            <a:endParaRPr lang="en-GB"/>
          </a:p>
        </p:txBody>
      </p:sp>
    </p:spTree>
    <p:extLst>
      <p:ext uri="{BB962C8B-B14F-4D97-AF65-F5344CB8AC3E}">
        <p14:creationId xmlns:p14="http://schemas.microsoft.com/office/powerpoint/2010/main" val="1174180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DA60A96-B5A1-4A6E-BE7E-C3108B750196}" type="datetimeFigureOut">
              <a:rPr lang="en-GB" smtClean="0"/>
              <a:t>01/04/2022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DF1B2C-1EB9-4300-9675-96D95F58FA80}" type="slidenum">
              <a:rPr lang="en-GB" smtClean="0"/>
              <a:t>‹#›</a:t>
            </a:fld>
            <a:endParaRPr lang="en-GB"/>
          </a:p>
        </p:txBody>
      </p:sp>
    </p:spTree>
    <p:extLst>
      <p:ext uri="{BB962C8B-B14F-4D97-AF65-F5344CB8AC3E}">
        <p14:creationId xmlns:p14="http://schemas.microsoft.com/office/powerpoint/2010/main" val="743385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883F73F-03FB-414F-95BC-9EAFA78DD34C}" type="datetime1">
              <a:rPr lang="en-GB" smtClean="0">
                <a:solidFill>
                  <a:prstClr val="black">
                    <a:tint val="75000"/>
                  </a:prstClr>
                </a:solidFill>
              </a:rPr>
              <a:pPr/>
              <a:t>01/04/2022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Weekly absence figures are now calculated using data from SSTS, Healthroster, eESS and the Medical staff absence recording forms now being submitted on a weekly basis. The data presented in the report is accurate at the time of reporting. The accuracy of the data is dependent on the timely submission of the medical absence reports, missing or invalid values may result in absences not being reported.   </a:t>
            </a:r>
          </a:p>
        </p:txBody>
      </p:sp>
      <p:sp>
        <p:nvSpPr>
          <p:cNvPr id="6" name="Slide Number Placeholder 5"/>
          <p:cNvSpPr>
            <a:spLocks noGrp="1"/>
          </p:cNvSpPr>
          <p:nvPr>
            <p:ph type="sldNum" sz="quarter" idx="12"/>
          </p:nvPr>
        </p:nvSpPr>
        <p:spPr/>
        <p:txBody>
          <a:bodyPr/>
          <a:lstStyle/>
          <a:p>
            <a:fld id="{939C3057-7F95-40DB-9754-A15E6178969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63888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3317549-E340-46CD-9524-551D5D67FB3B}" type="datetime1">
              <a:rPr lang="en-GB" smtClean="0">
                <a:solidFill>
                  <a:prstClr val="black">
                    <a:tint val="75000"/>
                  </a:prstClr>
                </a:solidFill>
              </a:rPr>
              <a:pPr/>
              <a:t>01/04/2022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Weekly absence figures are now calculated using data from SSTS, Healthroster, eESS and the Medical staff absence recording forms now being submitted on a weekly basis. The data presented in the report is accurate at the time of reporting. The accuracy of the data is dependent on the timely submission of the medical absence reports, missing or invalid values may result in absences not being reported.   </a:t>
            </a:r>
          </a:p>
        </p:txBody>
      </p:sp>
      <p:sp>
        <p:nvSpPr>
          <p:cNvPr id="6" name="Slide Number Placeholder 5"/>
          <p:cNvSpPr>
            <a:spLocks noGrp="1"/>
          </p:cNvSpPr>
          <p:nvPr>
            <p:ph type="sldNum" sz="quarter" idx="12"/>
          </p:nvPr>
        </p:nvSpPr>
        <p:spPr/>
        <p:txBody>
          <a:bodyPr/>
          <a:lstStyle/>
          <a:p>
            <a:fld id="{939C3057-7F95-40DB-9754-A15E6178969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745844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CA027D0-B9DA-4311-92DC-8344BA0A2A2E}" type="datetime1">
              <a:rPr lang="en-GB" smtClean="0">
                <a:solidFill>
                  <a:prstClr val="black">
                    <a:tint val="75000"/>
                  </a:prstClr>
                </a:solidFill>
              </a:rPr>
              <a:pPr/>
              <a:t>01/04/2022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GB">
                <a:solidFill>
                  <a:prstClr val="black">
                    <a:tint val="75000"/>
                  </a:prstClr>
                </a:solidFill>
              </a:rPr>
              <a:t>Weekly absence figures are now calculated using data from SSTS, Healthroster, eESS and the Medical staff absence recording forms now being submitted on a weekly basis. The data presented in the report is accurate at the time of reporting. The accuracy of the data is dependent on the timely submission of the medical absence reports, missing or invalid values may result in absences not being reported.   </a:t>
            </a:r>
          </a:p>
        </p:txBody>
      </p:sp>
      <p:sp>
        <p:nvSpPr>
          <p:cNvPr id="7" name="Slide Number Placeholder 6"/>
          <p:cNvSpPr>
            <a:spLocks noGrp="1"/>
          </p:cNvSpPr>
          <p:nvPr>
            <p:ph type="sldNum" sz="quarter" idx="12"/>
          </p:nvPr>
        </p:nvSpPr>
        <p:spPr/>
        <p:txBody>
          <a:bodyPr/>
          <a:lstStyle/>
          <a:p>
            <a:fld id="{939C3057-7F95-40DB-9754-A15E6178969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794348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6DA503B-ABAE-4497-9C47-2222A980DBA3}" type="datetime1">
              <a:rPr lang="en-GB" smtClean="0">
                <a:solidFill>
                  <a:prstClr val="black">
                    <a:tint val="75000"/>
                  </a:prstClr>
                </a:solidFill>
              </a:rPr>
              <a:pPr/>
              <a:t>01/04/2022</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r>
              <a:rPr lang="en-GB">
                <a:solidFill>
                  <a:prstClr val="black">
                    <a:tint val="75000"/>
                  </a:prstClr>
                </a:solidFill>
              </a:rPr>
              <a:t>Weekly absence figures are now calculated using data from SSTS, Healthroster, eESS and the Medical staff absence recording forms now being submitted on a weekly basis. The data presented in the report is accurate at the time of reporting. The accuracy of the data is dependent on the timely submission of the medical absence reports, missing or invalid values may result in absences not being reported.   </a:t>
            </a:r>
          </a:p>
        </p:txBody>
      </p:sp>
      <p:sp>
        <p:nvSpPr>
          <p:cNvPr id="9" name="Slide Number Placeholder 8"/>
          <p:cNvSpPr>
            <a:spLocks noGrp="1"/>
          </p:cNvSpPr>
          <p:nvPr>
            <p:ph type="sldNum" sz="quarter" idx="12"/>
          </p:nvPr>
        </p:nvSpPr>
        <p:spPr/>
        <p:txBody>
          <a:bodyPr/>
          <a:lstStyle/>
          <a:p>
            <a:fld id="{939C3057-7F95-40DB-9754-A15E6178969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094395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08F2C83-9866-492F-BCEA-0E25F820A427}" type="datetime1">
              <a:rPr lang="en-GB" smtClean="0">
                <a:solidFill>
                  <a:prstClr val="black">
                    <a:tint val="75000"/>
                  </a:prstClr>
                </a:solidFill>
              </a:rPr>
              <a:pPr/>
              <a:t>01/04/2022</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r>
              <a:rPr lang="en-GB">
                <a:solidFill>
                  <a:prstClr val="black">
                    <a:tint val="75000"/>
                  </a:prstClr>
                </a:solidFill>
              </a:rPr>
              <a:t>Weekly absence figures are now calculated using data from SSTS, Healthroster, eESS and the Medical staff absence recording forms now being submitted on a weekly basis. The data presented in the report is accurate at the time of reporting. The accuracy of the data is dependent on the timely submission of the medical absence reports, missing or invalid values may result in absences not being reported.   </a:t>
            </a:r>
          </a:p>
        </p:txBody>
      </p:sp>
      <p:sp>
        <p:nvSpPr>
          <p:cNvPr id="5" name="Slide Number Placeholder 4"/>
          <p:cNvSpPr>
            <a:spLocks noGrp="1"/>
          </p:cNvSpPr>
          <p:nvPr>
            <p:ph type="sldNum" sz="quarter" idx="12"/>
          </p:nvPr>
        </p:nvSpPr>
        <p:spPr/>
        <p:txBody>
          <a:bodyPr/>
          <a:lstStyle/>
          <a:p>
            <a:fld id="{939C3057-7F95-40DB-9754-A15E6178969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207279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9A3628-538E-454E-9AE7-9C3FFFF922A0}" type="datetime1">
              <a:rPr lang="en-GB" smtClean="0">
                <a:solidFill>
                  <a:prstClr val="black">
                    <a:tint val="75000"/>
                  </a:prstClr>
                </a:solidFill>
              </a:rPr>
              <a:pPr/>
              <a:t>01/04/2022</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r>
              <a:rPr lang="en-GB">
                <a:solidFill>
                  <a:prstClr val="black">
                    <a:tint val="75000"/>
                  </a:prstClr>
                </a:solidFill>
              </a:rPr>
              <a:t>Weekly absence figures are now calculated using data from SSTS, Healthroster, eESS and the Medical staff absence recording forms now being submitted on a weekly basis. The data presented in the report is accurate at the time of reporting. The accuracy of the data is dependent on the timely submission of the medical absence reports, missing or invalid values may result in absences not being reported.   </a:t>
            </a:r>
          </a:p>
        </p:txBody>
      </p:sp>
      <p:sp>
        <p:nvSpPr>
          <p:cNvPr id="4" name="Slide Number Placeholder 3"/>
          <p:cNvSpPr>
            <a:spLocks noGrp="1"/>
          </p:cNvSpPr>
          <p:nvPr>
            <p:ph type="sldNum" sz="quarter" idx="12"/>
          </p:nvPr>
        </p:nvSpPr>
        <p:spPr/>
        <p:txBody>
          <a:bodyPr/>
          <a:lstStyle/>
          <a:p>
            <a:fld id="{939C3057-7F95-40DB-9754-A15E6178969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937459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1317D2C-93FC-4BAA-A447-AAB6CB0D261D}" type="datetime1">
              <a:rPr lang="en-GB" smtClean="0">
                <a:solidFill>
                  <a:prstClr val="black">
                    <a:tint val="75000"/>
                  </a:prstClr>
                </a:solidFill>
              </a:rPr>
              <a:pPr/>
              <a:t>01/04/2022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GB">
                <a:solidFill>
                  <a:prstClr val="black">
                    <a:tint val="75000"/>
                  </a:prstClr>
                </a:solidFill>
              </a:rPr>
              <a:t>Weekly absence figures are now calculated using data from SSTS, Healthroster, eESS and the Medical staff absence recording forms now being submitted on a weekly basis. The data presented in the report is accurate at the time of reporting. The accuracy of the data is dependent on the timely submission of the medical absence reports, missing or invalid values may result in absences not being reported.   </a:t>
            </a:r>
          </a:p>
        </p:txBody>
      </p:sp>
      <p:sp>
        <p:nvSpPr>
          <p:cNvPr id="7" name="Slide Number Placeholder 6"/>
          <p:cNvSpPr>
            <a:spLocks noGrp="1"/>
          </p:cNvSpPr>
          <p:nvPr>
            <p:ph type="sldNum" sz="quarter" idx="12"/>
          </p:nvPr>
        </p:nvSpPr>
        <p:spPr/>
        <p:txBody>
          <a:bodyPr/>
          <a:lstStyle/>
          <a:p>
            <a:fld id="{939C3057-7F95-40DB-9754-A15E6178969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81198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DD5D7CB-2455-4B83-B57A-377B08B3FD59}" type="datetime1">
              <a:rPr lang="en-GB" smtClean="0">
                <a:solidFill>
                  <a:prstClr val="black">
                    <a:tint val="75000"/>
                  </a:prstClr>
                </a:solidFill>
              </a:rPr>
              <a:pPr/>
              <a:t>01/04/2022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GB">
                <a:solidFill>
                  <a:prstClr val="black">
                    <a:tint val="75000"/>
                  </a:prstClr>
                </a:solidFill>
              </a:rPr>
              <a:t>Weekly absence figures are now calculated using data from SSTS, Healthroster, eESS and the Medical staff absence recording forms now being submitted on a weekly basis. The data presented in the report is accurate at the time of reporting. The accuracy of the data is dependent on the timely submission of the medical absence reports, missing or invalid values may result in absences not being reported.   </a:t>
            </a:r>
          </a:p>
        </p:txBody>
      </p:sp>
      <p:sp>
        <p:nvSpPr>
          <p:cNvPr id="7" name="Slide Number Placeholder 6"/>
          <p:cNvSpPr>
            <a:spLocks noGrp="1"/>
          </p:cNvSpPr>
          <p:nvPr>
            <p:ph type="sldNum" sz="quarter" idx="12"/>
          </p:nvPr>
        </p:nvSpPr>
        <p:spPr/>
        <p:txBody>
          <a:bodyPr/>
          <a:lstStyle/>
          <a:p>
            <a:fld id="{939C3057-7F95-40DB-9754-A15E6178969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421025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DBD9AD-4067-461E-A00A-CFA9D80A1ECF}" type="datetime1">
              <a:rPr lang="en-GB" smtClean="0">
                <a:solidFill>
                  <a:prstClr val="black">
                    <a:tint val="75000"/>
                  </a:prstClr>
                </a:solidFill>
              </a:rPr>
              <a:pPr/>
              <a:t>01/04/2022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Weekly absence figures are now calculated using data from SSTS, Healthroster, eESS and the Medical staff absence recording forms now being submitted on a weekly basis. The data presented in the report is accurate at the time of reporting. The accuracy of the data is dependent on the timely submission of the medical absence reports, missing or invalid values may result in absences not being reported.   </a:t>
            </a:r>
          </a:p>
        </p:txBody>
      </p:sp>
      <p:sp>
        <p:nvSpPr>
          <p:cNvPr id="6" name="Slide Number Placeholder 5"/>
          <p:cNvSpPr>
            <a:spLocks noGrp="1"/>
          </p:cNvSpPr>
          <p:nvPr>
            <p:ph type="sldNum" sz="quarter" idx="12"/>
          </p:nvPr>
        </p:nvSpPr>
        <p:spPr/>
        <p:txBody>
          <a:bodyPr/>
          <a:lstStyle/>
          <a:p>
            <a:fld id="{939C3057-7F95-40DB-9754-A15E6178969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845052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6A6D7C4-FF6D-4056-8E55-708E92778713}" type="datetime1">
              <a:rPr lang="en-GB" smtClean="0">
                <a:solidFill>
                  <a:prstClr val="black">
                    <a:tint val="75000"/>
                  </a:prstClr>
                </a:solidFill>
              </a:rPr>
              <a:pPr/>
              <a:t>01/04/2022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Weekly absence figures are now calculated using data from SSTS, Healthroster, eESS and the Medical staff absence recording forms now being submitted on a weekly basis. The data presented in the report is accurate at the time of reporting. The accuracy of the data is dependent on the timely submission of the medical absence reports, missing or invalid values may result in absences not being reported.   </a:t>
            </a:r>
          </a:p>
        </p:txBody>
      </p:sp>
      <p:sp>
        <p:nvSpPr>
          <p:cNvPr id="6" name="Slide Number Placeholder 5"/>
          <p:cNvSpPr>
            <a:spLocks noGrp="1"/>
          </p:cNvSpPr>
          <p:nvPr>
            <p:ph type="sldNum" sz="quarter" idx="12"/>
          </p:nvPr>
        </p:nvSpPr>
        <p:spPr/>
        <p:txBody>
          <a:bodyPr/>
          <a:lstStyle/>
          <a:p>
            <a:fld id="{939C3057-7F95-40DB-9754-A15E6178969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20846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DA60A96-B5A1-4A6E-BE7E-C3108B750196}" type="datetimeFigureOut">
              <a:rPr lang="en-GB" smtClean="0"/>
              <a:t>01/04/2022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DF1B2C-1EB9-4300-9675-96D95F58FA80}" type="slidenum">
              <a:rPr lang="en-GB" smtClean="0"/>
              <a:t>‹#›</a:t>
            </a:fld>
            <a:endParaRPr lang="en-GB"/>
          </a:p>
        </p:txBody>
      </p:sp>
    </p:spTree>
    <p:extLst>
      <p:ext uri="{BB962C8B-B14F-4D97-AF65-F5344CB8AC3E}">
        <p14:creationId xmlns:p14="http://schemas.microsoft.com/office/powerpoint/2010/main" val="3752183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A60A96-B5A1-4A6E-BE7E-C3108B750196}" type="datetimeFigureOut">
              <a:rPr lang="en-GB" smtClean="0"/>
              <a:t>01/04/2022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DF1B2C-1EB9-4300-9675-96D95F58FA80}" type="slidenum">
              <a:rPr lang="en-GB" smtClean="0"/>
              <a:t>‹#›</a:t>
            </a:fld>
            <a:endParaRPr lang="en-GB"/>
          </a:p>
        </p:txBody>
      </p:sp>
    </p:spTree>
    <p:extLst>
      <p:ext uri="{BB962C8B-B14F-4D97-AF65-F5344CB8AC3E}">
        <p14:creationId xmlns:p14="http://schemas.microsoft.com/office/powerpoint/2010/main" val="3967376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A60A96-B5A1-4A6E-BE7E-C3108B750196}" type="datetimeFigureOut">
              <a:rPr lang="en-GB" smtClean="0"/>
              <a:t>01/04/2022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6DF1B2C-1EB9-4300-9675-96D95F58FA80}" type="slidenum">
              <a:rPr lang="en-GB" smtClean="0"/>
              <a:t>‹#›</a:t>
            </a:fld>
            <a:endParaRPr lang="en-GB"/>
          </a:p>
        </p:txBody>
      </p:sp>
    </p:spTree>
    <p:extLst>
      <p:ext uri="{BB962C8B-B14F-4D97-AF65-F5344CB8AC3E}">
        <p14:creationId xmlns:p14="http://schemas.microsoft.com/office/powerpoint/2010/main" val="1021139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DA60A96-B5A1-4A6E-BE7E-C3108B750196}" type="datetimeFigureOut">
              <a:rPr lang="en-GB" smtClean="0">
                <a:solidFill>
                  <a:prstClr val="black">
                    <a:tint val="75000"/>
                  </a:prstClr>
                </a:solidFill>
              </a:rPr>
              <a:pPr/>
              <a:t>01/04/2022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6DF1B2C-1EB9-4300-9675-96D95F58FA8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35814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DA60A96-B5A1-4A6E-BE7E-C3108B750196}" type="datetimeFigureOut">
              <a:rPr lang="en-GB" smtClean="0">
                <a:solidFill>
                  <a:prstClr val="black">
                    <a:tint val="75000"/>
                  </a:prstClr>
                </a:solidFill>
              </a:rPr>
              <a:pPr/>
              <a:t>01/04/2022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6DF1B2C-1EB9-4300-9675-96D95F58FA8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99475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A60A96-B5A1-4A6E-BE7E-C3108B750196}" type="datetimeFigureOut">
              <a:rPr lang="en-GB" smtClean="0">
                <a:solidFill>
                  <a:prstClr val="black">
                    <a:tint val="75000"/>
                  </a:prstClr>
                </a:solidFill>
              </a:rPr>
              <a:pPr/>
              <a:t>01/04/2022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6DF1B2C-1EB9-4300-9675-96D95F58FA8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72093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A60A96-B5A1-4A6E-BE7E-C3108B750196}" type="datetimeFigureOut">
              <a:rPr lang="en-GB" smtClean="0">
                <a:solidFill>
                  <a:prstClr val="black">
                    <a:tint val="75000"/>
                  </a:prstClr>
                </a:solidFill>
              </a:rPr>
              <a:pPr/>
              <a:t>01/04/2022</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E6DF1B2C-1EB9-4300-9675-96D95F58FA8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02677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913B5FE-6264-4601-AFEA-045457B91AD7}" type="datetime1">
              <a:rPr lang="en-GB" smtClean="0">
                <a:solidFill>
                  <a:prstClr val="black">
                    <a:tint val="75000"/>
                  </a:prstClr>
                </a:solidFill>
              </a:rPr>
              <a:pPr/>
              <a:t>01/04/2022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Weekly absence figures are now calculated using data from SSTS, Healthroster, eESS and the Medical staff absence recording forms now being submitted on a weekly basis. The data presented in the report is accurate at the time of reporting. The accuracy of the data is dependent on the timely submission of the medical absence reports, missing or invalid values may result in absences not being reported.   </a:t>
            </a:r>
          </a:p>
        </p:txBody>
      </p:sp>
      <p:sp>
        <p:nvSpPr>
          <p:cNvPr id="6" name="Slide Number Placeholder 5"/>
          <p:cNvSpPr>
            <a:spLocks noGrp="1"/>
          </p:cNvSpPr>
          <p:nvPr>
            <p:ph type="sldNum" sz="quarter" idx="12"/>
          </p:nvPr>
        </p:nvSpPr>
        <p:spPr/>
        <p:txBody>
          <a:bodyPr/>
          <a:lstStyle/>
          <a:p>
            <a:fld id="{939C3057-7F95-40DB-9754-A15E6178969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14732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A60A96-B5A1-4A6E-BE7E-C3108B750196}" type="datetimeFigureOut">
              <a:rPr lang="en-GB" smtClean="0"/>
              <a:t>01/04/2022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DF1B2C-1EB9-4300-9675-96D95F58FA80}" type="slidenum">
              <a:rPr lang="en-GB" smtClean="0"/>
              <a:t>‹#›</a:t>
            </a:fld>
            <a:endParaRPr lang="en-GB"/>
          </a:p>
        </p:txBody>
      </p:sp>
    </p:spTree>
    <p:extLst>
      <p:ext uri="{BB962C8B-B14F-4D97-AF65-F5344CB8AC3E}">
        <p14:creationId xmlns:p14="http://schemas.microsoft.com/office/powerpoint/2010/main" val="17173765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A60A96-B5A1-4A6E-BE7E-C3108B750196}" type="datetimeFigureOut">
              <a:rPr lang="en-GB" smtClean="0">
                <a:solidFill>
                  <a:prstClr val="black">
                    <a:tint val="75000"/>
                  </a:prstClr>
                </a:solidFill>
              </a:rPr>
              <a:pPr/>
              <a:t>01/04/2022</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DF1B2C-1EB9-4300-9675-96D95F58FA8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5043757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62E0D6-82EB-4EE1-98BC-8F4D28F9E2F7}" type="datetime1">
              <a:rPr lang="en-GB" smtClean="0">
                <a:solidFill>
                  <a:prstClr val="black">
                    <a:tint val="75000"/>
                  </a:prstClr>
                </a:solidFill>
              </a:rPr>
              <a:pPr/>
              <a:t>01/04/2022</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solidFill>
                  <a:prstClr val="black">
                    <a:tint val="75000"/>
                  </a:prstClr>
                </a:solidFill>
              </a:rPr>
              <a:t>Weekly absence figures are now calculated using data from SSTS, Healthroster, eESS and the Medical staff absence recording forms now being submitted on a weekly basis. The data presented in the report is accurate at the time of reporting. The accuracy of the data is dependent on the timely submission of the medical absence reports, missing or invalid values may result in absences not being reported.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C3057-7F95-40DB-9754-A15E6178969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43419811"/>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nhsg-illum-pri/#/views/ARIOccupancy/DrGraysOccupancy?:iid=4" TargetMode="Externa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hyperlink" Target="http://nhsg-illum-pri/#/views/CommunityHospitalNonDrill_16079403659580/CommunityHospitalNonDrill?:iid=2" TargetMode="External"/><Relationship Id="rId7" Type="http://schemas.openxmlformats.org/officeDocument/2006/relationships/image" Target="../media/image17.png"/><Relationship Id="rId2" Type="http://schemas.openxmlformats.org/officeDocument/2006/relationships/hyperlink" Target="http://nhsg-illum-pri/#/views/ARIOccupancy/DrGraysOccupancy?:iid=4" TargetMode="Externa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nhsg-illum-pri/#/views/August2020Outbreakmaps/IndexCasesbyCreateDate?:iid=1" TargetMode="Externa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hyperlink" Target="http://nhsg-illum-pri/#/views/USCWeeklyReport/Page1?:iid=5" TargetMode="External"/><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hyperlink" Target="http://nhsg-illum-pri/#/views/AESitRepDashboard_15935348994610/AESitRep?:iid=2" TargetMode="External"/><Relationship Id="rId1" Type="http://schemas.openxmlformats.org/officeDocument/2006/relationships/slideLayout" Target="../slideLayouts/slideLayout1.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23.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hyperlink" Target="http://nhsg-illum-pri/#/views/WaitingTimesDashboard/WaitingListKPIs?:iid=2" TargetMode="Externa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hyperlink" Target="http://nhsg-illum-pri/#/views/ElectiveCareOverview/ElectiveCareOverview?:iid=2" TargetMode="External"/><Relationship Id="rId7" Type="http://schemas.openxmlformats.org/officeDocument/2006/relationships/image" Target="../media/image5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3" Type="http://schemas.openxmlformats.org/officeDocument/2006/relationships/hyperlink" Target="http://nhsg-illum-pri/#/views/ElectiveCareOverview/ElectiveCareOverview?:iid=2"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3.png"/></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hyperlink" Target="http://nhsg-illum-pri/#/views/AllAgesPTCAMHsReports_0/Treatment-18WkTargetTrends?:iid=2" TargetMode="External"/><Relationship Id="rId4" Type="http://schemas.openxmlformats.org/officeDocument/2006/relationships/hyperlink" Target="http://nhsg-illum-pri/views/CAMHsMonthlyReports/CAMHs-TreatedSeen?:showAppBanner=false&amp;:display_count=n&amp;:showVizHome=n&amp;:origin=viz_share_lin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nhsg-illum-pri/#/views/WardStaffing_16113346122110/NursingWorkforceSummary?:iid=1"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nhsg-illum-pri/#/views/LFDTestResults/LFDTestsbyOrganisation?:iid=5"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nhsg-illum-pri/#/views/ARIOccupancy/ARIOccupancy?:iid=3" TargetMode="Externa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5" descr="Graphical user interface, text, application&#10;&#10;Description automatically generated">
            <a:extLst>
              <a:ext uri="{FF2B5EF4-FFF2-40B4-BE49-F238E27FC236}">
                <a16:creationId xmlns:a16="http://schemas.microsoft.com/office/drawing/2014/main" id="{522C32F1-C6FD-72CD-4D0E-CC24CA653BF3}"/>
              </a:ext>
            </a:extLst>
          </p:cNvPr>
          <p:cNvPicPr>
            <a:picLocks noGrp="1" noChangeAspect="1"/>
          </p:cNvPicPr>
          <p:nvPr>
            <p:ph idx="1"/>
          </p:nvPr>
        </p:nvPicPr>
        <p:blipFill rotWithShape="1">
          <a:blip r:embed="rId2"/>
          <a:srcRect t="19"/>
          <a:stretch/>
        </p:blipFill>
        <p:spPr>
          <a:xfrm>
            <a:off x="20" y="1282"/>
            <a:ext cx="12191980" cy="6856718"/>
          </a:xfrm>
          <a:prstGeom prst="rect">
            <a:avLst/>
          </a:prstGeom>
        </p:spPr>
      </p:pic>
    </p:spTree>
    <p:extLst>
      <p:ext uri="{BB962C8B-B14F-4D97-AF65-F5344CB8AC3E}">
        <p14:creationId xmlns:p14="http://schemas.microsoft.com/office/powerpoint/2010/main" val="3901222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153252" y="2757686"/>
            <a:ext cx="5383418" cy="1323439"/>
          </a:xfrm>
          <a:prstGeom prst="rect">
            <a:avLst/>
          </a:prstGeom>
          <a:noFill/>
        </p:spPr>
        <p:txBody>
          <a:bodyPr wrap="square" rtlCol="0">
            <a:spAutoFit/>
          </a:bodyPr>
          <a:lstStyle/>
          <a:p>
            <a:r>
              <a:rPr lang="en-GB" sz="1600">
                <a:solidFill>
                  <a:schemeClr val="accent5">
                    <a:lumMod val="50000"/>
                  </a:schemeClr>
                </a:solidFill>
              </a:rPr>
              <a:t>RACH</a:t>
            </a:r>
          </a:p>
          <a:p>
            <a:pPr marL="285750" indent="-285750">
              <a:buFont typeface="Arial" panose="020B0604020202020204" pitchFamily="34" charset="0"/>
              <a:buChar char="•"/>
            </a:pPr>
            <a:r>
              <a:rPr lang="en-GB" sz="1600">
                <a:solidFill>
                  <a:srgbClr val="002060"/>
                </a:solidFill>
              </a:rPr>
              <a:t>continued indication of a general increasing trend in occupancy, but appears to have reasonable bed capacity available</a:t>
            </a:r>
          </a:p>
          <a:p>
            <a:endParaRPr lang="en-GB" sz="1600">
              <a:solidFill>
                <a:schemeClr val="accent5">
                  <a:lumMod val="50000"/>
                </a:schemeClr>
              </a:solidFill>
            </a:endParaRPr>
          </a:p>
        </p:txBody>
      </p:sp>
      <p:sp>
        <p:nvSpPr>
          <p:cNvPr id="8" name="TextBox 7"/>
          <p:cNvSpPr txBox="1"/>
          <p:nvPr/>
        </p:nvSpPr>
        <p:spPr>
          <a:xfrm>
            <a:off x="0" y="51365"/>
            <a:ext cx="6381345" cy="369332"/>
          </a:xfrm>
          <a:prstGeom prst="rect">
            <a:avLst/>
          </a:prstGeom>
          <a:noFill/>
        </p:spPr>
        <p:txBody>
          <a:bodyPr wrap="square" rtlCol="0">
            <a:spAutoFit/>
          </a:bodyPr>
          <a:lstStyle/>
          <a:p>
            <a:r>
              <a:rPr lang="en-GB">
                <a:solidFill>
                  <a:srgbClr val="002060"/>
                </a:solidFill>
              </a:rPr>
              <a:t>Dr Gray’s, RACH and Cornhill Occupancy</a:t>
            </a:r>
            <a:endParaRPr lang="en-GB" sz="1600">
              <a:solidFill>
                <a:srgbClr val="002060"/>
              </a:solidFill>
            </a:endParaRPr>
          </a:p>
        </p:txBody>
      </p:sp>
      <p:sp>
        <p:nvSpPr>
          <p:cNvPr id="9" name="TextBox 8"/>
          <p:cNvSpPr txBox="1"/>
          <p:nvPr/>
        </p:nvSpPr>
        <p:spPr>
          <a:xfrm>
            <a:off x="153252" y="710530"/>
            <a:ext cx="5383418" cy="830997"/>
          </a:xfrm>
          <a:prstGeom prst="rect">
            <a:avLst/>
          </a:prstGeom>
          <a:noFill/>
        </p:spPr>
        <p:txBody>
          <a:bodyPr wrap="square" rtlCol="0">
            <a:spAutoFit/>
          </a:bodyPr>
          <a:lstStyle/>
          <a:p>
            <a:r>
              <a:rPr lang="en-GB" sz="1600">
                <a:solidFill>
                  <a:srgbClr val="002060"/>
                </a:solidFill>
              </a:rPr>
              <a:t>Dr </a:t>
            </a:r>
            <a:r>
              <a:rPr lang="en-GB" sz="1600" err="1">
                <a:solidFill>
                  <a:srgbClr val="002060"/>
                </a:solidFill>
              </a:rPr>
              <a:t>Gray’s</a:t>
            </a:r>
            <a:r>
              <a:rPr lang="en-GB" sz="1600">
                <a:solidFill>
                  <a:srgbClr val="002060"/>
                </a:solidFill>
              </a:rPr>
              <a:t> </a:t>
            </a:r>
          </a:p>
          <a:p>
            <a:pPr marL="285750" indent="-285750">
              <a:buFont typeface="Arial" panose="020B0604020202020204" pitchFamily="34" charset="0"/>
              <a:buChar char="•"/>
            </a:pPr>
            <a:r>
              <a:rPr lang="en-GB" sz="1600">
                <a:solidFill>
                  <a:srgbClr val="002060"/>
                </a:solidFill>
              </a:rPr>
              <a:t>occupancy levels remain very high, but have eased slightly in the last week</a:t>
            </a:r>
          </a:p>
        </p:txBody>
      </p:sp>
      <p:sp>
        <p:nvSpPr>
          <p:cNvPr id="14" name="TextBox 13"/>
          <p:cNvSpPr txBox="1"/>
          <p:nvPr/>
        </p:nvSpPr>
        <p:spPr>
          <a:xfrm>
            <a:off x="10118471" y="6528155"/>
            <a:ext cx="2019784" cy="276999"/>
          </a:xfrm>
          <a:prstGeom prst="rect">
            <a:avLst/>
          </a:prstGeom>
          <a:noFill/>
        </p:spPr>
        <p:txBody>
          <a:bodyPr wrap="none" rtlCol="0">
            <a:spAutoFit/>
          </a:bodyPr>
          <a:lstStyle/>
          <a:p>
            <a:r>
              <a:rPr lang="en-GB" sz="1200"/>
              <a:t>Illuminate </a:t>
            </a:r>
            <a:r>
              <a:rPr lang="en-GB" sz="1200">
                <a:hlinkClick r:id="rId2"/>
              </a:rPr>
              <a:t>Occupancy</a:t>
            </a:r>
            <a:r>
              <a:rPr lang="en-GB" sz="1200"/>
              <a:t> reports</a:t>
            </a:r>
          </a:p>
        </p:txBody>
      </p:sp>
      <p:pic>
        <p:nvPicPr>
          <p:cNvPr id="22" name="Picture 21"/>
          <p:cNvPicPr>
            <a:picLocks noChangeAspect="1"/>
          </p:cNvPicPr>
          <p:nvPr/>
        </p:nvPicPr>
        <p:blipFill>
          <a:blip r:embed="rId3"/>
          <a:stretch>
            <a:fillRect/>
          </a:stretch>
        </p:blipFill>
        <p:spPr>
          <a:xfrm>
            <a:off x="153252" y="6134209"/>
            <a:ext cx="5060940" cy="446792"/>
          </a:xfrm>
          <a:prstGeom prst="rect">
            <a:avLst/>
          </a:prstGeom>
        </p:spPr>
      </p:pic>
      <p:sp>
        <p:nvSpPr>
          <p:cNvPr id="16" name="TextBox 15"/>
          <p:cNvSpPr txBox="1"/>
          <p:nvPr/>
        </p:nvSpPr>
        <p:spPr>
          <a:xfrm>
            <a:off x="0" y="6581001"/>
            <a:ext cx="1831959" cy="276999"/>
          </a:xfrm>
          <a:prstGeom prst="rect">
            <a:avLst/>
          </a:prstGeom>
          <a:noFill/>
        </p:spPr>
        <p:txBody>
          <a:bodyPr wrap="square" rtlCol="0">
            <a:spAutoFit/>
          </a:bodyPr>
          <a:lstStyle/>
          <a:p>
            <a:r>
              <a:rPr lang="en-GB" sz="1200">
                <a:solidFill>
                  <a:srgbClr val="002060"/>
                </a:solidFill>
              </a:rPr>
              <a:t>Trend at 29 Mar 16:51</a:t>
            </a:r>
          </a:p>
        </p:txBody>
      </p:sp>
      <p:sp>
        <p:nvSpPr>
          <p:cNvPr id="23" name="TextBox 22"/>
          <p:cNvSpPr txBox="1"/>
          <p:nvPr/>
        </p:nvSpPr>
        <p:spPr>
          <a:xfrm>
            <a:off x="153252" y="4660792"/>
            <a:ext cx="4813736" cy="1077218"/>
          </a:xfrm>
          <a:prstGeom prst="rect">
            <a:avLst/>
          </a:prstGeom>
          <a:noFill/>
        </p:spPr>
        <p:txBody>
          <a:bodyPr wrap="square" rtlCol="0">
            <a:spAutoFit/>
          </a:bodyPr>
          <a:lstStyle/>
          <a:p>
            <a:r>
              <a:rPr lang="en-GB" sz="1600">
                <a:solidFill>
                  <a:srgbClr val="002060"/>
                </a:solidFill>
              </a:rPr>
              <a:t>Cornhill </a:t>
            </a:r>
          </a:p>
          <a:p>
            <a:pPr marL="285750" indent="-285750">
              <a:buFont typeface="Arial" panose="020B0604020202020204" pitchFamily="34" charset="0"/>
              <a:buChar char="•"/>
            </a:pPr>
            <a:r>
              <a:rPr lang="en-GB" sz="1600">
                <a:solidFill>
                  <a:srgbClr val="002060"/>
                </a:solidFill>
              </a:rPr>
              <a:t>occupancy levels remain very high, continuing to increase</a:t>
            </a:r>
          </a:p>
          <a:p>
            <a:endParaRPr lang="en-GB" sz="1600">
              <a:solidFill>
                <a:srgbClr val="002060"/>
              </a:solidFill>
            </a:endParaRPr>
          </a:p>
        </p:txBody>
      </p:sp>
      <p:pic>
        <p:nvPicPr>
          <p:cNvPr id="2" name="Picture 1"/>
          <p:cNvPicPr>
            <a:picLocks noChangeAspect="1"/>
          </p:cNvPicPr>
          <p:nvPr/>
        </p:nvPicPr>
        <p:blipFill>
          <a:blip r:embed="rId4"/>
          <a:stretch>
            <a:fillRect/>
          </a:stretch>
        </p:blipFill>
        <p:spPr>
          <a:xfrm>
            <a:off x="5528071" y="566917"/>
            <a:ext cx="6529542" cy="1852258"/>
          </a:xfrm>
          <a:prstGeom prst="rect">
            <a:avLst/>
          </a:prstGeom>
        </p:spPr>
      </p:pic>
      <p:pic>
        <p:nvPicPr>
          <p:cNvPr id="7" name="Picture 6"/>
          <p:cNvPicPr>
            <a:picLocks noChangeAspect="1"/>
          </p:cNvPicPr>
          <p:nvPr/>
        </p:nvPicPr>
        <p:blipFill>
          <a:blip r:embed="rId5"/>
          <a:stretch>
            <a:fillRect/>
          </a:stretch>
        </p:blipFill>
        <p:spPr>
          <a:xfrm>
            <a:off x="5536670" y="2631450"/>
            <a:ext cx="6545543" cy="1827436"/>
          </a:xfrm>
          <a:prstGeom prst="rect">
            <a:avLst/>
          </a:prstGeom>
        </p:spPr>
      </p:pic>
      <p:pic>
        <p:nvPicPr>
          <p:cNvPr id="10" name="Picture 9"/>
          <p:cNvPicPr>
            <a:picLocks noChangeAspect="1"/>
          </p:cNvPicPr>
          <p:nvPr/>
        </p:nvPicPr>
        <p:blipFill>
          <a:blip r:embed="rId6"/>
          <a:stretch>
            <a:fillRect/>
          </a:stretch>
        </p:blipFill>
        <p:spPr>
          <a:xfrm>
            <a:off x="5620871" y="4743286"/>
            <a:ext cx="6517384" cy="1777468"/>
          </a:xfrm>
          <a:prstGeom prst="rect">
            <a:avLst/>
          </a:prstGeom>
        </p:spPr>
      </p:pic>
    </p:spTree>
    <p:extLst>
      <p:ext uri="{BB962C8B-B14F-4D97-AF65-F5344CB8AC3E}">
        <p14:creationId xmlns:p14="http://schemas.microsoft.com/office/powerpoint/2010/main" val="4268227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153252" y="3147458"/>
            <a:ext cx="5383418" cy="830997"/>
          </a:xfrm>
          <a:prstGeom prst="rect">
            <a:avLst/>
          </a:prstGeom>
          <a:noFill/>
        </p:spPr>
        <p:txBody>
          <a:bodyPr wrap="square" rtlCol="0">
            <a:spAutoFit/>
          </a:bodyPr>
          <a:lstStyle/>
          <a:p>
            <a:r>
              <a:rPr lang="en-GB" sz="1600">
                <a:solidFill>
                  <a:schemeClr val="accent5">
                    <a:lumMod val="50000"/>
                  </a:schemeClr>
                </a:solidFill>
              </a:rPr>
              <a:t>Aberdeenshire</a:t>
            </a:r>
          </a:p>
          <a:p>
            <a:pPr marL="285750" indent="-285750">
              <a:buFont typeface="Arial" panose="020B0604020202020204" pitchFamily="34" charset="0"/>
              <a:buChar char="•"/>
            </a:pPr>
            <a:r>
              <a:rPr lang="en-GB" sz="1600">
                <a:solidFill>
                  <a:srgbClr val="002060"/>
                </a:solidFill>
              </a:rPr>
              <a:t>occupancy levels remain very high, increasing over the last week</a:t>
            </a:r>
          </a:p>
        </p:txBody>
      </p:sp>
      <p:sp>
        <p:nvSpPr>
          <p:cNvPr id="8" name="TextBox 7"/>
          <p:cNvSpPr txBox="1"/>
          <p:nvPr/>
        </p:nvSpPr>
        <p:spPr>
          <a:xfrm>
            <a:off x="0" y="51365"/>
            <a:ext cx="6381345" cy="369332"/>
          </a:xfrm>
          <a:prstGeom prst="rect">
            <a:avLst/>
          </a:prstGeom>
          <a:noFill/>
        </p:spPr>
        <p:txBody>
          <a:bodyPr wrap="square" rtlCol="0">
            <a:spAutoFit/>
          </a:bodyPr>
          <a:lstStyle/>
          <a:p>
            <a:r>
              <a:rPr lang="en-GB">
                <a:solidFill>
                  <a:srgbClr val="002060"/>
                </a:solidFill>
              </a:rPr>
              <a:t>Community Hospital Occupancy</a:t>
            </a:r>
            <a:endParaRPr lang="en-GB" sz="1600">
              <a:solidFill>
                <a:srgbClr val="002060"/>
              </a:solidFill>
            </a:endParaRPr>
          </a:p>
        </p:txBody>
      </p:sp>
      <p:sp>
        <p:nvSpPr>
          <p:cNvPr id="9" name="TextBox 8"/>
          <p:cNvSpPr txBox="1"/>
          <p:nvPr/>
        </p:nvSpPr>
        <p:spPr>
          <a:xfrm>
            <a:off x="153252" y="710530"/>
            <a:ext cx="5383418" cy="584775"/>
          </a:xfrm>
          <a:prstGeom prst="rect">
            <a:avLst/>
          </a:prstGeom>
          <a:noFill/>
        </p:spPr>
        <p:txBody>
          <a:bodyPr wrap="square" rtlCol="0">
            <a:spAutoFit/>
          </a:bodyPr>
          <a:lstStyle/>
          <a:p>
            <a:r>
              <a:rPr lang="en-GB" sz="1600">
                <a:solidFill>
                  <a:srgbClr val="002060"/>
                </a:solidFill>
              </a:rPr>
              <a:t>City</a:t>
            </a:r>
          </a:p>
          <a:p>
            <a:pPr marL="285750" indent="-285750">
              <a:buFont typeface="Arial" panose="020B0604020202020204" pitchFamily="34" charset="0"/>
              <a:buChar char="•"/>
            </a:pPr>
            <a:r>
              <a:rPr lang="en-GB" sz="1600">
                <a:solidFill>
                  <a:srgbClr val="002060"/>
                </a:solidFill>
              </a:rPr>
              <a:t>occupancy levels at 100%</a:t>
            </a:r>
          </a:p>
        </p:txBody>
      </p:sp>
      <p:sp>
        <p:nvSpPr>
          <p:cNvPr id="14" name="TextBox 13"/>
          <p:cNvSpPr txBox="1"/>
          <p:nvPr/>
        </p:nvSpPr>
        <p:spPr>
          <a:xfrm>
            <a:off x="7126941" y="6563978"/>
            <a:ext cx="4848540" cy="276999"/>
          </a:xfrm>
          <a:prstGeom prst="rect">
            <a:avLst/>
          </a:prstGeom>
          <a:noFill/>
        </p:spPr>
        <p:txBody>
          <a:bodyPr wrap="square" rtlCol="0">
            <a:spAutoFit/>
          </a:bodyPr>
          <a:lstStyle/>
          <a:p>
            <a:r>
              <a:rPr lang="en-GB" sz="1200"/>
              <a:t>Illuminate </a:t>
            </a:r>
            <a:r>
              <a:rPr lang="en-GB" sz="1200">
                <a:hlinkClick r:id="rId2"/>
              </a:rPr>
              <a:t>Occupancy</a:t>
            </a:r>
            <a:r>
              <a:rPr lang="en-GB" sz="1200"/>
              <a:t>  and </a:t>
            </a:r>
            <a:r>
              <a:rPr lang="en-GB" sz="1200">
                <a:hlinkClick r:id="rId3"/>
              </a:rPr>
              <a:t>snapshot</a:t>
            </a:r>
            <a:r>
              <a:rPr lang="en-GB" sz="1200"/>
              <a:t> reports</a:t>
            </a:r>
          </a:p>
        </p:txBody>
      </p:sp>
      <p:pic>
        <p:nvPicPr>
          <p:cNvPr id="22" name="Picture 21"/>
          <p:cNvPicPr>
            <a:picLocks noChangeAspect="1"/>
          </p:cNvPicPr>
          <p:nvPr/>
        </p:nvPicPr>
        <p:blipFill>
          <a:blip r:embed="rId4"/>
          <a:stretch>
            <a:fillRect/>
          </a:stretch>
        </p:blipFill>
        <p:spPr>
          <a:xfrm>
            <a:off x="153252" y="6340582"/>
            <a:ext cx="5060940" cy="446792"/>
          </a:xfrm>
          <a:prstGeom prst="rect">
            <a:avLst/>
          </a:prstGeom>
        </p:spPr>
      </p:pic>
      <p:sp>
        <p:nvSpPr>
          <p:cNvPr id="16" name="TextBox 15"/>
          <p:cNvSpPr txBox="1"/>
          <p:nvPr/>
        </p:nvSpPr>
        <p:spPr>
          <a:xfrm>
            <a:off x="10327979" y="6581001"/>
            <a:ext cx="1831959" cy="276999"/>
          </a:xfrm>
          <a:prstGeom prst="rect">
            <a:avLst/>
          </a:prstGeom>
          <a:noFill/>
        </p:spPr>
        <p:txBody>
          <a:bodyPr wrap="square" rtlCol="0">
            <a:spAutoFit/>
          </a:bodyPr>
          <a:lstStyle/>
          <a:p>
            <a:r>
              <a:rPr lang="en-GB" sz="1200">
                <a:solidFill>
                  <a:srgbClr val="002060"/>
                </a:solidFill>
              </a:rPr>
              <a:t>Trends at 29 Mar 16:51</a:t>
            </a:r>
          </a:p>
        </p:txBody>
      </p:sp>
      <p:sp>
        <p:nvSpPr>
          <p:cNvPr id="23" name="TextBox 22"/>
          <p:cNvSpPr txBox="1"/>
          <p:nvPr/>
        </p:nvSpPr>
        <p:spPr>
          <a:xfrm>
            <a:off x="153252" y="4920764"/>
            <a:ext cx="4813736" cy="1077218"/>
          </a:xfrm>
          <a:prstGeom prst="rect">
            <a:avLst/>
          </a:prstGeom>
          <a:noFill/>
        </p:spPr>
        <p:txBody>
          <a:bodyPr wrap="square" rtlCol="0">
            <a:spAutoFit/>
          </a:bodyPr>
          <a:lstStyle/>
          <a:p>
            <a:r>
              <a:rPr lang="en-GB" sz="1600">
                <a:solidFill>
                  <a:srgbClr val="002060"/>
                </a:solidFill>
              </a:rPr>
              <a:t>Moray</a:t>
            </a:r>
          </a:p>
          <a:p>
            <a:pPr marL="285750" indent="-285750">
              <a:buFont typeface="Arial" panose="020B0604020202020204" pitchFamily="34" charset="0"/>
              <a:buChar char="•"/>
            </a:pPr>
            <a:r>
              <a:rPr lang="en-GB" sz="1600">
                <a:solidFill>
                  <a:srgbClr val="002060"/>
                </a:solidFill>
              </a:rPr>
              <a:t>occupancy levels remain very high, increasing over the last week</a:t>
            </a:r>
          </a:p>
          <a:p>
            <a:endParaRPr lang="en-GB" sz="1600">
              <a:solidFill>
                <a:srgbClr val="002060"/>
              </a:solidFill>
            </a:endParaRPr>
          </a:p>
        </p:txBody>
      </p:sp>
      <p:pic>
        <p:nvPicPr>
          <p:cNvPr id="2" name="Picture 1"/>
          <p:cNvPicPr>
            <a:picLocks noChangeAspect="1"/>
          </p:cNvPicPr>
          <p:nvPr/>
        </p:nvPicPr>
        <p:blipFill>
          <a:blip r:embed="rId5"/>
          <a:stretch>
            <a:fillRect/>
          </a:stretch>
        </p:blipFill>
        <p:spPr>
          <a:xfrm>
            <a:off x="5603637" y="4707887"/>
            <a:ext cx="6503371" cy="1839068"/>
          </a:xfrm>
          <a:prstGeom prst="rect">
            <a:avLst/>
          </a:prstGeom>
        </p:spPr>
      </p:pic>
      <p:pic>
        <p:nvPicPr>
          <p:cNvPr id="7" name="Picture 6"/>
          <p:cNvPicPr>
            <a:picLocks noChangeAspect="1"/>
          </p:cNvPicPr>
          <p:nvPr/>
        </p:nvPicPr>
        <p:blipFill>
          <a:blip r:embed="rId6"/>
          <a:stretch>
            <a:fillRect/>
          </a:stretch>
        </p:blipFill>
        <p:spPr>
          <a:xfrm>
            <a:off x="5587782" y="3060040"/>
            <a:ext cx="6519226" cy="1860724"/>
          </a:xfrm>
          <a:prstGeom prst="rect">
            <a:avLst/>
          </a:prstGeom>
        </p:spPr>
      </p:pic>
      <p:sp>
        <p:nvSpPr>
          <p:cNvPr id="15" name="TextBox 14"/>
          <p:cNvSpPr txBox="1"/>
          <p:nvPr/>
        </p:nvSpPr>
        <p:spPr>
          <a:xfrm>
            <a:off x="3771678" y="2205149"/>
            <a:ext cx="1831959" cy="276999"/>
          </a:xfrm>
          <a:prstGeom prst="rect">
            <a:avLst/>
          </a:prstGeom>
          <a:noFill/>
        </p:spPr>
        <p:txBody>
          <a:bodyPr wrap="square" rtlCol="0">
            <a:spAutoFit/>
          </a:bodyPr>
          <a:lstStyle/>
          <a:p>
            <a:r>
              <a:rPr lang="en-GB" sz="1200">
                <a:solidFill>
                  <a:srgbClr val="002060"/>
                </a:solidFill>
              </a:rPr>
              <a:t>Snapshot at 30 Mar 10:25</a:t>
            </a:r>
          </a:p>
        </p:txBody>
      </p:sp>
      <p:pic>
        <p:nvPicPr>
          <p:cNvPr id="10" name="Picture 9"/>
          <p:cNvPicPr>
            <a:picLocks noChangeAspect="1"/>
          </p:cNvPicPr>
          <p:nvPr/>
        </p:nvPicPr>
        <p:blipFill>
          <a:blip r:embed="rId7"/>
          <a:stretch>
            <a:fillRect/>
          </a:stretch>
        </p:blipFill>
        <p:spPr>
          <a:xfrm>
            <a:off x="5603637" y="513524"/>
            <a:ext cx="6503371" cy="2491398"/>
          </a:xfrm>
          <a:prstGeom prst="rect">
            <a:avLst/>
          </a:prstGeom>
        </p:spPr>
      </p:pic>
    </p:spTree>
    <p:extLst>
      <p:ext uri="{BB962C8B-B14F-4D97-AF65-F5344CB8AC3E}">
        <p14:creationId xmlns:p14="http://schemas.microsoft.com/office/powerpoint/2010/main" val="3453114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0137"/>
            <a:ext cx="12192000" cy="6797726"/>
          </a:xfrm>
          <a:prstGeom prst="rect">
            <a:avLst/>
          </a:prstGeom>
        </p:spPr>
      </p:pic>
      <p:sp>
        <p:nvSpPr>
          <p:cNvPr id="5" name="TextBox 4"/>
          <p:cNvSpPr txBox="1"/>
          <p:nvPr/>
        </p:nvSpPr>
        <p:spPr>
          <a:xfrm>
            <a:off x="9132425" y="1557866"/>
            <a:ext cx="2926225" cy="1815882"/>
          </a:xfrm>
          <a:prstGeom prst="rect">
            <a:avLst/>
          </a:prstGeom>
          <a:noFill/>
        </p:spPr>
        <p:txBody>
          <a:bodyPr wrap="square" rtlCol="0">
            <a:spAutoFit/>
          </a:bodyPr>
          <a:lstStyle/>
          <a:p>
            <a:r>
              <a:rPr lang="en-GB" sz="1400">
                <a:solidFill>
                  <a:srgbClr val="4472C4">
                    <a:lumMod val="50000"/>
                  </a:srgbClr>
                </a:solidFill>
              </a:rPr>
              <a:t>At 29 Mar:</a:t>
            </a:r>
          </a:p>
          <a:p>
            <a:r>
              <a:rPr lang="en-GB" sz="1400" b="1">
                <a:solidFill>
                  <a:srgbClr val="4472C4">
                    <a:lumMod val="50000"/>
                  </a:srgbClr>
                </a:solidFill>
              </a:rPr>
              <a:t>Aberdeenshire delays stable after significant drop last week. City delays have decreased significantly. </a:t>
            </a:r>
            <a:r>
              <a:rPr lang="en-GB" sz="1400">
                <a:solidFill>
                  <a:srgbClr val="4472C4">
                    <a:lumMod val="50000"/>
                  </a:srgbClr>
                </a:solidFill>
              </a:rPr>
              <a:t>Moray delays rising steadily. </a:t>
            </a:r>
            <a:r>
              <a:rPr lang="en-GB" sz="1400" b="1">
                <a:solidFill>
                  <a:srgbClr val="4472C4">
                    <a:lumMod val="50000"/>
                  </a:srgbClr>
                </a:solidFill>
              </a:rPr>
              <a:t>Moray delays near double yearly average.</a:t>
            </a:r>
            <a:r>
              <a:rPr lang="en-GB" sz="1400">
                <a:solidFill>
                  <a:srgbClr val="4472C4">
                    <a:lumMod val="50000"/>
                  </a:srgbClr>
                </a:solidFill>
              </a:rPr>
              <a:t> City delays are well below average</a:t>
            </a:r>
          </a:p>
          <a:p>
            <a:endParaRPr lang="en-GB" sz="1400">
              <a:solidFill>
                <a:srgbClr val="4472C4">
                  <a:lumMod val="50000"/>
                </a:srgbClr>
              </a:solidFill>
            </a:endParaRPr>
          </a:p>
        </p:txBody>
      </p:sp>
      <p:sp>
        <p:nvSpPr>
          <p:cNvPr id="6" name="TextBox 5"/>
          <p:cNvSpPr txBox="1"/>
          <p:nvPr/>
        </p:nvSpPr>
        <p:spPr>
          <a:xfrm>
            <a:off x="9001125" y="4933950"/>
            <a:ext cx="3057525" cy="1815882"/>
          </a:xfrm>
          <a:prstGeom prst="rect">
            <a:avLst/>
          </a:prstGeom>
          <a:noFill/>
        </p:spPr>
        <p:txBody>
          <a:bodyPr wrap="square" rtlCol="0">
            <a:spAutoFit/>
          </a:bodyPr>
          <a:lstStyle/>
          <a:p>
            <a:pPr marL="285750" indent="-285750">
              <a:buFont typeface="Arial" panose="020B0604020202020204" pitchFamily="34" charset="0"/>
              <a:buChar char="•"/>
            </a:pPr>
            <a:r>
              <a:rPr lang="en-GB" sz="1400" b="1">
                <a:solidFill>
                  <a:srgbClr val="4472C4">
                    <a:lumMod val="50000"/>
                  </a:srgbClr>
                </a:solidFill>
              </a:rPr>
              <a:t>Cumulative bed days remain significantly higher </a:t>
            </a:r>
            <a:r>
              <a:rPr lang="en-GB" sz="1400">
                <a:solidFill>
                  <a:srgbClr val="4472C4">
                    <a:lumMod val="50000"/>
                  </a:srgbClr>
                </a:solidFill>
              </a:rPr>
              <a:t>than average in Shire and Moray, lower in City.</a:t>
            </a:r>
          </a:p>
          <a:p>
            <a:pPr marL="285750" indent="-285750">
              <a:buFont typeface="Arial" panose="020B0604020202020204" pitchFamily="34" charset="0"/>
              <a:buChar char="•"/>
            </a:pPr>
            <a:endParaRPr lang="en-GB" sz="1400">
              <a:solidFill>
                <a:srgbClr val="4472C4">
                  <a:lumMod val="50000"/>
                </a:srgbClr>
              </a:solidFill>
            </a:endParaRPr>
          </a:p>
          <a:p>
            <a:pPr marL="285750" indent="-285750">
              <a:buFont typeface="Arial" panose="020B0604020202020204" pitchFamily="34" charset="0"/>
              <a:buChar char="•"/>
            </a:pPr>
            <a:r>
              <a:rPr lang="en-GB" sz="1400">
                <a:solidFill>
                  <a:srgbClr val="4472C4">
                    <a:lumMod val="50000"/>
                  </a:srgbClr>
                </a:solidFill>
              </a:rPr>
              <a:t>Steep rise in Moray bed days, Shire bed days continue to rise steadily. City bed days have been trending downwards.</a:t>
            </a:r>
          </a:p>
        </p:txBody>
      </p:sp>
    </p:spTree>
    <p:extLst>
      <p:ext uri="{BB962C8B-B14F-4D97-AF65-F5344CB8AC3E}">
        <p14:creationId xmlns:p14="http://schemas.microsoft.com/office/powerpoint/2010/main" val="2190809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804240" cy="6643561"/>
          </a:xfrm>
          <a:prstGeom prst="rect">
            <a:avLst/>
          </a:prstGeom>
        </p:spPr>
      </p:pic>
      <p:sp>
        <p:nvSpPr>
          <p:cNvPr id="3" name="TextBox 2"/>
          <p:cNvSpPr txBox="1"/>
          <p:nvPr/>
        </p:nvSpPr>
        <p:spPr>
          <a:xfrm>
            <a:off x="9866668" y="157556"/>
            <a:ext cx="2240666" cy="6494085"/>
          </a:xfrm>
          <a:prstGeom prst="rect">
            <a:avLst/>
          </a:prstGeom>
          <a:noFill/>
        </p:spPr>
        <p:txBody>
          <a:bodyPr wrap="square" rtlCol="0">
            <a:spAutoFit/>
          </a:bodyPr>
          <a:lstStyle/>
          <a:p>
            <a:r>
              <a:rPr lang="en-GB" sz="1300" b="1">
                <a:solidFill>
                  <a:srgbClr val="4472C4">
                    <a:lumMod val="50000"/>
                  </a:srgbClr>
                </a:solidFill>
                <a:latin typeface="Arial" panose="020B0604020202020204" pitchFamily="34" charset="0"/>
                <a:cs typeface="Arial" panose="020B0604020202020204" pitchFamily="34" charset="0"/>
              </a:rPr>
              <a:t>At 28 March:</a:t>
            </a:r>
          </a:p>
          <a:p>
            <a:endParaRPr lang="en-GB" sz="1300">
              <a:solidFill>
                <a:srgbClr val="4472C4">
                  <a:lumMod val="50000"/>
                </a:srgb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300">
                <a:solidFill>
                  <a:srgbClr val="4472C4">
                    <a:lumMod val="50000"/>
                  </a:srgbClr>
                </a:solidFill>
                <a:latin typeface="Arial" panose="020B0604020202020204" pitchFamily="34" charset="0"/>
                <a:cs typeface="Arial" panose="020B0604020202020204" pitchFamily="34" charset="0"/>
              </a:rPr>
              <a:t>High numbers of clients waiting for care (up 3, now 309), </a:t>
            </a:r>
            <a:r>
              <a:rPr lang="en-GB" sz="1300">
                <a:solidFill>
                  <a:srgbClr val="5B9BD5"/>
                </a:solidFill>
                <a:latin typeface="Arial" panose="020B0604020202020204" pitchFamily="34" charset="0"/>
                <a:cs typeface="Arial" panose="020B0604020202020204" pitchFamily="34" charset="0"/>
              </a:rPr>
              <a:t>and above average for the year (267)</a:t>
            </a:r>
          </a:p>
          <a:p>
            <a:pPr marL="285750" indent="-285750">
              <a:buFont typeface="Arial" panose="020B0604020202020204" pitchFamily="34" charset="0"/>
              <a:buChar char="•"/>
            </a:pPr>
            <a:endParaRPr lang="en-GB" sz="1300">
              <a:solidFill>
                <a:srgbClr val="4472C4">
                  <a:lumMod val="50000"/>
                </a:srgb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300">
                <a:solidFill>
                  <a:srgbClr val="4472C4">
                    <a:lumMod val="50000"/>
                  </a:srgbClr>
                </a:solidFill>
                <a:latin typeface="Arial" panose="020B0604020202020204" pitchFamily="34" charset="0"/>
                <a:cs typeface="Arial" panose="020B0604020202020204" pitchFamily="34" charset="0"/>
              </a:rPr>
              <a:t>Clients waiting over 14 days at 169 – up 1, </a:t>
            </a:r>
            <a:r>
              <a:rPr lang="en-GB" sz="1300">
                <a:solidFill>
                  <a:srgbClr val="5B9BD5"/>
                </a:solidFill>
                <a:latin typeface="Arial" panose="020B0604020202020204" pitchFamily="34" charset="0"/>
                <a:cs typeface="Arial" panose="020B0604020202020204" pitchFamily="34" charset="0"/>
              </a:rPr>
              <a:t>above an average of 148 clients</a:t>
            </a:r>
          </a:p>
          <a:p>
            <a:pPr marL="285750" indent="-285750">
              <a:buFont typeface="Arial" panose="020B0604020202020204" pitchFamily="34" charset="0"/>
              <a:buChar char="•"/>
            </a:pPr>
            <a:endParaRPr lang="en-GB" sz="1300">
              <a:solidFill>
                <a:srgbClr val="4472C4">
                  <a:lumMod val="50000"/>
                </a:srgb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300">
                <a:solidFill>
                  <a:srgbClr val="4472C4">
                    <a:lumMod val="50000"/>
                  </a:srgbClr>
                </a:solidFill>
                <a:latin typeface="Arial" panose="020B0604020202020204" pitchFamily="34" charset="0"/>
                <a:cs typeface="Arial" panose="020B0604020202020204" pitchFamily="34" charset="0"/>
              </a:rPr>
              <a:t>Urgent care searches, currently at 110 and trending upwards, </a:t>
            </a:r>
            <a:r>
              <a:rPr lang="en-GB" sz="1300">
                <a:solidFill>
                  <a:srgbClr val="5B9BD5"/>
                </a:solidFill>
                <a:latin typeface="Arial" panose="020B0604020202020204" pitchFamily="34" charset="0"/>
                <a:cs typeface="Arial" panose="020B0604020202020204" pitchFamily="34" charset="0"/>
              </a:rPr>
              <a:t>above average of 70 clients</a:t>
            </a:r>
          </a:p>
          <a:p>
            <a:pPr marL="285750" indent="-285750">
              <a:buFont typeface="Arial" panose="020B0604020202020204" pitchFamily="34" charset="0"/>
              <a:buChar char="•"/>
            </a:pPr>
            <a:endParaRPr lang="en-GB" sz="1300">
              <a:solidFill>
                <a:srgbClr val="4472C4">
                  <a:lumMod val="50000"/>
                </a:srgb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300">
                <a:solidFill>
                  <a:srgbClr val="4472C4">
                    <a:lumMod val="50000"/>
                  </a:srgbClr>
                </a:solidFill>
                <a:latin typeface="Arial" panose="020B0604020202020204" pitchFamily="34" charset="0"/>
                <a:cs typeface="Arial" panose="020B0604020202020204" pitchFamily="34" charset="0"/>
              </a:rPr>
              <a:t>Weekly </a:t>
            </a:r>
            <a:r>
              <a:rPr lang="en-GB" sz="1300" err="1">
                <a:solidFill>
                  <a:srgbClr val="4472C4">
                    <a:lumMod val="50000"/>
                  </a:srgbClr>
                </a:solidFill>
                <a:latin typeface="Arial" panose="020B0604020202020204" pitchFamily="34" charset="0"/>
                <a:cs typeface="Arial" panose="020B0604020202020204" pitchFamily="34" charset="0"/>
              </a:rPr>
              <a:t>unprovided</a:t>
            </a:r>
            <a:r>
              <a:rPr lang="en-GB" sz="1300">
                <a:solidFill>
                  <a:srgbClr val="4472C4">
                    <a:lumMod val="50000"/>
                  </a:srgbClr>
                </a:solidFill>
                <a:latin typeface="Arial" panose="020B0604020202020204" pitchFamily="34" charset="0"/>
                <a:cs typeface="Arial" panose="020B0604020202020204" pitchFamily="34" charset="0"/>
              </a:rPr>
              <a:t> hours now 3,326 down 96 since last week and remain </a:t>
            </a:r>
            <a:r>
              <a:rPr lang="en-GB" sz="1300">
                <a:solidFill>
                  <a:srgbClr val="5B9BD5"/>
                </a:solidFill>
                <a:latin typeface="Arial" panose="020B0604020202020204" pitchFamily="34" charset="0"/>
                <a:cs typeface="Arial" panose="020B0604020202020204" pitchFamily="34" charset="0"/>
              </a:rPr>
              <a:t>above the average of 2,732 for the year</a:t>
            </a:r>
          </a:p>
          <a:p>
            <a:pPr marL="285750" indent="-285750">
              <a:buFont typeface="Arial" panose="020B0604020202020204" pitchFamily="34" charset="0"/>
              <a:buChar char="•"/>
            </a:pPr>
            <a:endParaRPr lang="en-GB" sz="1300">
              <a:solidFill>
                <a:srgbClr val="4472C4">
                  <a:lumMod val="50000"/>
                </a:srgb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300">
                <a:solidFill>
                  <a:srgbClr val="4472C4">
                    <a:lumMod val="50000"/>
                  </a:srgbClr>
                </a:solidFill>
                <a:latin typeface="Arial" panose="020B0604020202020204" pitchFamily="34" charset="0"/>
                <a:cs typeface="Arial" panose="020B0604020202020204" pitchFamily="34" charset="0"/>
              </a:rPr>
              <a:t>1,529 </a:t>
            </a:r>
            <a:r>
              <a:rPr lang="en-GB" sz="1300" err="1">
                <a:solidFill>
                  <a:srgbClr val="4472C4">
                    <a:lumMod val="50000"/>
                  </a:srgbClr>
                </a:solidFill>
                <a:latin typeface="Arial" panose="020B0604020202020204" pitchFamily="34" charset="0"/>
                <a:cs typeface="Arial" panose="020B0604020202020204" pitchFamily="34" charset="0"/>
              </a:rPr>
              <a:t>unprovided</a:t>
            </a:r>
            <a:r>
              <a:rPr lang="en-GB" sz="1300">
                <a:solidFill>
                  <a:srgbClr val="4472C4">
                    <a:lumMod val="50000"/>
                  </a:srgbClr>
                </a:solidFill>
                <a:latin typeface="Arial" panose="020B0604020202020204" pitchFamily="34" charset="0"/>
                <a:cs typeface="Arial" panose="020B0604020202020204" pitchFamily="34" charset="0"/>
              </a:rPr>
              <a:t> hours for clients who have waited over 14 days, up 91 since last week and </a:t>
            </a:r>
            <a:r>
              <a:rPr lang="en-GB" sz="1300">
                <a:solidFill>
                  <a:srgbClr val="5B9BD5"/>
                </a:solidFill>
                <a:latin typeface="Arial" panose="020B0604020202020204" pitchFamily="34" charset="0"/>
                <a:cs typeface="Arial" panose="020B0604020202020204" pitchFamily="34" charset="0"/>
              </a:rPr>
              <a:t>above the average of 1,226 for the year</a:t>
            </a:r>
            <a:endParaRPr lang="en-GB" sz="1300">
              <a:solidFill>
                <a:prstClr val="black"/>
              </a:solidFill>
              <a:latin typeface="Arial" panose="020B0604020202020204" pitchFamily="34" charset="0"/>
              <a:cs typeface="Arial" panose="020B0604020202020204" pitchFamily="34" charset="0"/>
            </a:endParaRPr>
          </a:p>
        </p:txBody>
      </p:sp>
      <p:sp>
        <p:nvSpPr>
          <p:cNvPr id="5" name="TextBox 4"/>
          <p:cNvSpPr txBox="1"/>
          <p:nvPr/>
        </p:nvSpPr>
        <p:spPr>
          <a:xfrm>
            <a:off x="1794075" y="0"/>
            <a:ext cx="8001757" cy="523220"/>
          </a:xfrm>
          <a:prstGeom prst="rect">
            <a:avLst/>
          </a:prstGeom>
          <a:noFill/>
        </p:spPr>
        <p:txBody>
          <a:bodyPr wrap="square" rtlCol="0">
            <a:spAutoFit/>
          </a:bodyPr>
          <a:lstStyle/>
          <a:p>
            <a:r>
              <a:rPr lang="en-GB" sz="1400">
                <a:solidFill>
                  <a:prstClr val="black"/>
                </a:solidFill>
              </a:rPr>
              <a:t>For City, a care search is a record of a case where a care need has been identified but not fulfilled and how many hours of care are required (care search hours). These are </a:t>
            </a:r>
            <a:r>
              <a:rPr lang="en-GB" sz="1400" b="1">
                <a:solidFill>
                  <a:prstClr val="black"/>
                </a:solidFill>
              </a:rPr>
              <a:t>weekly hours </a:t>
            </a:r>
            <a:r>
              <a:rPr lang="en-GB" sz="1400">
                <a:solidFill>
                  <a:prstClr val="black"/>
                </a:solidFill>
              </a:rPr>
              <a:t>required per care search.</a:t>
            </a:r>
          </a:p>
        </p:txBody>
      </p:sp>
    </p:spTree>
    <p:extLst>
      <p:ext uri="{BB962C8B-B14F-4D97-AF65-F5344CB8AC3E}">
        <p14:creationId xmlns:p14="http://schemas.microsoft.com/office/powerpoint/2010/main" val="1927589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143" y="0"/>
            <a:ext cx="9976531" cy="6793691"/>
          </a:xfrm>
          <a:prstGeom prst="rect">
            <a:avLst/>
          </a:prstGeom>
        </p:spPr>
      </p:pic>
      <p:sp>
        <p:nvSpPr>
          <p:cNvPr id="4" name="TextBox 3"/>
          <p:cNvSpPr txBox="1"/>
          <p:nvPr/>
        </p:nvSpPr>
        <p:spPr>
          <a:xfrm>
            <a:off x="10063825" y="151179"/>
            <a:ext cx="2052577" cy="6555641"/>
          </a:xfrm>
          <a:prstGeom prst="rect">
            <a:avLst/>
          </a:prstGeom>
          <a:noFill/>
        </p:spPr>
        <p:txBody>
          <a:bodyPr wrap="square" rtlCol="0">
            <a:spAutoFit/>
          </a:bodyPr>
          <a:lstStyle/>
          <a:p>
            <a:r>
              <a:rPr lang="en-GB" sz="1300" b="1">
                <a:solidFill>
                  <a:srgbClr val="4472C4">
                    <a:lumMod val="50000"/>
                  </a:srgbClr>
                </a:solidFill>
                <a:latin typeface="Arial" panose="020B0604020202020204" pitchFamily="34" charset="0"/>
                <a:cs typeface="Arial" panose="020B0604020202020204" pitchFamily="34" charset="0"/>
              </a:rPr>
              <a:t>At 29 March:</a:t>
            </a:r>
          </a:p>
          <a:p>
            <a:r>
              <a:rPr lang="en-GB" sz="1100">
                <a:solidFill>
                  <a:srgbClr val="FF0000"/>
                </a:solidFill>
                <a:latin typeface="Arial" panose="020B0604020202020204" pitchFamily="34" charset="0"/>
                <a:cs typeface="Arial" panose="020B0604020202020204" pitchFamily="34" charset="0"/>
              </a:rPr>
              <a:t>(IT issues at Shire which affected reported numbers early March)</a:t>
            </a:r>
          </a:p>
          <a:p>
            <a:pPr marL="285750" indent="-285750">
              <a:buFont typeface="Arial" panose="020B0604020202020204" pitchFamily="34" charset="0"/>
              <a:buChar char="•"/>
            </a:pPr>
            <a:r>
              <a:rPr lang="en-GB" sz="1300">
                <a:solidFill>
                  <a:srgbClr val="4472C4">
                    <a:lumMod val="50000"/>
                  </a:srgbClr>
                </a:solidFill>
                <a:latin typeface="Arial" panose="020B0604020202020204" pitchFamily="34" charset="0"/>
                <a:cs typeface="Arial" panose="020B0604020202020204" pitchFamily="34" charset="0"/>
              </a:rPr>
              <a:t>Number of clients waiting for care is at yearly high of </a:t>
            </a:r>
            <a:r>
              <a:rPr lang="en-GB" sz="1300" b="1">
                <a:solidFill>
                  <a:srgbClr val="4472C4">
                    <a:lumMod val="50000"/>
                  </a:srgbClr>
                </a:solidFill>
                <a:latin typeface="Arial" panose="020B0604020202020204" pitchFamily="34" charset="0"/>
                <a:cs typeface="Arial" panose="020B0604020202020204" pitchFamily="34" charset="0"/>
              </a:rPr>
              <a:t>329, </a:t>
            </a:r>
            <a:r>
              <a:rPr lang="en-GB" sz="1300">
                <a:solidFill>
                  <a:srgbClr val="4472C4">
                    <a:lumMod val="50000"/>
                  </a:srgbClr>
                </a:solidFill>
                <a:latin typeface="Arial" panose="020B0604020202020204" pitchFamily="34" charset="0"/>
                <a:cs typeface="Arial" panose="020B0604020202020204" pitchFamily="34" charset="0"/>
              </a:rPr>
              <a:t>up 10 from last week</a:t>
            </a:r>
            <a:r>
              <a:rPr lang="en-GB" sz="1300">
                <a:solidFill>
                  <a:srgbClr val="5B9BD5"/>
                </a:solidFill>
                <a:latin typeface="Arial" panose="020B0604020202020204" pitchFamily="34" charset="0"/>
                <a:cs typeface="Arial" panose="020B0604020202020204" pitchFamily="34" charset="0"/>
              </a:rPr>
              <a:t>; significantly above average for year (212)</a:t>
            </a:r>
          </a:p>
          <a:p>
            <a:pPr marL="285750" indent="-285750">
              <a:buFont typeface="Arial" panose="020B0604020202020204" pitchFamily="34" charset="0"/>
              <a:buChar char="•"/>
            </a:pPr>
            <a:endParaRPr lang="en-GB" sz="1300">
              <a:solidFill>
                <a:srgbClr val="4472C4">
                  <a:lumMod val="50000"/>
                </a:srgb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300" b="1">
                <a:solidFill>
                  <a:srgbClr val="4472C4">
                    <a:lumMod val="50000"/>
                  </a:srgbClr>
                </a:solidFill>
                <a:latin typeface="Arial" panose="020B0604020202020204" pitchFamily="34" charset="0"/>
                <a:cs typeface="Arial" panose="020B0604020202020204" pitchFamily="34" charset="0"/>
              </a:rPr>
              <a:t>198 </a:t>
            </a:r>
            <a:r>
              <a:rPr lang="en-GB" sz="1300">
                <a:solidFill>
                  <a:srgbClr val="4472C4">
                    <a:lumMod val="50000"/>
                  </a:srgbClr>
                </a:solidFill>
                <a:latin typeface="Arial" panose="020B0604020202020204" pitchFamily="34" charset="0"/>
                <a:cs typeface="Arial" panose="020B0604020202020204" pitchFamily="34" charset="0"/>
              </a:rPr>
              <a:t>clients waiting over 14 days, defined as unmet need (</a:t>
            </a:r>
            <a:r>
              <a:rPr lang="en-GB" sz="1300" b="1">
                <a:solidFill>
                  <a:srgbClr val="4472C4">
                    <a:lumMod val="50000"/>
                  </a:srgbClr>
                </a:solidFill>
                <a:latin typeface="Arial" panose="020B0604020202020204" pitchFamily="34" charset="0"/>
                <a:cs typeface="Arial" panose="020B0604020202020204" pitchFamily="34" charset="0"/>
              </a:rPr>
              <a:t>no change) </a:t>
            </a:r>
            <a:r>
              <a:rPr lang="en-GB" sz="1300">
                <a:solidFill>
                  <a:srgbClr val="5B9BD5"/>
                </a:solidFill>
                <a:latin typeface="Arial" panose="020B0604020202020204" pitchFamily="34" charset="0"/>
                <a:cs typeface="Arial" panose="020B0604020202020204" pitchFamily="34" charset="0"/>
              </a:rPr>
              <a:t>but also significantly above the average for the year (150)</a:t>
            </a:r>
          </a:p>
          <a:p>
            <a:endParaRPr lang="en-GB" sz="1300">
              <a:solidFill>
                <a:srgbClr val="4472C4">
                  <a:lumMod val="50000"/>
                </a:srgbClr>
              </a:solidFill>
              <a:latin typeface="Arial" panose="020B0604020202020204" pitchFamily="34" charset="0"/>
              <a:cs typeface="Arial" panose="020B0604020202020204" pitchFamily="34" charset="0"/>
            </a:endParaRPr>
          </a:p>
          <a:p>
            <a:r>
              <a:rPr lang="en-GB" sz="1100">
                <a:solidFill>
                  <a:srgbClr val="FF0000"/>
                </a:solidFill>
                <a:latin typeface="Arial" panose="020B0604020202020204" pitchFamily="34" charset="0"/>
                <a:cs typeface="Arial" panose="020B0604020202020204" pitchFamily="34" charset="0"/>
              </a:rPr>
              <a:t>(IT issues at Shire which affected reported numbers early March)</a:t>
            </a:r>
          </a:p>
          <a:p>
            <a:pPr marL="285750" indent="-285750">
              <a:buFont typeface="Arial" panose="020B0604020202020204" pitchFamily="34" charset="0"/>
              <a:buChar char="•"/>
            </a:pPr>
            <a:r>
              <a:rPr lang="en-GB" sz="1300" b="1">
                <a:solidFill>
                  <a:srgbClr val="4472C4">
                    <a:lumMod val="50000"/>
                  </a:srgbClr>
                </a:solidFill>
                <a:latin typeface="Arial" panose="020B0604020202020204" pitchFamily="34" charset="0"/>
                <a:cs typeface="Arial" panose="020B0604020202020204" pitchFamily="34" charset="0"/>
              </a:rPr>
              <a:t>Weekly </a:t>
            </a:r>
            <a:r>
              <a:rPr lang="en-GB" sz="1300" b="1" err="1">
                <a:solidFill>
                  <a:srgbClr val="4472C4">
                    <a:lumMod val="50000"/>
                  </a:srgbClr>
                </a:solidFill>
                <a:latin typeface="Arial" panose="020B0604020202020204" pitchFamily="34" charset="0"/>
                <a:cs typeface="Arial" panose="020B0604020202020204" pitchFamily="34" charset="0"/>
              </a:rPr>
              <a:t>unprovided</a:t>
            </a:r>
            <a:r>
              <a:rPr lang="en-GB" sz="1300" b="1">
                <a:solidFill>
                  <a:srgbClr val="4472C4">
                    <a:lumMod val="50000"/>
                  </a:srgbClr>
                </a:solidFill>
                <a:latin typeface="Arial" panose="020B0604020202020204" pitchFamily="34" charset="0"/>
                <a:cs typeface="Arial" panose="020B0604020202020204" pitchFamily="34" charset="0"/>
              </a:rPr>
              <a:t> hours at 3091 </a:t>
            </a:r>
            <a:r>
              <a:rPr lang="en-GB" sz="1300">
                <a:solidFill>
                  <a:srgbClr val="4472C4">
                    <a:lumMod val="50000"/>
                  </a:srgbClr>
                </a:solidFill>
                <a:latin typeface="Arial" panose="020B0604020202020204" pitchFamily="34" charset="0"/>
                <a:cs typeface="Arial" panose="020B0604020202020204" pitchFamily="34" charset="0"/>
              </a:rPr>
              <a:t>and significantly </a:t>
            </a:r>
            <a:r>
              <a:rPr lang="en-GB" sz="1300">
                <a:solidFill>
                  <a:srgbClr val="5B9BD5"/>
                </a:solidFill>
                <a:latin typeface="Arial" panose="020B0604020202020204" pitchFamily="34" charset="0"/>
                <a:cs typeface="Arial" panose="020B0604020202020204" pitchFamily="34" charset="0"/>
              </a:rPr>
              <a:t>above average for the year (1,927).</a:t>
            </a:r>
          </a:p>
          <a:p>
            <a:endParaRPr lang="en-GB" sz="1300">
              <a:solidFill>
                <a:srgbClr val="4472C4">
                  <a:lumMod val="50000"/>
                </a:srgb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300">
                <a:solidFill>
                  <a:srgbClr val="4472C4">
                    <a:lumMod val="50000"/>
                  </a:srgbClr>
                </a:solidFill>
                <a:latin typeface="Arial" panose="020B0604020202020204" pitchFamily="34" charset="0"/>
                <a:cs typeface="Arial" panose="020B0604020202020204" pitchFamily="34" charset="0"/>
              </a:rPr>
              <a:t>92 more hours provided and 5 more client compared to last week</a:t>
            </a:r>
          </a:p>
        </p:txBody>
      </p:sp>
      <p:sp>
        <p:nvSpPr>
          <p:cNvPr id="6" name="TextBox 5"/>
          <p:cNvSpPr txBox="1"/>
          <p:nvPr/>
        </p:nvSpPr>
        <p:spPr>
          <a:xfrm>
            <a:off x="2025569" y="0"/>
            <a:ext cx="7616141" cy="461665"/>
          </a:xfrm>
          <a:prstGeom prst="rect">
            <a:avLst/>
          </a:prstGeom>
          <a:noFill/>
        </p:spPr>
        <p:txBody>
          <a:bodyPr wrap="square" rtlCol="0">
            <a:spAutoFit/>
          </a:bodyPr>
          <a:lstStyle/>
          <a:p>
            <a:r>
              <a:rPr lang="en-GB" sz="1200">
                <a:solidFill>
                  <a:prstClr val="white"/>
                </a:solidFill>
              </a:rPr>
              <a:t>Open cases are where a care need has been identified and recorded on CareFirst. Open Cases hours are the weekly hours assessed as required for each open case. Homecare hours are hours which Shire are currently providing.</a:t>
            </a:r>
          </a:p>
        </p:txBody>
      </p:sp>
    </p:spTree>
    <p:extLst>
      <p:ext uri="{BB962C8B-B14F-4D97-AF65-F5344CB8AC3E}">
        <p14:creationId xmlns:p14="http://schemas.microsoft.com/office/powerpoint/2010/main" val="2699146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835813" cy="6659745"/>
          </a:xfrm>
          <a:prstGeom prst="rect">
            <a:avLst/>
          </a:prstGeom>
        </p:spPr>
      </p:pic>
      <p:sp>
        <p:nvSpPr>
          <p:cNvPr id="5" name="TextBox 4"/>
          <p:cNvSpPr txBox="1"/>
          <p:nvPr/>
        </p:nvSpPr>
        <p:spPr>
          <a:xfrm>
            <a:off x="9858796" y="0"/>
            <a:ext cx="2333204" cy="6340197"/>
          </a:xfrm>
          <a:prstGeom prst="rect">
            <a:avLst/>
          </a:prstGeom>
          <a:noFill/>
        </p:spPr>
        <p:txBody>
          <a:bodyPr wrap="square" rtlCol="0">
            <a:spAutoFit/>
          </a:bodyPr>
          <a:lstStyle/>
          <a:p>
            <a:r>
              <a:rPr lang="en-GB" sz="1400">
                <a:solidFill>
                  <a:srgbClr val="4472C4">
                    <a:lumMod val="50000"/>
                  </a:srgbClr>
                </a:solidFill>
                <a:latin typeface="Arial" panose="020B0604020202020204" pitchFamily="34" charset="0"/>
                <a:cs typeface="Arial" panose="020B0604020202020204" pitchFamily="34" charset="0"/>
              </a:rPr>
              <a:t>At 28 Mar:</a:t>
            </a:r>
          </a:p>
          <a:p>
            <a:endParaRPr lang="en-GB" sz="1400">
              <a:solidFill>
                <a:srgbClr val="FF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b="1">
                <a:solidFill>
                  <a:srgbClr val="002060"/>
                </a:solidFill>
                <a:latin typeface="Arial" panose="020B0604020202020204" pitchFamily="34" charset="0"/>
                <a:cs typeface="Arial" panose="020B0604020202020204" pitchFamily="34" charset="0"/>
              </a:rPr>
              <a:t>Care hours not provided in the community </a:t>
            </a:r>
            <a:r>
              <a:rPr lang="en-GB" sz="1400">
                <a:solidFill>
                  <a:srgbClr val="002060"/>
                </a:solidFill>
                <a:latin typeface="Arial" panose="020B0604020202020204" pitchFamily="34" charset="0"/>
                <a:cs typeface="Arial" panose="020B0604020202020204" pitchFamily="34" charset="0"/>
              </a:rPr>
              <a:t>up 83.</a:t>
            </a:r>
          </a:p>
          <a:p>
            <a:pPr marL="285750" indent="-285750">
              <a:buFont typeface="Arial" panose="020B0604020202020204" pitchFamily="34" charset="0"/>
              <a:buChar char="•"/>
            </a:pPr>
            <a:endParaRPr lang="en-GB" sz="140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a:solidFill>
                  <a:srgbClr val="002060"/>
                </a:solidFill>
                <a:latin typeface="Arial" panose="020B0604020202020204" pitchFamily="34" charset="0"/>
                <a:cs typeface="Arial" panose="020B0604020202020204" pitchFamily="34" charset="0"/>
              </a:rPr>
              <a:t>Hours for those in hospital is up 11 this week</a:t>
            </a:r>
          </a:p>
          <a:p>
            <a:pPr marL="285750" indent="-285750">
              <a:buFont typeface="Arial" panose="020B0604020202020204" pitchFamily="34" charset="0"/>
              <a:buChar char="•"/>
            </a:pPr>
            <a:endParaRPr lang="en-GB" sz="140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a:solidFill>
                  <a:srgbClr val="002060"/>
                </a:solidFill>
                <a:latin typeface="Arial" panose="020B0604020202020204" pitchFamily="34" charset="0"/>
                <a:cs typeface="Arial" panose="020B0604020202020204" pitchFamily="34" charset="0"/>
              </a:rPr>
              <a:t>1,501 total hours not provided per week (up 119), and </a:t>
            </a:r>
            <a:r>
              <a:rPr lang="en-GB" sz="1400">
                <a:solidFill>
                  <a:srgbClr val="5B9BD5"/>
                </a:solidFill>
                <a:latin typeface="Arial" panose="020B0604020202020204" pitchFamily="34" charset="0"/>
                <a:cs typeface="Arial" panose="020B0604020202020204" pitchFamily="34" charset="0"/>
              </a:rPr>
              <a:t>above an average of 1,193 since Aug</a:t>
            </a:r>
          </a:p>
          <a:p>
            <a:endParaRPr lang="en-GB" sz="140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a:solidFill>
                  <a:srgbClr val="002060"/>
                </a:solidFill>
                <a:latin typeface="Arial" panose="020B0604020202020204" pitchFamily="34" charset="0"/>
                <a:cs typeface="Arial" panose="020B0604020202020204" pitchFamily="34" charset="0"/>
              </a:rPr>
              <a:t>161 clients assessed, but waiting for care (up 2), </a:t>
            </a:r>
            <a:r>
              <a:rPr lang="en-GB" sz="1400" b="1">
                <a:solidFill>
                  <a:srgbClr val="5B9BD5"/>
                </a:solidFill>
                <a:latin typeface="Arial" panose="020B0604020202020204" pitchFamily="34" charset="0"/>
                <a:cs typeface="Arial" panose="020B0604020202020204" pitchFamily="34" charset="0"/>
              </a:rPr>
              <a:t>above average</a:t>
            </a:r>
            <a:r>
              <a:rPr lang="en-GB" sz="1400">
                <a:solidFill>
                  <a:srgbClr val="5B9BD5"/>
                </a:solidFill>
                <a:latin typeface="Arial" panose="020B0604020202020204" pitchFamily="34" charset="0"/>
                <a:cs typeface="Arial" panose="020B0604020202020204" pitchFamily="34" charset="0"/>
              </a:rPr>
              <a:t> of 133 since Aug</a:t>
            </a:r>
          </a:p>
          <a:p>
            <a:endParaRPr lang="en-GB" sz="140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a:solidFill>
                  <a:srgbClr val="002060"/>
                </a:solidFill>
                <a:latin typeface="Arial" panose="020B0604020202020204" pitchFamily="34" charset="0"/>
                <a:cs typeface="Arial" panose="020B0604020202020204" pitchFamily="34" charset="0"/>
              </a:rPr>
              <a:t>283 clients awaiting review (down 4), </a:t>
            </a:r>
            <a:r>
              <a:rPr lang="en-GB" sz="1400">
                <a:solidFill>
                  <a:srgbClr val="5B9BD5"/>
                </a:solidFill>
                <a:latin typeface="Arial" panose="020B0604020202020204" pitchFamily="34" charset="0"/>
                <a:cs typeface="Arial" panose="020B0604020202020204" pitchFamily="34" charset="0"/>
              </a:rPr>
              <a:t>below average of 305</a:t>
            </a:r>
          </a:p>
          <a:p>
            <a:endParaRPr lang="en-GB" sz="140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a:solidFill>
                  <a:srgbClr val="002060"/>
                </a:solidFill>
                <a:latin typeface="Arial" panose="020B0604020202020204" pitchFamily="34" charset="0"/>
                <a:cs typeface="Arial" panose="020B0604020202020204" pitchFamily="34" charset="0"/>
              </a:rPr>
              <a:t>144 clients waiting for a social care assessment (up 2), </a:t>
            </a:r>
            <a:r>
              <a:rPr lang="en-GB" sz="1400">
                <a:solidFill>
                  <a:srgbClr val="5B9BD5"/>
                </a:solidFill>
                <a:latin typeface="Arial" panose="020B0604020202020204" pitchFamily="34" charset="0"/>
                <a:cs typeface="Arial" panose="020B0604020202020204" pitchFamily="34" charset="0"/>
              </a:rPr>
              <a:t>below average of 148</a:t>
            </a:r>
          </a:p>
        </p:txBody>
      </p:sp>
      <p:sp>
        <p:nvSpPr>
          <p:cNvPr id="7" name="TextBox 6"/>
          <p:cNvSpPr txBox="1"/>
          <p:nvPr/>
        </p:nvSpPr>
        <p:spPr>
          <a:xfrm>
            <a:off x="1574157" y="0"/>
            <a:ext cx="7697165" cy="523220"/>
          </a:xfrm>
          <a:prstGeom prst="rect">
            <a:avLst/>
          </a:prstGeom>
          <a:noFill/>
        </p:spPr>
        <p:txBody>
          <a:bodyPr wrap="square" rtlCol="0">
            <a:spAutoFit/>
          </a:bodyPr>
          <a:lstStyle/>
          <a:p>
            <a:r>
              <a:rPr lang="en-GB" sz="1400">
                <a:solidFill>
                  <a:prstClr val="white"/>
                </a:solidFill>
              </a:rPr>
              <a:t>Hours are the number of weekly hours identified as required for that individual. No data is available for length of time on the waiting list to identify unmet need.</a:t>
            </a:r>
          </a:p>
        </p:txBody>
      </p:sp>
    </p:spTree>
    <p:extLst>
      <p:ext uri="{BB962C8B-B14F-4D97-AF65-F5344CB8AC3E}">
        <p14:creationId xmlns:p14="http://schemas.microsoft.com/office/powerpoint/2010/main" val="3039519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Objective B</a:t>
            </a:r>
          </a:p>
        </p:txBody>
      </p:sp>
      <p:sp>
        <p:nvSpPr>
          <p:cNvPr id="3" name="Text Placeholder 2"/>
          <p:cNvSpPr>
            <a:spLocks noGrp="1"/>
          </p:cNvSpPr>
          <p:nvPr>
            <p:ph type="body" idx="1"/>
          </p:nvPr>
        </p:nvSpPr>
        <p:spPr/>
        <p:txBody>
          <a:bodyPr/>
          <a:lstStyle/>
          <a:p>
            <a:r>
              <a:rPr lang="en-GB" i="1">
                <a:solidFill>
                  <a:schemeClr val="tx1"/>
                </a:solidFill>
              </a:rPr>
              <a:t>COVID summary</a:t>
            </a:r>
          </a:p>
          <a:p>
            <a:endParaRPr lang="en-GB"/>
          </a:p>
        </p:txBody>
      </p:sp>
    </p:spTree>
    <p:extLst>
      <p:ext uri="{BB962C8B-B14F-4D97-AF65-F5344CB8AC3E}">
        <p14:creationId xmlns:p14="http://schemas.microsoft.com/office/powerpoint/2010/main" val="2775093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151859" y="117693"/>
            <a:ext cx="10515600" cy="101089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a:solidFill>
                  <a:srgbClr val="002060"/>
                </a:solidFill>
              </a:rPr>
              <a:t>Covid cases across Grampian</a:t>
            </a:r>
          </a:p>
        </p:txBody>
      </p:sp>
      <p:sp>
        <p:nvSpPr>
          <p:cNvPr id="6" name="TextBox 5"/>
          <p:cNvSpPr txBox="1"/>
          <p:nvPr/>
        </p:nvSpPr>
        <p:spPr>
          <a:xfrm>
            <a:off x="4267" y="6627168"/>
            <a:ext cx="12003691" cy="230832"/>
          </a:xfrm>
          <a:prstGeom prst="rect">
            <a:avLst/>
          </a:prstGeom>
          <a:noFill/>
        </p:spPr>
        <p:txBody>
          <a:bodyPr wrap="square" rtlCol="0">
            <a:spAutoFit/>
          </a:bodyPr>
          <a:lstStyle/>
          <a:p>
            <a:r>
              <a:rPr lang="en-GB" sz="900">
                <a:solidFill>
                  <a:prstClr val="black"/>
                </a:solidFill>
              </a:rPr>
              <a:t>Click here to go to the Illuminate report - </a:t>
            </a:r>
            <a:r>
              <a:rPr lang="en-GB" sz="900">
                <a:solidFill>
                  <a:prstClr val="black"/>
                </a:solidFill>
                <a:hlinkClick r:id="rId2"/>
              </a:rPr>
              <a:t>Test and Protect Surveillance Report: Index Cases by Create Date - Tableau Server</a:t>
            </a:r>
            <a:endParaRPr lang="en-GB" sz="900">
              <a:solidFill>
                <a:prstClr val="black"/>
              </a:solidFill>
            </a:endParaRPr>
          </a:p>
        </p:txBody>
      </p:sp>
      <p:sp>
        <p:nvSpPr>
          <p:cNvPr id="12" name="Title 1"/>
          <p:cNvSpPr txBox="1">
            <a:spLocks/>
          </p:cNvSpPr>
          <p:nvPr/>
        </p:nvSpPr>
        <p:spPr>
          <a:xfrm>
            <a:off x="170640" y="4441295"/>
            <a:ext cx="6222952" cy="2044017"/>
          </a:xfrm>
          <a:prstGeom prst="rect">
            <a:avLst/>
          </a:prstGeom>
        </p:spPr>
        <p:txBody>
          <a:bodyP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en-GB" sz="1800">
                <a:solidFill>
                  <a:srgbClr val="002060"/>
                </a:solidFill>
                <a:latin typeface="Calibri" panose="020F0502020204030204"/>
              </a:rPr>
              <a:t>7-day running case total has decreased in the last 2 weeks and now similar to that seen at the beginning of March</a:t>
            </a:r>
          </a:p>
          <a:p>
            <a:pPr marL="342900" indent="-342900">
              <a:buFont typeface="Arial" panose="020B0604020202020204" pitchFamily="34" charset="0"/>
              <a:buChar char="•"/>
            </a:pPr>
            <a:endParaRPr lang="en-GB" sz="1800">
              <a:solidFill>
                <a:srgbClr val="002060"/>
              </a:solidFill>
              <a:latin typeface="Calibri" panose="020F0502020204030204"/>
            </a:endParaRPr>
          </a:p>
          <a:p>
            <a:pPr marL="342900" indent="-342900">
              <a:buFont typeface="Arial" panose="020B0604020202020204" pitchFamily="34" charset="0"/>
              <a:buChar char="•"/>
            </a:pPr>
            <a:r>
              <a:rPr lang="en-GB" sz="1800">
                <a:solidFill>
                  <a:srgbClr val="002060"/>
                </a:solidFill>
                <a:latin typeface="Calibri" panose="020F0502020204030204"/>
              </a:rPr>
              <a:t>Improving case numbers across all ages but particularly children</a:t>
            </a:r>
          </a:p>
          <a:p>
            <a:pPr marL="342900" indent="-342900">
              <a:buFont typeface="Arial" panose="020B0604020202020204" pitchFamily="34" charset="0"/>
              <a:buChar char="•"/>
            </a:pPr>
            <a:endParaRPr lang="en-GB" sz="1800">
              <a:solidFill>
                <a:srgbClr val="002060"/>
              </a:solidFill>
              <a:latin typeface="Calibri" panose="020F0502020204030204"/>
            </a:endParaRPr>
          </a:p>
          <a:p>
            <a:pPr marL="342900" indent="-342900">
              <a:buFont typeface="Arial" panose="020B0604020202020204" pitchFamily="34" charset="0"/>
              <a:buChar char="•"/>
            </a:pPr>
            <a:r>
              <a:rPr lang="en-GB" sz="1800">
                <a:solidFill>
                  <a:srgbClr val="002060"/>
                </a:solidFill>
                <a:latin typeface="Calibri" panose="020F0502020204030204"/>
              </a:rPr>
              <a:t>Stable in 19yr+</a:t>
            </a:r>
          </a:p>
          <a:p>
            <a:pPr marL="342900" indent="-342900">
              <a:buFont typeface="Arial" panose="020B0604020202020204" pitchFamily="34" charset="0"/>
              <a:buChar char="•"/>
            </a:pPr>
            <a:endParaRPr lang="en-GB" sz="1800">
              <a:solidFill>
                <a:srgbClr val="002060"/>
              </a:solidFill>
              <a:latin typeface="Calibri" panose="020F0502020204030204"/>
            </a:endParaRPr>
          </a:p>
          <a:p>
            <a:pPr marL="342900" indent="-342900">
              <a:buFont typeface="Arial" panose="020B0604020202020204" pitchFamily="34" charset="0"/>
              <a:buChar char="•"/>
            </a:pPr>
            <a:r>
              <a:rPr lang="en-GB" sz="1800">
                <a:solidFill>
                  <a:srgbClr val="002060"/>
                </a:solidFill>
                <a:latin typeface="Calibri" panose="020F0502020204030204"/>
              </a:rPr>
              <a:t>Improving in 70yr+</a:t>
            </a:r>
          </a:p>
        </p:txBody>
      </p:sp>
      <p:pic>
        <p:nvPicPr>
          <p:cNvPr id="14" name="Picture 13"/>
          <p:cNvPicPr>
            <a:picLocks noChangeAspect="1"/>
          </p:cNvPicPr>
          <p:nvPr/>
        </p:nvPicPr>
        <p:blipFill>
          <a:blip r:embed="rId3"/>
          <a:stretch>
            <a:fillRect/>
          </a:stretch>
        </p:blipFill>
        <p:spPr>
          <a:xfrm>
            <a:off x="4678852" y="2651110"/>
            <a:ext cx="1714739" cy="419158"/>
          </a:xfrm>
          <a:prstGeom prst="rect">
            <a:avLst/>
          </a:prstGeom>
        </p:spPr>
      </p:pic>
      <p:pic>
        <p:nvPicPr>
          <p:cNvPr id="5" name="Picture 4"/>
          <p:cNvPicPr>
            <a:picLocks noChangeAspect="1"/>
          </p:cNvPicPr>
          <p:nvPr/>
        </p:nvPicPr>
        <p:blipFill>
          <a:blip r:embed="rId4"/>
          <a:stretch>
            <a:fillRect/>
          </a:stretch>
        </p:blipFill>
        <p:spPr>
          <a:xfrm>
            <a:off x="110060" y="681764"/>
            <a:ext cx="6283531" cy="1439112"/>
          </a:xfrm>
          <a:prstGeom prst="rect">
            <a:avLst/>
          </a:prstGeom>
        </p:spPr>
      </p:pic>
      <p:pic>
        <p:nvPicPr>
          <p:cNvPr id="7" name="Picture 6"/>
          <p:cNvPicPr>
            <a:picLocks noChangeAspect="1"/>
          </p:cNvPicPr>
          <p:nvPr/>
        </p:nvPicPr>
        <p:blipFill>
          <a:blip r:embed="rId5"/>
          <a:stretch>
            <a:fillRect/>
          </a:stretch>
        </p:blipFill>
        <p:spPr>
          <a:xfrm>
            <a:off x="56983" y="2236463"/>
            <a:ext cx="4508211" cy="1957411"/>
          </a:xfrm>
          <a:prstGeom prst="rect">
            <a:avLst/>
          </a:prstGeom>
        </p:spPr>
      </p:pic>
      <p:pic>
        <p:nvPicPr>
          <p:cNvPr id="8" name="Picture 7"/>
          <p:cNvPicPr>
            <a:picLocks noChangeAspect="1"/>
          </p:cNvPicPr>
          <p:nvPr/>
        </p:nvPicPr>
        <p:blipFill>
          <a:blip r:embed="rId6"/>
          <a:stretch>
            <a:fillRect/>
          </a:stretch>
        </p:blipFill>
        <p:spPr>
          <a:xfrm>
            <a:off x="6435390" y="606957"/>
            <a:ext cx="5737032" cy="5783360"/>
          </a:xfrm>
          <a:prstGeom prst="rect">
            <a:avLst/>
          </a:prstGeom>
        </p:spPr>
      </p:pic>
    </p:spTree>
    <p:extLst>
      <p:ext uri="{BB962C8B-B14F-4D97-AF65-F5344CB8AC3E}">
        <p14:creationId xmlns:p14="http://schemas.microsoft.com/office/powerpoint/2010/main" val="647428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1859" y="117693"/>
            <a:ext cx="10515600" cy="101089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a:solidFill>
                  <a:srgbClr val="002060"/>
                </a:solidFill>
              </a:rPr>
              <a:t>Covid cases across Grampian communities</a:t>
            </a:r>
          </a:p>
        </p:txBody>
      </p:sp>
      <p:sp>
        <p:nvSpPr>
          <p:cNvPr id="7" name="TextBox 6"/>
          <p:cNvSpPr txBox="1"/>
          <p:nvPr/>
        </p:nvSpPr>
        <p:spPr>
          <a:xfrm>
            <a:off x="9011111" y="2321859"/>
            <a:ext cx="2303189" cy="1477328"/>
          </a:xfrm>
          <a:prstGeom prst="rect">
            <a:avLst/>
          </a:prstGeom>
          <a:noFill/>
        </p:spPr>
        <p:txBody>
          <a:bodyPr wrap="square" rtlCol="0">
            <a:spAutoFit/>
          </a:bodyPr>
          <a:lstStyle/>
          <a:p>
            <a:r>
              <a:rPr lang="en-GB" b="1">
                <a:solidFill>
                  <a:srgbClr val="002060"/>
                </a:solidFill>
              </a:rPr>
              <a:t>Rates</a:t>
            </a:r>
          </a:p>
          <a:p>
            <a:r>
              <a:rPr lang="en-GB">
                <a:solidFill>
                  <a:srgbClr val="002060"/>
                </a:solidFill>
              </a:rPr>
              <a:t>Aberdeen City:  1050</a:t>
            </a:r>
          </a:p>
          <a:p>
            <a:r>
              <a:rPr lang="en-GB">
                <a:solidFill>
                  <a:srgbClr val="002060"/>
                </a:solidFill>
              </a:rPr>
              <a:t>Aberdeenshire:  1193</a:t>
            </a:r>
          </a:p>
          <a:p>
            <a:r>
              <a:rPr lang="en-GB">
                <a:solidFill>
                  <a:srgbClr val="002060"/>
                </a:solidFill>
              </a:rPr>
              <a:t>Moray: 1281</a:t>
            </a:r>
          </a:p>
          <a:p>
            <a:endParaRPr lang="en-GB">
              <a:solidFill>
                <a:srgbClr val="002060"/>
              </a:solidFill>
            </a:endParaRPr>
          </a:p>
        </p:txBody>
      </p:sp>
      <p:sp>
        <p:nvSpPr>
          <p:cNvPr id="8" name="Title 1"/>
          <p:cNvSpPr txBox="1">
            <a:spLocks/>
          </p:cNvSpPr>
          <p:nvPr/>
        </p:nvSpPr>
        <p:spPr>
          <a:xfrm>
            <a:off x="8632974" y="577607"/>
            <a:ext cx="3442485" cy="1744252"/>
          </a:xfrm>
          <a:prstGeom prst="rect">
            <a:avLst/>
          </a:prstGeom>
        </p:spPr>
        <p:txBody>
          <a:bodyP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en-GB" sz="2000">
                <a:solidFill>
                  <a:srgbClr val="002060"/>
                </a:solidFill>
                <a:latin typeface="Calibri" panose="020F0502020204030204"/>
              </a:rPr>
              <a:t>Rates per 100,000 population have fallen in all localities compared to last week</a:t>
            </a:r>
          </a:p>
          <a:p>
            <a:pPr marL="342900" indent="-342900">
              <a:buFont typeface="Arial" panose="020B0604020202020204" pitchFamily="34" charset="0"/>
              <a:buChar char="•"/>
            </a:pPr>
            <a:endParaRPr lang="en-GB" sz="2000">
              <a:solidFill>
                <a:srgbClr val="002060"/>
              </a:solidFill>
              <a:latin typeface="Calibri" panose="020F0502020204030204"/>
            </a:endParaRPr>
          </a:p>
          <a:p>
            <a:pPr marL="342900" indent="-342900">
              <a:buFont typeface="Arial" panose="020B0604020202020204" pitchFamily="34" charset="0"/>
              <a:buChar char="•"/>
            </a:pPr>
            <a:r>
              <a:rPr lang="en-GB" sz="2000">
                <a:solidFill>
                  <a:srgbClr val="002060"/>
                </a:solidFill>
                <a:latin typeface="Calibri" panose="020F0502020204030204"/>
              </a:rPr>
              <a:t>Widespread community transmission remains</a:t>
            </a:r>
          </a:p>
        </p:txBody>
      </p:sp>
      <p:pic>
        <p:nvPicPr>
          <p:cNvPr id="10" name="slide3" descr="Map of cases">
            <a:extLst>
              <a:ext uri="{FF2B5EF4-FFF2-40B4-BE49-F238E27FC236}">
                <a16:creationId xmlns:a16="http://schemas.microsoft.com/office/drawing/2014/main" id="{41217D30-CD77-49C9-A755-913D6B7519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45" y="726140"/>
            <a:ext cx="8571289" cy="6060141"/>
          </a:xfrm>
          <a:prstGeom prst="rect">
            <a:avLst/>
          </a:prstGeom>
        </p:spPr>
      </p:pic>
      <p:pic>
        <p:nvPicPr>
          <p:cNvPr id="2" name="Picture 1"/>
          <p:cNvPicPr>
            <a:picLocks noChangeAspect="1"/>
          </p:cNvPicPr>
          <p:nvPr/>
        </p:nvPicPr>
        <p:blipFill>
          <a:blip r:embed="rId3"/>
          <a:stretch>
            <a:fillRect/>
          </a:stretch>
        </p:blipFill>
        <p:spPr>
          <a:xfrm>
            <a:off x="8679353" y="3799187"/>
            <a:ext cx="3396106" cy="2804476"/>
          </a:xfrm>
          <a:prstGeom prst="rect">
            <a:avLst/>
          </a:prstGeom>
        </p:spPr>
      </p:pic>
    </p:spTree>
    <p:extLst>
      <p:ext uri="{BB962C8B-B14F-4D97-AF65-F5344CB8AC3E}">
        <p14:creationId xmlns:p14="http://schemas.microsoft.com/office/powerpoint/2010/main" val="42769017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p:cNvSpPr txBox="1">
            <a:spLocks/>
          </p:cNvSpPr>
          <p:nvPr/>
        </p:nvSpPr>
        <p:spPr>
          <a:xfrm>
            <a:off x="6225182" y="1595734"/>
            <a:ext cx="5828121" cy="64227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a:solidFill>
                  <a:srgbClr val="002060"/>
                </a:solidFill>
                <a:latin typeface="Calibri" panose="020F0502020204030204"/>
              </a:rPr>
              <a:t>Admissions with COVID +</a:t>
            </a:r>
            <a:r>
              <a:rPr lang="en-GB" sz="1800" err="1">
                <a:solidFill>
                  <a:srgbClr val="002060"/>
                </a:solidFill>
                <a:latin typeface="Calibri" panose="020F0502020204030204"/>
              </a:rPr>
              <a:t>ve</a:t>
            </a:r>
            <a:r>
              <a:rPr lang="en-GB" sz="1800">
                <a:solidFill>
                  <a:srgbClr val="002060"/>
                </a:solidFill>
                <a:latin typeface="Calibri" panose="020F0502020204030204"/>
              </a:rPr>
              <a:t> test are increasing in age 60+yrs particularly driven by hospital onset</a:t>
            </a:r>
          </a:p>
          <a:p>
            <a:pPr marL="342900" indent="-342900">
              <a:buFont typeface="Arial" panose="020B0604020202020204" pitchFamily="34" charset="0"/>
              <a:buChar char="•"/>
            </a:pPr>
            <a:endParaRPr lang="en-GB" sz="1800">
              <a:solidFill>
                <a:srgbClr val="002060"/>
              </a:solidFill>
              <a:latin typeface="Calibri" panose="020F0502020204030204"/>
            </a:endParaRPr>
          </a:p>
          <a:p>
            <a:pPr marL="342900" indent="-342900">
              <a:buFont typeface="Arial" panose="020B0604020202020204" pitchFamily="34" charset="0"/>
              <a:buChar char="•"/>
            </a:pPr>
            <a:endParaRPr lang="en-GB" sz="1800">
              <a:solidFill>
                <a:srgbClr val="002060"/>
              </a:solidFill>
              <a:latin typeface="Calibri" panose="020F0502020204030204"/>
            </a:endParaRPr>
          </a:p>
          <a:p>
            <a:pPr marL="342900" indent="-342900">
              <a:buFont typeface="Arial" panose="020B0604020202020204" pitchFamily="34" charset="0"/>
              <a:buChar char="•"/>
            </a:pPr>
            <a:endParaRPr lang="en-GB" sz="1800">
              <a:solidFill>
                <a:srgbClr val="002060"/>
              </a:solidFill>
              <a:latin typeface="Calibri" panose="020F0502020204030204"/>
            </a:endParaRPr>
          </a:p>
          <a:p>
            <a:pPr marL="342900" indent="-342900">
              <a:buFont typeface="Arial" panose="020B0604020202020204" pitchFamily="34" charset="0"/>
              <a:buChar char="•"/>
            </a:pPr>
            <a:endParaRPr lang="en-GB" sz="1800">
              <a:solidFill>
                <a:srgbClr val="002060"/>
              </a:solidFill>
              <a:latin typeface="Calibri" panose="020F0502020204030204"/>
            </a:endParaRPr>
          </a:p>
          <a:p>
            <a:pPr marL="342900" indent="-342900">
              <a:buFont typeface="Arial" panose="020B0604020202020204" pitchFamily="34" charset="0"/>
              <a:buChar char="•"/>
            </a:pPr>
            <a:endParaRPr lang="en-GB" sz="1800">
              <a:solidFill>
                <a:srgbClr val="002060"/>
              </a:solidFill>
              <a:latin typeface="Calibri" panose="020F0502020204030204"/>
            </a:endParaRPr>
          </a:p>
          <a:p>
            <a:pPr marL="342900" indent="-342900">
              <a:buFont typeface="Arial" panose="020B0604020202020204" pitchFamily="34" charset="0"/>
              <a:buChar char="•"/>
            </a:pPr>
            <a:endParaRPr lang="en-GB" sz="1800">
              <a:solidFill>
                <a:srgbClr val="002060"/>
              </a:solidFill>
              <a:latin typeface="Calibri" panose="020F0502020204030204"/>
            </a:endParaRPr>
          </a:p>
        </p:txBody>
      </p:sp>
      <p:pic>
        <p:nvPicPr>
          <p:cNvPr id="14" name="Picture 13"/>
          <p:cNvPicPr>
            <a:picLocks noChangeAspect="1"/>
          </p:cNvPicPr>
          <p:nvPr/>
        </p:nvPicPr>
        <p:blipFill>
          <a:blip r:embed="rId2"/>
          <a:stretch>
            <a:fillRect/>
          </a:stretch>
        </p:blipFill>
        <p:spPr>
          <a:xfrm>
            <a:off x="6225182" y="2238005"/>
            <a:ext cx="5700118" cy="2491249"/>
          </a:xfrm>
          <a:prstGeom prst="rect">
            <a:avLst/>
          </a:prstGeom>
        </p:spPr>
      </p:pic>
      <p:sp>
        <p:nvSpPr>
          <p:cNvPr id="4" name="Title 1"/>
          <p:cNvSpPr txBox="1">
            <a:spLocks/>
          </p:cNvSpPr>
          <p:nvPr/>
        </p:nvSpPr>
        <p:spPr>
          <a:xfrm>
            <a:off x="0" y="44441"/>
            <a:ext cx="11925300" cy="101089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a:solidFill>
                  <a:srgbClr val="002060"/>
                </a:solidFill>
              </a:rPr>
              <a:t>Hospital admissions</a:t>
            </a:r>
          </a:p>
        </p:txBody>
      </p:sp>
      <p:sp>
        <p:nvSpPr>
          <p:cNvPr id="6" name="Rectangle 5"/>
          <p:cNvSpPr/>
          <p:nvPr/>
        </p:nvSpPr>
        <p:spPr>
          <a:xfrm>
            <a:off x="83813" y="3584941"/>
            <a:ext cx="5438445" cy="646331"/>
          </a:xfrm>
          <a:prstGeom prst="rect">
            <a:avLst/>
          </a:prstGeom>
        </p:spPr>
        <p:txBody>
          <a:bodyPr wrap="square">
            <a:spAutoFit/>
          </a:bodyPr>
          <a:lstStyle/>
          <a:p>
            <a:r>
              <a:rPr lang="en-GB">
                <a:solidFill>
                  <a:srgbClr val="002060"/>
                </a:solidFill>
              </a:rPr>
              <a:t>Admissions For symptomatic </a:t>
            </a:r>
            <a:r>
              <a:rPr lang="en-GB" err="1">
                <a:solidFill>
                  <a:srgbClr val="002060"/>
                </a:solidFill>
              </a:rPr>
              <a:t>Covid</a:t>
            </a:r>
            <a:r>
              <a:rPr lang="en-GB">
                <a:solidFill>
                  <a:srgbClr val="002060"/>
                </a:solidFill>
              </a:rPr>
              <a:t> have decreased in the last 10 days</a:t>
            </a:r>
          </a:p>
        </p:txBody>
      </p:sp>
      <p:sp>
        <p:nvSpPr>
          <p:cNvPr id="16" name="Rectangle 15"/>
          <p:cNvSpPr/>
          <p:nvPr/>
        </p:nvSpPr>
        <p:spPr>
          <a:xfrm>
            <a:off x="83813" y="469338"/>
            <a:ext cx="5438445" cy="646331"/>
          </a:xfrm>
          <a:prstGeom prst="rect">
            <a:avLst/>
          </a:prstGeom>
        </p:spPr>
        <p:txBody>
          <a:bodyPr wrap="square">
            <a:spAutoFit/>
          </a:bodyPr>
          <a:lstStyle/>
          <a:p>
            <a:r>
              <a:rPr lang="en-GB">
                <a:solidFill>
                  <a:srgbClr val="002060"/>
                </a:solidFill>
              </a:rPr>
              <a:t>All admissions with </a:t>
            </a:r>
            <a:r>
              <a:rPr lang="en-GB" err="1">
                <a:solidFill>
                  <a:srgbClr val="002060"/>
                </a:solidFill>
              </a:rPr>
              <a:t>Covid</a:t>
            </a:r>
            <a:r>
              <a:rPr lang="en-GB">
                <a:solidFill>
                  <a:srgbClr val="002060"/>
                </a:solidFill>
              </a:rPr>
              <a:t> +</a:t>
            </a:r>
            <a:r>
              <a:rPr lang="en-GB" err="1">
                <a:solidFill>
                  <a:srgbClr val="002060"/>
                </a:solidFill>
              </a:rPr>
              <a:t>ve</a:t>
            </a:r>
            <a:r>
              <a:rPr lang="en-GB">
                <a:solidFill>
                  <a:srgbClr val="002060"/>
                </a:solidFill>
              </a:rPr>
              <a:t> test remain high. Too early to identify whether stabilising/falling</a:t>
            </a:r>
          </a:p>
        </p:txBody>
      </p:sp>
      <p:pic>
        <p:nvPicPr>
          <p:cNvPr id="11" name="Picture 10"/>
          <p:cNvPicPr>
            <a:picLocks noChangeAspect="1"/>
          </p:cNvPicPr>
          <p:nvPr/>
        </p:nvPicPr>
        <p:blipFill>
          <a:blip r:embed="rId3"/>
          <a:stretch>
            <a:fillRect/>
          </a:stretch>
        </p:blipFill>
        <p:spPr>
          <a:xfrm>
            <a:off x="146826" y="1067784"/>
            <a:ext cx="5498509" cy="2415846"/>
          </a:xfrm>
          <a:prstGeom prst="rect">
            <a:avLst/>
          </a:prstGeom>
        </p:spPr>
      </p:pic>
      <p:pic>
        <p:nvPicPr>
          <p:cNvPr id="13" name="Picture 12"/>
          <p:cNvPicPr>
            <a:picLocks noChangeAspect="1"/>
          </p:cNvPicPr>
          <p:nvPr/>
        </p:nvPicPr>
        <p:blipFill>
          <a:blip r:embed="rId4"/>
          <a:stretch>
            <a:fillRect/>
          </a:stretch>
        </p:blipFill>
        <p:spPr>
          <a:xfrm>
            <a:off x="83813" y="4231272"/>
            <a:ext cx="5554987" cy="2540994"/>
          </a:xfrm>
          <a:prstGeom prst="rect">
            <a:avLst/>
          </a:prstGeom>
        </p:spPr>
      </p:pic>
    </p:spTree>
    <p:extLst>
      <p:ext uri="{BB962C8B-B14F-4D97-AF65-F5344CB8AC3E}">
        <p14:creationId xmlns:p14="http://schemas.microsoft.com/office/powerpoint/2010/main" val="4046797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2" descr="Graphical user interface, text, application, letter&#10;&#10;Description automatically generated">
            <a:extLst>
              <a:ext uri="{FF2B5EF4-FFF2-40B4-BE49-F238E27FC236}">
                <a16:creationId xmlns:a16="http://schemas.microsoft.com/office/drawing/2014/main" id="{7269AFB2-82F8-A7C9-95B0-60A9FCF32919}"/>
              </a:ext>
            </a:extLst>
          </p:cNvPr>
          <p:cNvPicPr>
            <a:picLocks noChangeAspect="1"/>
          </p:cNvPicPr>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297429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0" y="44441"/>
            <a:ext cx="11925300" cy="101089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a:solidFill>
                  <a:srgbClr val="002060"/>
                </a:solidFill>
              </a:rPr>
              <a:t>Covid occupancy</a:t>
            </a:r>
          </a:p>
        </p:txBody>
      </p:sp>
      <p:sp>
        <p:nvSpPr>
          <p:cNvPr id="10" name="TextBox 9"/>
          <p:cNvSpPr txBox="1"/>
          <p:nvPr/>
        </p:nvSpPr>
        <p:spPr>
          <a:xfrm>
            <a:off x="7025054" y="6428892"/>
            <a:ext cx="5163593" cy="400110"/>
          </a:xfrm>
          <a:prstGeom prst="rect">
            <a:avLst/>
          </a:prstGeom>
          <a:noFill/>
        </p:spPr>
        <p:txBody>
          <a:bodyPr wrap="none" rtlCol="0">
            <a:spAutoFit/>
          </a:bodyPr>
          <a:lstStyle/>
          <a:p>
            <a:r>
              <a:rPr lang="en-GB" sz="1000">
                <a:solidFill>
                  <a:srgbClr val="002060"/>
                </a:solidFill>
              </a:rPr>
              <a:t>Definite hospital onset = in hospital for at least 14 days prior to testing positive for the first time</a:t>
            </a:r>
          </a:p>
          <a:p>
            <a:r>
              <a:rPr lang="en-GB" sz="1000">
                <a:solidFill>
                  <a:srgbClr val="002060"/>
                </a:solidFill>
              </a:rPr>
              <a:t>Possible hospital onset = in hospital for 8-14 days prior to testing positive for the first time</a:t>
            </a:r>
          </a:p>
        </p:txBody>
      </p:sp>
      <p:pic>
        <p:nvPicPr>
          <p:cNvPr id="13" name="Content Placeholder 3"/>
          <p:cNvPicPr>
            <a:picLocks noChangeAspect="1"/>
          </p:cNvPicPr>
          <p:nvPr/>
        </p:nvPicPr>
        <p:blipFill rotWithShape="1">
          <a:blip r:embed="rId2"/>
          <a:srcRect l="75950" t="41524" b="22661"/>
          <a:stretch/>
        </p:blipFill>
        <p:spPr>
          <a:xfrm>
            <a:off x="5405718" y="1668647"/>
            <a:ext cx="2101366" cy="1558456"/>
          </a:xfrm>
          <a:prstGeom prst="rect">
            <a:avLst/>
          </a:prstGeom>
        </p:spPr>
      </p:pic>
      <p:sp>
        <p:nvSpPr>
          <p:cNvPr id="5" name="Title 1"/>
          <p:cNvSpPr txBox="1">
            <a:spLocks/>
          </p:cNvSpPr>
          <p:nvPr/>
        </p:nvSpPr>
        <p:spPr>
          <a:xfrm>
            <a:off x="7457290" y="838883"/>
            <a:ext cx="4395755" cy="321798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en-GB" sz="1800" err="1">
                <a:solidFill>
                  <a:srgbClr val="002060"/>
                </a:solidFill>
                <a:latin typeface="Calibri" panose="020F0502020204030204"/>
              </a:rPr>
              <a:t>Covid</a:t>
            </a:r>
            <a:r>
              <a:rPr lang="en-GB" sz="1800">
                <a:solidFill>
                  <a:srgbClr val="002060"/>
                </a:solidFill>
                <a:latin typeface="Calibri" panose="020F0502020204030204"/>
              </a:rPr>
              <a:t> occupancy is currently 181 in comparison to 82 at the end of February</a:t>
            </a:r>
          </a:p>
          <a:p>
            <a:pPr marL="342900" indent="-342900">
              <a:buFont typeface="Arial" panose="020B0604020202020204" pitchFamily="34" charset="0"/>
              <a:buChar char="•"/>
            </a:pPr>
            <a:endParaRPr lang="en-GB" sz="1800">
              <a:solidFill>
                <a:srgbClr val="002060"/>
              </a:solidFill>
              <a:latin typeface="Calibri" panose="020F0502020204030204"/>
            </a:endParaRPr>
          </a:p>
          <a:p>
            <a:pPr marL="342900" indent="-342900">
              <a:buFont typeface="Arial" panose="020B0604020202020204" pitchFamily="34" charset="0"/>
              <a:buChar char="•"/>
            </a:pPr>
            <a:r>
              <a:rPr lang="en-GB" sz="1800">
                <a:solidFill>
                  <a:srgbClr val="002060"/>
                </a:solidFill>
                <a:latin typeface="Calibri" panose="020F0502020204030204"/>
              </a:rPr>
              <a:t>‘Definite/Probable For </a:t>
            </a:r>
            <a:r>
              <a:rPr lang="en-GB" sz="1800" err="1">
                <a:solidFill>
                  <a:srgbClr val="002060"/>
                </a:solidFill>
                <a:latin typeface="Calibri" panose="020F0502020204030204"/>
              </a:rPr>
              <a:t>Covid</a:t>
            </a:r>
            <a:r>
              <a:rPr lang="en-GB" sz="1800">
                <a:solidFill>
                  <a:srgbClr val="002060"/>
                </a:solidFill>
                <a:latin typeface="Calibri" panose="020F0502020204030204"/>
              </a:rPr>
              <a:t>’ occupancy has fallen in the last week to 39 (previously 43) however there is a significant rise in those aged over 70</a:t>
            </a:r>
          </a:p>
          <a:p>
            <a:pPr marL="342900" indent="-342900">
              <a:buFont typeface="Arial" panose="020B0604020202020204" pitchFamily="34" charset="0"/>
              <a:buChar char="•"/>
            </a:pPr>
            <a:endParaRPr lang="en-GB" sz="1800">
              <a:solidFill>
                <a:srgbClr val="002060"/>
              </a:solidFill>
              <a:latin typeface="Calibri" panose="020F0502020204030204"/>
            </a:endParaRPr>
          </a:p>
        </p:txBody>
      </p:sp>
      <p:sp>
        <p:nvSpPr>
          <p:cNvPr id="14" name="Title 1"/>
          <p:cNvSpPr txBox="1">
            <a:spLocks/>
          </p:cNvSpPr>
          <p:nvPr/>
        </p:nvSpPr>
        <p:spPr>
          <a:xfrm>
            <a:off x="5598286" y="5036160"/>
            <a:ext cx="5672053" cy="124320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en-GB" sz="1800">
                <a:solidFill>
                  <a:srgbClr val="002060"/>
                </a:solidFill>
                <a:latin typeface="Calibri" panose="020F0502020204030204"/>
              </a:rPr>
              <a:t>ICU occupancy has fallen in the last fortnight</a:t>
            </a:r>
          </a:p>
        </p:txBody>
      </p:sp>
      <p:pic>
        <p:nvPicPr>
          <p:cNvPr id="3" name="Picture 2"/>
          <p:cNvPicPr>
            <a:picLocks noChangeAspect="1"/>
          </p:cNvPicPr>
          <p:nvPr/>
        </p:nvPicPr>
        <p:blipFill>
          <a:blip r:embed="rId3"/>
          <a:stretch>
            <a:fillRect/>
          </a:stretch>
        </p:blipFill>
        <p:spPr>
          <a:xfrm>
            <a:off x="128557" y="471186"/>
            <a:ext cx="5277161" cy="3953378"/>
          </a:xfrm>
          <a:prstGeom prst="rect">
            <a:avLst/>
          </a:prstGeom>
        </p:spPr>
      </p:pic>
      <p:pic>
        <p:nvPicPr>
          <p:cNvPr id="12" name="Picture 11"/>
          <p:cNvPicPr>
            <a:picLocks noChangeAspect="1"/>
          </p:cNvPicPr>
          <p:nvPr/>
        </p:nvPicPr>
        <p:blipFill>
          <a:blip r:embed="rId4"/>
          <a:stretch>
            <a:fillRect/>
          </a:stretch>
        </p:blipFill>
        <p:spPr>
          <a:xfrm>
            <a:off x="248348" y="4459302"/>
            <a:ext cx="5157370" cy="2223724"/>
          </a:xfrm>
          <a:prstGeom prst="rect">
            <a:avLst/>
          </a:prstGeom>
        </p:spPr>
      </p:pic>
    </p:spTree>
    <p:extLst>
      <p:ext uri="{BB962C8B-B14F-4D97-AF65-F5344CB8AC3E}">
        <p14:creationId xmlns:p14="http://schemas.microsoft.com/office/powerpoint/2010/main" val="13569969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Objective C</a:t>
            </a:r>
          </a:p>
        </p:txBody>
      </p:sp>
      <p:sp>
        <p:nvSpPr>
          <p:cNvPr id="3" name="Text Placeholder 2"/>
          <p:cNvSpPr>
            <a:spLocks noGrp="1"/>
          </p:cNvSpPr>
          <p:nvPr>
            <p:ph type="body" idx="1"/>
          </p:nvPr>
        </p:nvSpPr>
        <p:spPr/>
        <p:txBody>
          <a:bodyPr/>
          <a:lstStyle/>
          <a:p>
            <a:r>
              <a:rPr lang="en-GB" i="1">
                <a:solidFill>
                  <a:schemeClr val="tx1"/>
                </a:solidFill>
              </a:rPr>
              <a:t>Protecting critical services &amp; reducing harm</a:t>
            </a:r>
          </a:p>
        </p:txBody>
      </p:sp>
    </p:spTree>
    <p:extLst>
      <p:ext uri="{BB962C8B-B14F-4D97-AF65-F5344CB8AC3E}">
        <p14:creationId xmlns:p14="http://schemas.microsoft.com/office/powerpoint/2010/main" val="20660971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3631" y="472867"/>
            <a:ext cx="400110" cy="1783381"/>
          </a:xfrm>
          <a:prstGeom prst="rect">
            <a:avLst/>
          </a:prstGeom>
          <a:noFill/>
        </p:spPr>
        <p:txBody>
          <a:bodyPr vert="vert270" wrap="square" rtlCol="0">
            <a:spAutoFit/>
          </a:bodyPr>
          <a:lstStyle/>
          <a:p>
            <a:pPr algn="ctr"/>
            <a:r>
              <a:rPr lang="en-GB" sz="1400">
                <a:solidFill>
                  <a:srgbClr val="002060"/>
                </a:solidFill>
              </a:rPr>
              <a:t>ARI</a:t>
            </a:r>
          </a:p>
        </p:txBody>
      </p:sp>
      <p:sp>
        <p:nvSpPr>
          <p:cNvPr id="6" name="TextBox 5"/>
          <p:cNvSpPr txBox="1"/>
          <p:nvPr/>
        </p:nvSpPr>
        <p:spPr>
          <a:xfrm>
            <a:off x="136424" y="-9375"/>
            <a:ext cx="4932190" cy="369332"/>
          </a:xfrm>
          <a:prstGeom prst="rect">
            <a:avLst/>
          </a:prstGeom>
          <a:noFill/>
        </p:spPr>
        <p:txBody>
          <a:bodyPr wrap="square" rtlCol="0">
            <a:spAutoFit/>
          </a:bodyPr>
          <a:lstStyle/>
          <a:p>
            <a:r>
              <a:rPr lang="en-GB">
                <a:solidFill>
                  <a:schemeClr val="tx2"/>
                </a:solidFill>
              </a:rPr>
              <a:t>A&amp;E Performance</a:t>
            </a:r>
          </a:p>
        </p:txBody>
      </p:sp>
      <p:sp>
        <p:nvSpPr>
          <p:cNvPr id="9" name="TextBox 8"/>
          <p:cNvSpPr txBox="1"/>
          <p:nvPr/>
        </p:nvSpPr>
        <p:spPr>
          <a:xfrm>
            <a:off x="-43086" y="4782243"/>
            <a:ext cx="400110" cy="1738770"/>
          </a:xfrm>
          <a:prstGeom prst="rect">
            <a:avLst/>
          </a:prstGeom>
          <a:noFill/>
        </p:spPr>
        <p:txBody>
          <a:bodyPr vert="vert270" wrap="square" rtlCol="0">
            <a:spAutoFit/>
          </a:bodyPr>
          <a:lstStyle>
            <a:defPPr>
              <a:defRPr lang="en-US"/>
            </a:defPPr>
            <a:lvl1pPr algn="ctr">
              <a:defRPr sz="1400">
                <a:solidFill>
                  <a:srgbClr val="002060"/>
                </a:solidFill>
              </a:defRPr>
            </a:lvl1pPr>
          </a:lstStyle>
          <a:p>
            <a:r>
              <a:rPr lang="en-GB"/>
              <a:t>RACH</a:t>
            </a:r>
          </a:p>
        </p:txBody>
      </p:sp>
      <p:sp>
        <p:nvSpPr>
          <p:cNvPr id="10" name="TextBox 9"/>
          <p:cNvSpPr txBox="1"/>
          <p:nvPr/>
        </p:nvSpPr>
        <p:spPr>
          <a:xfrm>
            <a:off x="-23270" y="2701798"/>
            <a:ext cx="400110" cy="1594620"/>
          </a:xfrm>
          <a:prstGeom prst="rect">
            <a:avLst/>
          </a:prstGeom>
          <a:noFill/>
        </p:spPr>
        <p:txBody>
          <a:bodyPr vert="vert270" wrap="square" rtlCol="0">
            <a:spAutoFit/>
          </a:bodyPr>
          <a:lstStyle>
            <a:defPPr>
              <a:defRPr lang="en-US"/>
            </a:defPPr>
            <a:lvl1pPr algn="ctr">
              <a:defRPr sz="1400">
                <a:solidFill>
                  <a:srgbClr val="002060"/>
                </a:solidFill>
              </a:defRPr>
            </a:lvl1pPr>
          </a:lstStyle>
          <a:p>
            <a:r>
              <a:rPr lang="en-GB"/>
              <a:t>Dr </a:t>
            </a:r>
            <a:r>
              <a:rPr lang="en-GB" err="1"/>
              <a:t>Grays</a:t>
            </a:r>
            <a:endParaRPr lang="en-GB"/>
          </a:p>
        </p:txBody>
      </p:sp>
      <p:sp>
        <p:nvSpPr>
          <p:cNvPr id="13" name="TextBox 12"/>
          <p:cNvSpPr txBox="1"/>
          <p:nvPr/>
        </p:nvSpPr>
        <p:spPr>
          <a:xfrm>
            <a:off x="5707675" y="6625540"/>
            <a:ext cx="6484324" cy="230832"/>
          </a:xfrm>
          <a:prstGeom prst="rect">
            <a:avLst/>
          </a:prstGeom>
          <a:noFill/>
        </p:spPr>
        <p:txBody>
          <a:bodyPr wrap="square" rtlCol="0">
            <a:spAutoFit/>
          </a:bodyPr>
          <a:lstStyle/>
          <a:p>
            <a:r>
              <a:rPr lang="en-GB" sz="900"/>
              <a:t>To view the dashboards click here - </a:t>
            </a:r>
            <a:r>
              <a:rPr lang="en-GB" sz="900">
                <a:hlinkClick r:id="rId2"/>
              </a:rPr>
              <a:t>A&amp;E </a:t>
            </a:r>
            <a:r>
              <a:rPr lang="en-GB" sz="900" err="1">
                <a:hlinkClick r:id="rId2"/>
              </a:rPr>
              <a:t>SitRep</a:t>
            </a:r>
            <a:r>
              <a:rPr lang="en-GB" sz="900">
                <a:hlinkClick r:id="rId2"/>
              </a:rPr>
              <a:t> Dashboard: A&amp;E </a:t>
            </a:r>
            <a:r>
              <a:rPr lang="en-GB" sz="900" err="1">
                <a:hlinkClick r:id="rId2"/>
              </a:rPr>
              <a:t>SitRep</a:t>
            </a:r>
            <a:r>
              <a:rPr lang="en-GB" sz="900">
                <a:hlinkClick r:id="rId2"/>
              </a:rPr>
              <a:t> - Tableau Server</a:t>
            </a:r>
            <a:r>
              <a:rPr lang="en-GB" sz="900"/>
              <a:t>      </a:t>
            </a:r>
            <a:r>
              <a:rPr lang="en-GB" sz="900">
                <a:hlinkClick r:id="rId3"/>
              </a:rPr>
              <a:t>USC Weekly Report: Page 1 - Tableau Server</a:t>
            </a:r>
            <a:endParaRPr lang="en-GB" sz="900"/>
          </a:p>
        </p:txBody>
      </p:sp>
      <p:sp>
        <p:nvSpPr>
          <p:cNvPr id="27" name="TextBox 26"/>
          <p:cNvSpPr txBox="1"/>
          <p:nvPr/>
        </p:nvSpPr>
        <p:spPr>
          <a:xfrm>
            <a:off x="10753722" y="420439"/>
            <a:ext cx="1438277" cy="2046714"/>
          </a:xfrm>
          <a:prstGeom prst="rect">
            <a:avLst/>
          </a:prstGeom>
          <a:noFill/>
        </p:spPr>
        <p:txBody>
          <a:bodyPr wrap="square" rtlCol="0">
            <a:spAutoFit/>
          </a:bodyPr>
          <a:lstStyle/>
          <a:p>
            <a:r>
              <a:rPr lang="en-GB" sz="1100">
                <a:solidFill>
                  <a:srgbClr val="002060"/>
                </a:solidFill>
              </a:rPr>
              <a:t>Performance on 29/03 was 46%, a slight decrease from 49% on 22/03</a:t>
            </a:r>
          </a:p>
          <a:p>
            <a:endParaRPr lang="en-GB" sz="700">
              <a:solidFill>
                <a:srgbClr val="002060"/>
              </a:solidFill>
            </a:endParaRPr>
          </a:p>
          <a:p>
            <a:r>
              <a:rPr lang="en-GB" sz="1100">
                <a:solidFill>
                  <a:srgbClr val="002060"/>
                </a:solidFill>
              </a:rPr>
              <a:t>Variation through the week: 74% Sat 26th, 41% Mon 28th</a:t>
            </a:r>
          </a:p>
          <a:p>
            <a:endParaRPr lang="en-GB" sz="700">
              <a:solidFill>
                <a:srgbClr val="002060"/>
              </a:solidFill>
            </a:endParaRPr>
          </a:p>
          <a:p>
            <a:r>
              <a:rPr lang="en-GB" sz="1100">
                <a:solidFill>
                  <a:srgbClr val="002060"/>
                </a:solidFill>
              </a:rPr>
              <a:t>Primary breach reason remains ‘Wait for 1</a:t>
            </a:r>
            <a:r>
              <a:rPr lang="en-GB" sz="1100" baseline="30000">
                <a:solidFill>
                  <a:srgbClr val="002060"/>
                </a:solidFill>
              </a:rPr>
              <a:t>st</a:t>
            </a:r>
            <a:r>
              <a:rPr lang="en-GB" sz="1100">
                <a:solidFill>
                  <a:srgbClr val="002060"/>
                </a:solidFill>
              </a:rPr>
              <a:t> assessment’</a:t>
            </a:r>
          </a:p>
        </p:txBody>
      </p:sp>
      <p:sp>
        <p:nvSpPr>
          <p:cNvPr id="28" name="TextBox 27"/>
          <p:cNvSpPr txBox="1"/>
          <p:nvPr/>
        </p:nvSpPr>
        <p:spPr>
          <a:xfrm>
            <a:off x="10753721" y="2406150"/>
            <a:ext cx="1438277" cy="2000548"/>
          </a:xfrm>
          <a:prstGeom prst="rect">
            <a:avLst/>
          </a:prstGeom>
          <a:noFill/>
        </p:spPr>
        <p:txBody>
          <a:bodyPr wrap="square" rtlCol="0">
            <a:spAutoFit/>
          </a:bodyPr>
          <a:lstStyle/>
          <a:p>
            <a:r>
              <a:rPr lang="en-GB" sz="1100">
                <a:solidFill>
                  <a:srgbClr val="002060"/>
                </a:solidFill>
              </a:rPr>
              <a:t>Performance on 29/03 was 71%, a decrease from 80 on 22/03</a:t>
            </a:r>
          </a:p>
          <a:p>
            <a:endParaRPr lang="en-GB" sz="700">
              <a:solidFill>
                <a:srgbClr val="002060"/>
              </a:solidFill>
            </a:endParaRPr>
          </a:p>
          <a:p>
            <a:r>
              <a:rPr lang="en-GB" sz="1100">
                <a:solidFill>
                  <a:srgbClr val="002060"/>
                </a:solidFill>
              </a:rPr>
              <a:t>Variation through the week: 67% Fri 25th, 86% Mon 28th</a:t>
            </a:r>
          </a:p>
          <a:p>
            <a:endParaRPr lang="en-GB" sz="700">
              <a:solidFill>
                <a:srgbClr val="002060"/>
              </a:solidFill>
            </a:endParaRPr>
          </a:p>
          <a:p>
            <a:r>
              <a:rPr lang="en-GB" sz="1100">
                <a:solidFill>
                  <a:srgbClr val="002060"/>
                </a:solidFill>
              </a:rPr>
              <a:t>Primary breach reasons is ‘Wait for specialist – Other’</a:t>
            </a:r>
          </a:p>
        </p:txBody>
      </p:sp>
      <p:sp>
        <p:nvSpPr>
          <p:cNvPr id="29" name="TextBox 28"/>
          <p:cNvSpPr txBox="1"/>
          <p:nvPr/>
        </p:nvSpPr>
        <p:spPr>
          <a:xfrm>
            <a:off x="10743100" y="4622844"/>
            <a:ext cx="1438277" cy="2077492"/>
          </a:xfrm>
          <a:prstGeom prst="rect">
            <a:avLst/>
          </a:prstGeom>
          <a:noFill/>
        </p:spPr>
        <p:txBody>
          <a:bodyPr wrap="square" rtlCol="0">
            <a:spAutoFit/>
          </a:bodyPr>
          <a:lstStyle/>
          <a:p>
            <a:r>
              <a:rPr lang="en-GB" sz="1100">
                <a:solidFill>
                  <a:srgbClr val="002060"/>
                </a:solidFill>
              </a:rPr>
              <a:t>Performance on 29/03 was 97%, an increase from 93% on 22/03</a:t>
            </a:r>
          </a:p>
          <a:p>
            <a:endParaRPr lang="en-GB" sz="400">
              <a:solidFill>
                <a:srgbClr val="002060"/>
              </a:solidFill>
            </a:endParaRPr>
          </a:p>
          <a:p>
            <a:r>
              <a:rPr lang="en-GB" sz="1100">
                <a:solidFill>
                  <a:srgbClr val="002060"/>
                </a:solidFill>
              </a:rPr>
              <a:t>Variation through the week: 100% Wed 23rd-Fri 25th, 80% Sun 27th</a:t>
            </a:r>
          </a:p>
          <a:p>
            <a:endParaRPr lang="en-GB" sz="400">
              <a:solidFill>
                <a:srgbClr val="002060"/>
              </a:solidFill>
            </a:endParaRPr>
          </a:p>
          <a:p>
            <a:r>
              <a:rPr lang="en-GB" sz="1100">
                <a:solidFill>
                  <a:srgbClr val="002060"/>
                </a:solidFill>
              </a:rPr>
              <a:t>Primary breach reason remains ‘Wait for 1</a:t>
            </a:r>
            <a:r>
              <a:rPr lang="en-GB" sz="1100" baseline="30000">
                <a:solidFill>
                  <a:srgbClr val="002060"/>
                </a:solidFill>
              </a:rPr>
              <a:t>st</a:t>
            </a:r>
            <a:r>
              <a:rPr lang="en-GB" sz="1100">
                <a:solidFill>
                  <a:srgbClr val="002060"/>
                </a:solidFill>
              </a:rPr>
              <a:t> assessment’</a:t>
            </a:r>
          </a:p>
        </p:txBody>
      </p:sp>
      <p:sp>
        <p:nvSpPr>
          <p:cNvPr id="17" name="Rectangle 16"/>
          <p:cNvSpPr/>
          <p:nvPr/>
        </p:nvSpPr>
        <p:spPr>
          <a:xfrm>
            <a:off x="248569" y="420439"/>
            <a:ext cx="11867231" cy="1985711"/>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248568" y="2437480"/>
            <a:ext cx="11867231" cy="219605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a:off x="243801" y="4673979"/>
            <a:ext cx="11867231" cy="1951561"/>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4"/>
          <a:stretch>
            <a:fillRect/>
          </a:stretch>
        </p:blipFill>
        <p:spPr>
          <a:xfrm>
            <a:off x="268900" y="705527"/>
            <a:ext cx="4172628" cy="1373862"/>
          </a:xfrm>
          <a:prstGeom prst="rect">
            <a:avLst/>
          </a:prstGeom>
        </p:spPr>
      </p:pic>
      <p:pic>
        <p:nvPicPr>
          <p:cNvPr id="11" name="Picture 10"/>
          <p:cNvPicPr>
            <a:picLocks noChangeAspect="1"/>
          </p:cNvPicPr>
          <p:nvPr/>
        </p:nvPicPr>
        <p:blipFill>
          <a:blip r:embed="rId5"/>
          <a:stretch>
            <a:fillRect/>
          </a:stretch>
        </p:blipFill>
        <p:spPr>
          <a:xfrm>
            <a:off x="261477" y="2852593"/>
            <a:ext cx="4144134" cy="1365825"/>
          </a:xfrm>
          <a:prstGeom prst="rect">
            <a:avLst/>
          </a:prstGeom>
        </p:spPr>
      </p:pic>
      <p:pic>
        <p:nvPicPr>
          <p:cNvPr id="14" name="Picture 13"/>
          <p:cNvPicPr>
            <a:picLocks noChangeAspect="1"/>
          </p:cNvPicPr>
          <p:nvPr/>
        </p:nvPicPr>
        <p:blipFill>
          <a:blip r:embed="rId6"/>
          <a:stretch>
            <a:fillRect/>
          </a:stretch>
        </p:blipFill>
        <p:spPr>
          <a:xfrm>
            <a:off x="246842" y="4953230"/>
            <a:ext cx="4194686" cy="1396796"/>
          </a:xfrm>
          <a:prstGeom prst="rect">
            <a:avLst/>
          </a:prstGeom>
        </p:spPr>
      </p:pic>
      <p:pic>
        <p:nvPicPr>
          <p:cNvPr id="20" name="Picture 19"/>
          <p:cNvPicPr>
            <a:picLocks noChangeAspect="1"/>
          </p:cNvPicPr>
          <p:nvPr/>
        </p:nvPicPr>
        <p:blipFill>
          <a:blip r:embed="rId7"/>
          <a:stretch>
            <a:fillRect/>
          </a:stretch>
        </p:blipFill>
        <p:spPr>
          <a:xfrm>
            <a:off x="4425942" y="483134"/>
            <a:ext cx="3246297" cy="1838904"/>
          </a:xfrm>
          <a:prstGeom prst="rect">
            <a:avLst/>
          </a:prstGeom>
        </p:spPr>
      </p:pic>
      <p:pic>
        <p:nvPicPr>
          <p:cNvPr id="21" name="Picture 20"/>
          <p:cNvPicPr>
            <a:picLocks noChangeAspect="1"/>
          </p:cNvPicPr>
          <p:nvPr/>
        </p:nvPicPr>
        <p:blipFill>
          <a:blip r:embed="rId8"/>
          <a:stretch>
            <a:fillRect/>
          </a:stretch>
        </p:blipFill>
        <p:spPr>
          <a:xfrm>
            <a:off x="7672239" y="469089"/>
            <a:ext cx="3123693" cy="1901144"/>
          </a:xfrm>
          <a:prstGeom prst="rect">
            <a:avLst/>
          </a:prstGeom>
        </p:spPr>
      </p:pic>
      <p:pic>
        <p:nvPicPr>
          <p:cNvPr id="23" name="Picture 22"/>
          <p:cNvPicPr>
            <a:picLocks noChangeAspect="1"/>
          </p:cNvPicPr>
          <p:nvPr/>
        </p:nvPicPr>
        <p:blipFill>
          <a:blip r:embed="rId9"/>
          <a:stretch>
            <a:fillRect/>
          </a:stretch>
        </p:blipFill>
        <p:spPr>
          <a:xfrm>
            <a:off x="4405611" y="2685401"/>
            <a:ext cx="3203585" cy="1794539"/>
          </a:xfrm>
          <a:prstGeom prst="rect">
            <a:avLst/>
          </a:prstGeom>
        </p:spPr>
      </p:pic>
      <p:pic>
        <p:nvPicPr>
          <p:cNvPr id="24" name="Picture 23"/>
          <p:cNvPicPr>
            <a:picLocks noChangeAspect="1"/>
          </p:cNvPicPr>
          <p:nvPr/>
        </p:nvPicPr>
        <p:blipFill>
          <a:blip r:embed="rId10"/>
          <a:stretch>
            <a:fillRect/>
          </a:stretch>
        </p:blipFill>
        <p:spPr>
          <a:xfrm>
            <a:off x="7672239" y="2539698"/>
            <a:ext cx="3123693" cy="1923935"/>
          </a:xfrm>
          <a:prstGeom prst="rect">
            <a:avLst/>
          </a:prstGeom>
        </p:spPr>
      </p:pic>
      <p:pic>
        <p:nvPicPr>
          <p:cNvPr id="25" name="Picture 24"/>
          <p:cNvPicPr>
            <a:picLocks noChangeAspect="1"/>
          </p:cNvPicPr>
          <p:nvPr/>
        </p:nvPicPr>
        <p:blipFill>
          <a:blip r:embed="rId11"/>
          <a:stretch>
            <a:fillRect/>
          </a:stretch>
        </p:blipFill>
        <p:spPr>
          <a:xfrm>
            <a:off x="4441529" y="4732566"/>
            <a:ext cx="3221890" cy="1855433"/>
          </a:xfrm>
          <a:prstGeom prst="rect">
            <a:avLst/>
          </a:prstGeom>
        </p:spPr>
      </p:pic>
      <p:pic>
        <p:nvPicPr>
          <p:cNvPr id="26" name="Picture 25"/>
          <p:cNvPicPr>
            <a:picLocks noChangeAspect="1"/>
          </p:cNvPicPr>
          <p:nvPr/>
        </p:nvPicPr>
        <p:blipFill>
          <a:blip r:embed="rId12"/>
          <a:stretch>
            <a:fillRect/>
          </a:stretch>
        </p:blipFill>
        <p:spPr>
          <a:xfrm>
            <a:off x="7733764" y="4732566"/>
            <a:ext cx="3000642" cy="1831971"/>
          </a:xfrm>
          <a:prstGeom prst="rect">
            <a:avLst/>
          </a:prstGeom>
        </p:spPr>
      </p:pic>
    </p:spTree>
    <p:extLst>
      <p:ext uri="{BB962C8B-B14F-4D97-AF65-F5344CB8AC3E}">
        <p14:creationId xmlns:p14="http://schemas.microsoft.com/office/powerpoint/2010/main" val="12282649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7278"/>
            <a:ext cx="4085967" cy="369332"/>
          </a:xfrm>
          <a:prstGeom prst="rect">
            <a:avLst/>
          </a:prstGeom>
          <a:noFill/>
        </p:spPr>
        <p:txBody>
          <a:bodyPr wrap="square" rtlCol="0">
            <a:spAutoFit/>
          </a:bodyPr>
          <a:lstStyle/>
          <a:p>
            <a:r>
              <a:rPr lang="en-GB">
                <a:solidFill>
                  <a:srgbClr val="002060"/>
                </a:solidFill>
              </a:rPr>
              <a:t>Waiting Times Overview</a:t>
            </a:r>
          </a:p>
        </p:txBody>
      </p:sp>
      <p:sp>
        <p:nvSpPr>
          <p:cNvPr id="7" name="TextBox 6"/>
          <p:cNvSpPr txBox="1"/>
          <p:nvPr/>
        </p:nvSpPr>
        <p:spPr>
          <a:xfrm>
            <a:off x="0" y="731495"/>
            <a:ext cx="2340864" cy="276999"/>
          </a:xfrm>
          <a:prstGeom prst="rect">
            <a:avLst/>
          </a:prstGeom>
          <a:noFill/>
        </p:spPr>
        <p:txBody>
          <a:bodyPr wrap="square" rtlCol="0">
            <a:spAutoFit/>
          </a:bodyPr>
          <a:lstStyle/>
          <a:p>
            <a:r>
              <a:rPr lang="en-GB" sz="1200">
                <a:solidFill>
                  <a:srgbClr val="002060"/>
                </a:solidFill>
              </a:rPr>
              <a:t>Outpatients (consultant-led)</a:t>
            </a:r>
          </a:p>
        </p:txBody>
      </p:sp>
      <p:sp>
        <p:nvSpPr>
          <p:cNvPr id="8" name="TextBox 7"/>
          <p:cNvSpPr txBox="1"/>
          <p:nvPr/>
        </p:nvSpPr>
        <p:spPr>
          <a:xfrm>
            <a:off x="6144382" y="731494"/>
            <a:ext cx="1871662" cy="276999"/>
          </a:xfrm>
          <a:prstGeom prst="rect">
            <a:avLst/>
          </a:prstGeom>
          <a:noFill/>
        </p:spPr>
        <p:txBody>
          <a:bodyPr wrap="square" rtlCol="0">
            <a:spAutoFit/>
          </a:bodyPr>
          <a:lstStyle/>
          <a:p>
            <a:r>
              <a:rPr lang="en-GB" sz="1200">
                <a:solidFill>
                  <a:srgbClr val="002060"/>
                </a:solidFill>
              </a:rPr>
              <a:t>Inpatients</a:t>
            </a:r>
          </a:p>
        </p:txBody>
      </p:sp>
      <p:cxnSp>
        <p:nvCxnSpPr>
          <p:cNvPr id="10" name="Straight Connector 9"/>
          <p:cNvCxnSpPr/>
          <p:nvPr/>
        </p:nvCxnSpPr>
        <p:spPr>
          <a:xfrm flipH="1">
            <a:off x="6026422" y="478564"/>
            <a:ext cx="27955" cy="627646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367850" y="4694411"/>
            <a:ext cx="5680374" cy="1546577"/>
          </a:xfrm>
          <a:prstGeom prst="rect">
            <a:avLst/>
          </a:prstGeom>
          <a:noFill/>
        </p:spPr>
        <p:txBody>
          <a:bodyPr wrap="square" rtlCol="0">
            <a:spAutoFit/>
          </a:bodyPr>
          <a:lstStyle/>
          <a:p>
            <a:pPr marL="171450" indent="-171450">
              <a:buFont typeface="Arial" panose="020B0604020202020204" pitchFamily="34" charset="0"/>
              <a:buChar char="•"/>
            </a:pPr>
            <a:r>
              <a:rPr lang="en-GB" sz="1050">
                <a:solidFill>
                  <a:srgbClr val="002060"/>
                </a:solidFill>
              </a:rPr>
              <a:t>The list size has fallen by 113 patients this week, the first reduction since 10th January</a:t>
            </a:r>
          </a:p>
          <a:p>
            <a:endParaRPr lang="en-GB" sz="1050">
              <a:solidFill>
                <a:srgbClr val="002060"/>
              </a:solidFill>
            </a:endParaRPr>
          </a:p>
          <a:p>
            <a:pPr marL="171450" indent="-171450">
              <a:buFont typeface="Arial" panose="020B0604020202020204" pitchFamily="34" charset="0"/>
              <a:buChar char="•"/>
            </a:pPr>
            <a:r>
              <a:rPr lang="en-GB" sz="1050">
                <a:solidFill>
                  <a:srgbClr val="002060"/>
                </a:solidFill>
              </a:rPr>
              <a:t>The proportion of patients waiting over 12 weeks has fallen slightly, from 68.2% to 67.7%</a:t>
            </a:r>
          </a:p>
          <a:p>
            <a:pPr marL="171450" indent="-171450">
              <a:buFont typeface="Arial" panose="020B0604020202020204" pitchFamily="34" charset="0"/>
              <a:buChar char="•"/>
            </a:pPr>
            <a:endParaRPr lang="en-GB" sz="1050">
              <a:solidFill>
                <a:srgbClr val="002060"/>
              </a:solidFill>
            </a:endParaRPr>
          </a:p>
          <a:p>
            <a:pPr marL="171450" indent="-171450">
              <a:buFont typeface="Arial" panose="020B0604020202020204" pitchFamily="34" charset="0"/>
              <a:buChar char="•"/>
            </a:pPr>
            <a:r>
              <a:rPr lang="en-GB" sz="1050">
                <a:solidFill>
                  <a:srgbClr val="002060"/>
                </a:solidFill>
              </a:rPr>
              <a:t>Of the top 20 longest waits, Urology accounts for 8, Plastic Surgery for 6, General Surgery 4 and Gynaecology for 2 patients.</a:t>
            </a:r>
          </a:p>
          <a:p>
            <a:pPr marL="171450" indent="-171450">
              <a:buFont typeface="Arial" panose="020B0604020202020204" pitchFamily="34" charset="0"/>
              <a:buChar char="•"/>
            </a:pPr>
            <a:endParaRPr lang="en-GB" sz="1050">
              <a:solidFill>
                <a:srgbClr val="FF0000"/>
              </a:solidFill>
            </a:endParaRPr>
          </a:p>
          <a:p>
            <a:pPr marL="171450" indent="-171450">
              <a:buFont typeface="Arial" panose="020B0604020202020204" pitchFamily="34" charset="0"/>
              <a:buChar char="•"/>
            </a:pPr>
            <a:r>
              <a:rPr lang="en-GB" sz="1050">
                <a:solidFill>
                  <a:srgbClr val="002060"/>
                </a:solidFill>
              </a:rPr>
              <a:t>The longest waiting patient this week is a Plastic Surgery </a:t>
            </a:r>
            <a:r>
              <a:rPr lang="en-GB" sz="1050" err="1">
                <a:solidFill>
                  <a:srgbClr val="002060"/>
                </a:solidFill>
              </a:rPr>
              <a:t>ESCatS</a:t>
            </a:r>
            <a:r>
              <a:rPr lang="en-GB" sz="1050">
                <a:solidFill>
                  <a:srgbClr val="002060"/>
                </a:solidFill>
              </a:rPr>
              <a:t> 3 patient waiting 1762 days</a:t>
            </a:r>
          </a:p>
          <a:p>
            <a:endParaRPr lang="en-GB" sz="1050">
              <a:solidFill>
                <a:srgbClr val="FF0000"/>
              </a:solidFill>
            </a:endParaRPr>
          </a:p>
        </p:txBody>
      </p:sp>
      <p:sp>
        <p:nvSpPr>
          <p:cNvPr id="23" name="TextBox 22"/>
          <p:cNvSpPr txBox="1"/>
          <p:nvPr/>
        </p:nvSpPr>
        <p:spPr>
          <a:xfrm>
            <a:off x="69912" y="4694411"/>
            <a:ext cx="5643037" cy="1223412"/>
          </a:xfrm>
          <a:prstGeom prst="rect">
            <a:avLst/>
          </a:prstGeom>
          <a:noFill/>
        </p:spPr>
        <p:txBody>
          <a:bodyPr wrap="square" rtlCol="0">
            <a:spAutoFit/>
          </a:bodyPr>
          <a:lstStyle/>
          <a:p>
            <a:pPr marL="171450" indent="-171450">
              <a:buFont typeface="Arial" panose="020B0604020202020204" pitchFamily="34" charset="0"/>
              <a:buChar char="•"/>
            </a:pPr>
            <a:r>
              <a:rPr lang="en-GB" sz="1050">
                <a:solidFill>
                  <a:srgbClr val="002060"/>
                </a:solidFill>
              </a:rPr>
              <a:t>The list size has increased by 97 patients since last week, the fourth consecutive weekly increase</a:t>
            </a:r>
          </a:p>
          <a:p>
            <a:endParaRPr lang="en-GB" sz="1050">
              <a:solidFill>
                <a:srgbClr val="002060"/>
              </a:solidFill>
            </a:endParaRPr>
          </a:p>
          <a:p>
            <a:pPr marL="171450" indent="-171450">
              <a:buFont typeface="Arial" panose="020B0604020202020204" pitchFamily="34" charset="0"/>
              <a:buChar char="•"/>
            </a:pPr>
            <a:r>
              <a:rPr lang="en-GB" sz="1050">
                <a:solidFill>
                  <a:srgbClr val="002060"/>
                </a:solidFill>
              </a:rPr>
              <a:t>The proportion of patients waiting over 12 weeks continues to decrease, from 50.2%  to 49.3%</a:t>
            </a:r>
          </a:p>
          <a:p>
            <a:pPr marL="171450" indent="-171450">
              <a:buFont typeface="Arial" panose="020B0604020202020204" pitchFamily="34" charset="0"/>
              <a:buChar char="•"/>
            </a:pPr>
            <a:endParaRPr lang="en-GB" sz="1050">
              <a:solidFill>
                <a:srgbClr val="002060"/>
              </a:solidFill>
            </a:endParaRPr>
          </a:p>
          <a:p>
            <a:pPr marL="171450" indent="-171450">
              <a:buFont typeface="Arial" panose="020B0604020202020204" pitchFamily="34" charset="0"/>
              <a:buChar char="•"/>
            </a:pPr>
            <a:r>
              <a:rPr lang="en-GB" sz="1050">
                <a:solidFill>
                  <a:srgbClr val="002060"/>
                </a:solidFill>
              </a:rPr>
              <a:t>The top 20 longest waiting patients are for GP Minor Surgery</a:t>
            </a:r>
          </a:p>
          <a:p>
            <a:pPr marL="171450" indent="-171450">
              <a:buFont typeface="Arial" panose="020B0604020202020204" pitchFamily="34" charset="0"/>
              <a:buChar char="•"/>
            </a:pPr>
            <a:endParaRPr lang="en-GB" sz="1050">
              <a:solidFill>
                <a:srgbClr val="FF0000"/>
              </a:solidFill>
            </a:endParaRPr>
          </a:p>
          <a:p>
            <a:pPr marL="171450" indent="-171450">
              <a:buFont typeface="Arial" panose="020B0604020202020204" pitchFamily="34" charset="0"/>
              <a:buChar char="•"/>
            </a:pPr>
            <a:r>
              <a:rPr lang="en-GB" sz="1050">
                <a:solidFill>
                  <a:srgbClr val="002060"/>
                </a:solidFill>
              </a:rPr>
              <a:t>The longest waiting patient this week is a GP Minor Surgery patient waiting 1167 days</a:t>
            </a:r>
          </a:p>
        </p:txBody>
      </p:sp>
      <p:sp>
        <p:nvSpPr>
          <p:cNvPr id="15" name="TextBox 14"/>
          <p:cNvSpPr txBox="1"/>
          <p:nvPr/>
        </p:nvSpPr>
        <p:spPr>
          <a:xfrm>
            <a:off x="0" y="314348"/>
            <a:ext cx="6128951" cy="230832"/>
          </a:xfrm>
          <a:prstGeom prst="rect">
            <a:avLst/>
          </a:prstGeom>
          <a:noFill/>
        </p:spPr>
        <p:txBody>
          <a:bodyPr wrap="square" rtlCol="0">
            <a:spAutoFit/>
          </a:bodyPr>
          <a:lstStyle/>
          <a:p>
            <a:r>
              <a:rPr lang="en-GB" sz="900"/>
              <a:t>Click here - </a:t>
            </a:r>
            <a:r>
              <a:rPr lang="en-GB" sz="900">
                <a:hlinkClick r:id="rId2"/>
              </a:rPr>
              <a:t>Waiting Times Dashboard: Waiting List KPIs - Tableau Server</a:t>
            </a:r>
            <a:endParaRPr lang="en-GB" sz="900"/>
          </a:p>
        </p:txBody>
      </p:sp>
      <p:pic>
        <p:nvPicPr>
          <p:cNvPr id="3" name="Picture 2"/>
          <p:cNvPicPr>
            <a:picLocks noChangeAspect="1"/>
          </p:cNvPicPr>
          <p:nvPr/>
        </p:nvPicPr>
        <p:blipFill>
          <a:blip r:embed="rId3"/>
          <a:stretch>
            <a:fillRect/>
          </a:stretch>
        </p:blipFill>
        <p:spPr>
          <a:xfrm>
            <a:off x="64854" y="986159"/>
            <a:ext cx="5871563" cy="1121082"/>
          </a:xfrm>
          <a:prstGeom prst="rect">
            <a:avLst/>
          </a:prstGeom>
        </p:spPr>
      </p:pic>
      <p:pic>
        <p:nvPicPr>
          <p:cNvPr id="6" name="Picture 5"/>
          <p:cNvPicPr>
            <a:picLocks noChangeAspect="1"/>
          </p:cNvPicPr>
          <p:nvPr/>
        </p:nvPicPr>
        <p:blipFill>
          <a:blip r:embed="rId4"/>
          <a:stretch>
            <a:fillRect/>
          </a:stretch>
        </p:blipFill>
        <p:spPr>
          <a:xfrm>
            <a:off x="23454" y="2223872"/>
            <a:ext cx="3143458" cy="2029560"/>
          </a:xfrm>
          <a:prstGeom prst="rect">
            <a:avLst/>
          </a:prstGeom>
        </p:spPr>
      </p:pic>
      <p:pic>
        <p:nvPicPr>
          <p:cNvPr id="11" name="Picture 10"/>
          <p:cNvPicPr>
            <a:picLocks noChangeAspect="1"/>
          </p:cNvPicPr>
          <p:nvPr/>
        </p:nvPicPr>
        <p:blipFill>
          <a:blip r:embed="rId5"/>
          <a:stretch>
            <a:fillRect/>
          </a:stretch>
        </p:blipFill>
        <p:spPr>
          <a:xfrm>
            <a:off x="3166912" y="2223872"/>
            <a:ext cx="2769505" cy="2196504"/>
          </a:xfrm>
          <a:prstGeom prst="rect">
            <a:avLst/>
          </a:prstGeom>
        </p:spPr>
      </p:pic>
      <p:pic>
        <p:nvPicPr>
          <p:cNvPr id="12" name="Picture 11"/>
          <p:cNvPicPr>
            <a:picLocks noChangeAspect="1"/>
          </p:cNvPicPr>
          <p:nvPr/>
        </p:nvPicPr>
        <p:blipFill>
          <a:blip r:embed="rId6"/>
          <a:stretch>
            <a:fillRect/>
          </a:stretch>
        </p:blipFill>
        <p:spPr>
          <a:xfrm>
            <a:off x="6144382" y="2223871"/>
            <a:ext cx="3091322" cy="2029561"/>
          </a:xfrm>
          <a:prstGeom prst="rect">
            <a:avLst/>
          </a:prstGeom>
        </p:spPr>
      </p:pic>
      <p:pic>
        <p:nvPicPr>
          <p:cNvPr id="18" name="Picture 17"/>
          <p:cNvPicPr>
            <a:picLocks noChangeAspect="1"/>
          </p:cNvPicPr>
          <p:nvPr/>
        </p:nvPicPr>
        <p:blipFill>
          <a:blip r:embed="rId7"/>
          <a:stretch>
            <a:fillRect/>
          </a:stretch>
        </p:blipFill>
        <p:spPr>
          <a:xfrm>
            <a:off x="9235704" y="2223871"/>
            <a:ext cx="2863299" cy="2276411"/>
          </a:xfrm>
          <a:prstGeom prst="rect">
            <a:avLst/>
          </a:prstGeom>
        </p:spPr>
      </p:pic>
      <p:pic>
        <p:nvPicPr>
          <p:cNvPr id="19" name="Picture 18"/>
          <p:cNvPicPr>
            <a:picLocks noChangeAspect="1"/>
          </p:cNvPicPr>
          <p:nvPr/>
        </p:nvPicPr>
        <p:blipFill>
          <a:blip r:embed="rId8"/>
          <a:stretch>
            <a:fillRect/>
          </a:stretch>
        </p:blipFill>
        <p:spPr>
          <a:xfrm>
            <a:off x="6144382" y="986159"/>
            <a:ext cx="5954621" cy="1130727"/>
          </a:xfrm>
          <a:prstGeom prst="rect">
            <a:avLst/>
          </a:prstGeom>
        </p:spPr>
      </p:pic>
    </p:spTree>
    <p:extLst>
      <p:ext uri="{BB962C8B-B14F-4D97-AF65-F5344CB8AC3E}">
        <p14:creationId xmlns:p14="http://schemas.microsoft.com/office/powerpoint/2010/main" val="9641207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1804" y="107092"/>
            <a:ext cx="8501449" cy="369332"/>
          </a:xfrm>
          <a:prstGeom prst="rect">
            <a:avLst/>
          </a:prstGeom>
          <a:noFill/>
        </p:spPr>
        <p:txBody>
          <a:bodyPr wrap="square" rtlCol="0">
            <a:spAutoFit/>
          </a:bodyPr>
          <a:lstStyle/>
          <a:p>
            <a:r>
              <a:rPr lang="en-GB" err="1">
                <a:solidFill>
                  <a:srgbClr val="002060"/>
                </a:solidFill>
              </a:rPr>
              <a:t>ESCatS</a:t>
            </a:r>
            <a:r>
              <a:rPr lang="en-GB">
                <a:solidFill>
                  <a:srgbClr val="002060"/>
                </a:solidFill>
              </a:rPr>
              <a:t> Performance</a:t>
            </a:r>
          </a:p>
        </p:txBody>
      </p:sp>
      <p:sp>
        <p:nvSpPr>
          <p:cNvPr id="7" name="TextBox 6"/>
          <p:cNvSpPr txBox="1"/>
          <p:nvPr/>
        </p:nvSpPr>
        <p:spPr>
          <a:xfrm>
            <a:off x="131804" y="395758"/>
            <a:ext cx="6143312" cy="230832"/>
          </a:xfrm>
          <a:prstGeom prst="rect">
            <a:avLst/>
          </a:prstGeom>
          <a:noFill/>
        </p:spPr>
        <p:txBody>
          <a:bodyPr wrap="square" rtlCol="0">
            <a:spAutoFit/>
          </a:bodyPr>
          <a:lstStyle/>
          <a:p>
            <a:r>
              <a:rPr lang="en-GB" sz="900"/>
              <a:t>Click here to go to the Tableau Illuminate Dashboard - </a:t>
            </a:r>
            <a:r>
              <a:rPr lang="en-GB" sz="900">
                <a:hlinkClick r:id="rId3"/>
              </a:rPr>
              <a:t>Elective Care Overview: Elective Care Overview - Tableau Server</a:t>
            </a:r>
            <a:endParaRPr lang="en-GB" sz="900"/>
          </a:p>
        </p:txBody>
      </p:sp>
      <p:sp>
        <p:nvSpPr>
          <p:cNvPr id="11" name="TextBox 10"/>
          <p:cNvSpPr txBox="1"/>
          <p:nvPr/>
        </p:nvSpPr>
        <p:spPr>
          <a:xfrm>
            <a:off x="8796562" y="3153592"/>
            <a:ext cx="3134162" cy="3046988"/>
          </a:xfrm>
          <a:prstGeom prst="rect">
            <a:avLst/>
          </a:prstGeom>
          <a:noFill/>
        </p:spPr>
        <p:txBody>
          <a:bodyPr wrap="square" rtlCol="0">
            <a:spAutoFit/>
          </a:bodyPr>
          <a:lstStyle/>
          <a:p>
            <a:pPr marL="285750" indent="-285750">
              <a:buFont typeface="Arial" panose="020B0604020202020204" pitchFamily="34" charset="0"/>
              <a:buChar char="•"/>
            </a:pPr>
            <a:endParaRPr lang="en-GB" sz="1200">
              <a:solidFill>
                <a:srgbClr val="002060"/>
              </a:solidFill>
            </a:endParaRPr>
          </a:p>
          <a:p>
            <a:pPr marL="285750" indent="-285750">
              <a:buFont typeface="Arial" panose="020B0604020202020204" pitchFamily="34" charset="0"/>
              <a:buChar char="•"/>
            </a:pPr>
            <a:r>
              <a:rPr lang="en-GB" sz="1200" err="1">
                <a:solidFill>
                  <a:srgbClr val="002060"/>
                </a:solidFill>
              </a:rPr>
              <a:t>ESCatS</a:t>
            </a:r>
            <a:r>
              <a:rPr lang="en-GB" sz="1200">
                <a:solidFill>
                  <a:srgbClr val="002060"/>
                </a:solidFill>
              </a:rPr>
              <a:t> 1 activity levels continue a general increasing trend</a:t>
            </a:r>
          </a:p>
          <a:p>
            <a:pPr marL="285750" indent="-285750">
              <a:buFont typeface="Arial" panose="020B0604020202020204" pitchFamily="34" charset="0"/>
              <a:buChar char="•"/>
            </a:pPr>
            <a:endParaRPr lang="en-GB" sz="1200">
              <a:solidFill>
                <a:srgbClr val="002060"/>
              </a:solidFill>
            </a:endParaRPr>
          </a:p>
          <a:p>
            <a:pPr marL="285750" indent="-285750">
              <a:buFont typeface="Arial" panose="020B0604020202020204" pitchFamily="34" charset="0"/>
              <a:buChar char="•"/>
            </a:pPr>
            <a:endParaRPr lang="en-GB" sz="1200">
              <a:solidFill>
                <a:srgbClr val="002060"/>
              </a:solidFill>
            </a:endParaRPr>
          </a:p>
          <a:p>
            <a:pPr marL="285750" indent="-285750">
              <a:buFont typeface="Arial" panose="020B0604020202020204" pitchFamily="34" charset="0"/>
              <a:buChar char="•"/>
            </a:pPr>
            <a:endParaRPr lang="en-GB" sz="1200">
              <a:solidFill>
                <a:srgbClr val="002060"/>
              </a:solidFill>
            </a:endParaRPr>
          </a:p>
          <a:p>
            <a:pPr marL="285750" indent="-285750">
              <a:buFont typeface="Arial" panose="020B0604020202020204" pitchFamily="34" charset="0"/>
              <a:buChar char="•"/>
            </a:pPr>
            <a:endParaRPr lang="en-GB" sz="1200">
              <a:solidFill>
                <a:srgbClr val="002060"/>
              </a:solidFill>
            </a:endParaRPr>
          </a:p>
          <a:p>
            <a:pPr marL="285750" indent="-285750">
              <a:buFont typeface="Arial" panose="020B0604020202020204" pitchFamily="34" charset="0"/>
              <a:buChar char="•"/>
            </a:pPr>
            <a:r>
              <a:rPr lang="en-GB" sz="1200" err="1">
                <a:solidFill>
                  <a:srgbClr val="002060"/>
                </a:solidFill>
              </a:rPr>
              <a:t>ESCatS</a:t>
            </a:r>
            <a:r>
              <a:rPr lang="en-GB" sz="1200">
                <a:solidFill>
                  <a:srgbClr val="002060"/>
                </a:solidFill>
              </a:rPr>
              <a:t> 0&amp;1 Waiting List size continues to increase across most specialties, but particularly so for General Surgery and Gynaecology</a:t>
            </a:r>
          </a:p>
          <a:p>
            <a:pPr marL="285750" indent="-285750">
              <a:buFont typeface="Arial" panose="020B0604020202020204" pitchFamily="34" charset="0"/>
              <a:buChar char="•"/>
            </a:pPr>
            <a:endParaRPr lang="en-GB" sz="1200">
              <a:solidFill>
                <a:srgbClr val="002060"/>
              </a:solidFill>
            </a:endParaRPr>
          </a:p>
          <a:p>
            <a:pPr marL="285750" indent="-285750">
              <a:buFont typeface="Arial" panose="020B0604020202020204" pitchFamily="34" charset="0"/>
              <a:buChar char="•"/>
            </a:pPr>
            <a:endParaRPr lang="en-GB" sz="1200">
              <a:solidFill>
                <a:srgbClr val="FF0000"/>
              </a:solidFill>
            </a:endParaRPr>
          </a:p>
          <a:p>
            <a:pPr marL="285750" indent="-285750">
              <a:buFont typeface="Arial" panose="020B0604020202020204" pitchFamily="34" charset="0"/>
              <a:buChar char="•"/>
            </a:pPr>
            <a:r>
              <a:rPr lang="en-GB" sz="1200">
                <a:solidFill>
                  <a:srgbClr val="002060"/>
                </a:solidFill>
              </a:rPr>
              <a:t>The specialty causing the greatest increase in the </a:t>
            </a:r>
            <a:r>
              <a:rPr lang="en-GB" sz="1200" err="1">
                <a:solidFill>
                  <a:srgbClr val="002060"/>
                </a:solidFill>
              </a:rPr>
              <a:t>EScatS</a:t>
            </a:r>
            <a:r>
              <a:rPr lang="en-GB" sz="1200">
                <a:solidFill>
                  <a:srgbClr val="002060"/>
                </a:solidFill>
              </a:rPr>
              <a:t> 0&amp;1 Activity ‘other’ category is Medical Oncology</a:t>
            </a:r>
          </a:p>
        </p:txBody>
      </p:sp>
      <p:pic>
        <p:nvPicPr>
          <p:cNvPr id="9" name="Picture 8"/>
          <p:cNvPicPr>
            <a:picLocks noChangeAspect="1"/>
          </p:cNvPicPr>
          <p:nvPr/>
        </p:nvPicPr>
        <p:blipFill>
          <a:blip r:embed="rId4"/>
          <a:stretch>
            <a:fillRect/>
          </a:stretch>
        </p:blipFill>
        <p:spPr>
          <a:xfrm>
            <a:off x="70796" y="4293022"/>
            <a:ext cx="3096057" cy="2438740"/>
          </a:xfrm>
          <a:prstGeom prst="rect">
            <a:avLst/>
          </a:prstGeom>
        </p:spPr>
      </p:pic>
      <p:pic>
        <p:nvPicPr>
          <p:cNvPr id="2" name="Picture 1"/>
          <p:cNvPicPr>
            <a:picLocks noChangeAspect="1"/>
          </p:cNvPicPr>
          <p:nvPr/>
        </p:nvPicPr>
        <p:blipFill>
          <a:blip r:embed="rId5"/>
          <a:stretch>
            <a:fillRect/>
          </a:stretch>
        </p:blipFill>
        <p:spPr>
          <a:xfrm>
            <a:off x="70796" y="626590"/>
            <a:ext cx="7549204" cy="3567206"/>
          </a:xfrm>
          <a:prstGeom prst="rect">
            <a:avLst/>
          </a:prstGeom>
        </p:spPr>
      </p:pic>
      <p:pic>
        <p:nvPicPr>
          <p:cNvPr id="4" name="Picture 3"/>
          <p:cNvPicPr>
            <a:picLocks noChangeAspect="1"/>
          </p:cNvPicPr>
          <p:nvPr/>
        </p:nvPicPr>
        <p:blipFill>
          <a:blip r:embed="rId6"/>
          <a:stretch>
            <a:fillRect/>
          </a:stretch>
        </p:blipFill>
        <p:spPr>
          <a:xfrm>
            <a:off x="8835691" y="626590"/>
            <a:ext cx="3105583" cy="2381582"/>
          </a:xfrm>
          <a:prstGeom prst="rect">
            <a:avLst/>
          </a:prstGeom>
        </p:spPr>
      </p:pic>
      <p:cxnSp>
        <p:nvCxnSpPr>
          <p:cNvPr id="14" name="Straight Arrow Connector 13"/>
          <p:cNvCxnSpPr/>
          <p:nvPr/>
        </p:nvCxnSpPr>
        <p:spPr>
          <a:xfrm flipV="1">
            <a:off x="10906776" y="2972188"/>
            <a:ext cx="390625" cy="362808"/>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7"/>
          <a:stretch>
            <a:fillRect/>
          </a:stretch>
        </p:blipFill>
        <p:spPr>
          <a:xfrm>
            <a:off x="3235912" y="4491696"/>
            <a:ext cx="4421423" cy="2366304"/>
          </a:xfrm>
          <a:prstGeom prst="rect">
            <a:avLst/>
          </a:prstGeom>
        </p:spPr>
      </p:pic>
      <p:sp>
        <p:nvSpPr>
          <p:cNvPr id="13" name="TextBox 12"/>
          <p:cNvSpPr txBox="1"/>
          <p:nvPr/>
        </p:nvSpPr>
        <p:spPr>
          <a:xfrm>
            <a:off x="3166853" y="4293022"/>
            <a:ext cx="2130426" cy="307777"/>
          </a:xfrm>
          <a:prstGeom prst="rect">
            <a:avLst/>
          </a:prstGeom>
          <a:noFill/>
        </p:spPr>
        <p:txBody>
          <a:bodyPr wrap="square" rtlCol="0">
            <a:spAutoFit/>
          </a:bodyPr>
          <a:lstStyle/>
          <a:p>
            <a:r>
              <a:rPr lang="en-GB" sz="1400" err="1">
                <a:solidFill>
                  <a:srgbClr val="002060"/>
                </a:solidFill>
              </a:rPr>
              <a:t>ESCatS</a:t>
            </a:r>
            <a:r>
              <a:rPr lang="en-GB" sz="1400">
                <a:solidFill>
                  <a:srgbClr val="002060"/>
                </a:solidFill>
              </a:rPr>
              <a:t> 0&amp;1 Activity Trend</a:t>
            </a:r>
          </a:p>
        </p:txBody>
      </p:sp>
    </p:spTree>
    <p:extLst>
      <p:ext uri="{BB962C8B-B14F-4D97-AF65-F5344CB8AC3E}">
        <p14:creationId xmlns:p14="http://schemas.microsoft.com/office/powerpoint/2010/main" val="4849954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1804" y="107092"/>
            <a:ext cx="8501449" cy="369332"/>
          </a:xfrm>
          <a:prstGeom prst="rect">
            <a:avLst/>
          </a:prstGeom>
          <a:noFill/>
        </p:spPr>
        <p:txBody>
          <a:bodyPr wrap="square" rtlCol="0">
            <a:spAutoFit/>
          </a:bodyPr>
          <a:lstStyle/>
          <a:p>
            <a:r>
              <a:rPr lang="en-GB">
                <a:solidFill>
                  <a:srgbClr val="002060"/>
                </a:solidFill>
              </a:rPr>
              <a:t>Cancer Performance</a:t>
            </a:r>
          </a:p>
        </p:txBody>
      </p:sp>
      <p:sp>
        <p:nvSpPr>
          <p:cNvPr id="7" name="TextBox 6"/>
          <p:cNvSpPr txBox="1"/>
          <p:nvPr/>
        </p:nvSpPr>
        <p:spPr>
          <a:xfrm>
            <a:off x="131804" y="395758"/>
            <a:ext cx="6143312" cy="230832"/>
          </a:xfrm>
          <a:prstGeom prst="rect">
            <a:avLst/>
          </a:prstGeom>
          <a:noFill/>
        </p:spPr>
        <p:txBody>
          <a:bodyPr wrap="square" rtlCol="0">
            <a:spAutoFit/>
          </a:bodyPr>
          <a:lstStyle/>
          <a:p>
            <a:r>
              <a:rPr lang="en-GB" sz="900"/>
              <a:t>Click here to go to the Tableau Illuminate Dashboard - </a:t>
            </a:r>
            <a:r>
              <a:rPr lang="en-GB" sz="900">
                <a:hlinkClick r:id="rId3"/>
              </a:rPr>
              <a:t>Elective Care Overview: Elective Care Overview - Tableau Server</a:t>
            </a:r>
            <a:endParaRPr lang="en-GB" sz="900"/>
          </a:p>
        </p:txBody>
      </p:sp>
      <p:sp>
        <p:nvSpPr>
          <p:cNvPr id="11" name="TextBox 10"/>
          <p:cNvSpPr txBox="1"/>
          <p:nvPr/>
        </p:nvSpPr>
        <p:spPr>
          <a:xfrm>
            <a:off x="7160345" y="932486"/>
            <a:ext cx="3980829" cy="5632311"/>
          </a:xfrm>
          <a:prstGeom prst="rect">
            <a:avLst/>
          </a:prstGeom>
          <a:noFill/>
        </p:spPr>
        <p:txBody>
          <a:bodyPr wrap="square" rtlCol="0">
            <a:spAutoFit/>
          </a:bodyPr>
          <a:lstStyle/>
          <a:p>
            <a:pPr marL="285750" indent="-285750">
              <a:buFont typeface="Arial" panose="020B0604020202020204" pitchFamily="34" charset="0"/>
              <a:buChar char="•"/>
            </a:pPr>
            <a:r>
              <a:rPr lang="en-GB" sz="1200">
                <a:solidFill>
                  <a:srgbClr val="002060"/>
                </a:solidFill>
              </a:rPr>
              <a:t>Performance against the 31 day standard dropped throughout 2021</a:t>
            </a:r>
          </a:p>
          <a:p>
            <a:pPr marL="285750" indent="-285750">
              <a:buFont typeface="Arial" panose="020B0604020202020204" pitchFamily="34" charset="0"/>
              <a:buChar char="•"/>
            </a:pPr>
            <a:endParaRPr lang="en-GB" sz="1200">
              <a:solidFill>
                <a:srgbClr val="002060"/>
              </a:solidFill>
            </a:endParaRPr>
          </a:p>
          <a:p>
            <a:pPr marL="285750" indent="-285750">
              <a:buFont typeface="Arial" panose="020B0604020202020204" pitchFamily="34" charset="0"/>
              <a:buChar char="•"/>
            </a:pPr>
            <a:r>
              <a:rPr lang="en-GB" sz="1200">
                <a:solidFill>
                  <a:srgbClr val="002060"/>
                </a:solidFill>
              </a:rPr>
              <a:t>Having previously achieved the 95% target, performance fell from 94.6% in Q3 to 91% in Q4 2021, below the 95% target for the second successive quarter</a:t>
            </a:r>
          </a:p>
          <a:p>
            <a:pPr marL="285750" indent="-285750">
              <a:buFont typeface="Arial" panose="020B0604020202020204" pitchFamily="34" charset="0"/>
              <a:buChar char="•"/>
            </a:pPr>
            <a:endParaRPr lang="en-GB" sz="1200">
              <a:solidFill>
                <a:srgbClr val="002060"/>
              </a:solidFill>
            </a:endParaRPr>
          </a:p>
          <a:p>
            <a:pPr marL="285750" indent="-285750">
              <a:buFont typeface="Arial" panose="020B0604020202020204" pitchFamily="34" charset="0"/>
              <a:buChar char="•"/>
            </a:pPr>
            <a:r>
              <a:rPr lang="en-GB" sz="1200">
                <a:solidFill>
                  <a:srgbClr val="002060"/>
                </a:solidFill>
              </a:rPr>
              <a:t>In Q3 2021, Grampian was the only board not to meet the 95% target</a:t>
            </a:r>
          </a:p>
          <a:p>
            <a:pPr marL="285750" indent="-285750">
              <a:buFont typeface="Arial" panose="020B0604020202020204" pitchFamily="34" charset="0"/>
              <a:buChar char="•"/>
            </a:pPr>
            <a:endParaRPr lang="en-GB" sz="1200">
              <a:solidFill>
                <a:srgbClr val="002060"/>
              </a:solidFill>
            </a:endParaRPr>
          </a:p>
          <a:p>
            <a:pPr marL="285750" indent="-285750">
              <a:buFont typeface="Arial" panose="020B0604020202020204" pitchFamily="34" charset="0"/>
              <a:buChar char="•"/>
            </a:pPr>
            <a:r>
              <a:rPr lang="en-GB" sz="1200">
                <a:solidFill>
                  <a:srgbClr val="002060"/>
                </a:solidFill>
              </a:rPr>
              <a:t>Q1 2022 is incomplete, but the current performance level is 92%</a:t>
            </a:r>
          </a:p>
          <a:p>
            <a:pPr marL="285750" indent="-285750">
              <a:buFont typeface="Arial" panose="020B0604020202020204" pitchFamily="34" charset="0"/>
              <a:buChar char="•"/>
            </a:pPr>
            <a:endParaRPr lang="en-GB" sz="1200">
              <a:solidFill>
                <a:srgbClr val="002060"/>
              </a:solidFill>
            </a:endParaRPr>
          </a:p>
          <a:p>
            <a:pPr marL="285750" indent="-285750">
              <a:buFont typeface="Arial" panose="020B0604020202020204" pitchFamily="34" charset="0"/>
              <a:buChar char="•"/>
            </a:pPr>
            <a:endParaRPr lang="en-GB" sz="1200">
              <a:solidFill>
                <a:srgbClr val="002060"/>
              </a:solidFill>
            </a:endParaRPr>
          </a:p>
          <a:p>
            <a:pPr marL="285750" indent="-285750">
              <a:buFont typeface="Arial" panose="020B0604020202020204" pitchFamily="34" charset="0"/>
              <a:buChar char="•"/>
            </a:pPr>
            <a:endParaRPr lang="en-GB" sz="1200">
              <a:solidFill>
                <a:srgbClr val="002060"/>
              </a:solidFill>
            </a:endParaRPr>
          </a:p>
          <a:p>
            <a:pPr marL="285750" indent="-285750">
              <a:buFont typeface="Arial" panose="020B0604020202020204" pitchFamily="34" charset="0"/>
              <a:buChar char="•"/>
            </a:pPr>
            <a:r>
              <a:rPr lang="en-GB" sz="1200">
                <a:solidFill>
                  <a:srgbClr val="002060"/>
                </a:solidFill>
              </a:rPr>
              <a:t>Following improvement from Q1 to Q2 2021, performance against the 62 day standard then dropped through the rest of the year</a:t>
            </a:r>
          </a:p>
          <a:p>
            <a:pPr marL="285750" indent="-285750">
              <a:buFont typeface="Arial" panose="020B0604020202020204" pitchFamily="34" charset="0"/>
              <a:buChar char="•"/>
            </a:pPr>
            <a:endParaRPr lang="en-GB" sz="1200">
              <a:solidFill>
                <a:srgbClr val="002060"/>
              </a:solidFill>
            </a:endParaRPr>
          </a:p>
          <a:p>
            <a:pPr marL="285750" indent="-285750">
              <a:buFont typeface="Arial" panose="020B0604020202020204" pitchFamily="34" charset="0"/>
              <a:buChar char="•"/>
            </a:pPr>
            <a:r>
              <a:rPr lang="en-GB" sz="1200">
                <a:solidFill>
                  <a:srgbClr val="002060"/>
                </a:solidFill>
              </a:rPr>
              <a:t>Performance fell from 77% in Q3 to 71.8% in Q4 2021, with the 95% target not yet being achieved</a:t>
            </a:r>
          </a:p>
          <a:p>
            <a:pPr marL="285750" indent="-285750">
              <a:buFont typeface="Arial" panose="020B0604020202020204" pitchFamily="34" charset="0"/>
              <a:buChar char="•"/>
            </a:pPr>
            <a:endParaRPr lang="en-GB" sz="1200">
              <a:solidFill>
                <a:srgbClr val="002060"/>
              </a:solidFill>
            </a:endParaRPr>
          </a:p>
          <a:p>
            <a:pPr marL="285750" indent="-285750">
              <a:buFont typeface="Arial" panose="020B0604020202020204" pitchFamily="34" charset="0"/>
              <a:buChar char="•"/>
            </a:pPr>
            <a:r>
              <a:rPr lang="en-GB" sz="1200">
                <a:solidFill>
                  <a:srgbClr val="002060"/>
                </a:solidFill>
              </a:rPr>
              <a:t>In Q3 2021, Grampian reported the lowest performance of the mainland boards</a:t>
            </a:r>
          </a:p>
          <a:p>
            <a:pPr marL="285750" indent="-285750">
              <a:buFont typeface="Arial" panose="020B0604020202020204" pitchFamily="34" charset="0"/>
              <a:buChar char="•"/>
            </a:pPr>
            <a:endParaRPr lang="en-GB" sz="1200">
              <a:solidFill>
                <a:srgbClr val="002060"/>
              </a:solidFill>
            </a:endParaRPr>
          </a:p>
          <a:p>
            <a:pPr marL="285750" indent="-285750">
              <a:buFont typeface="Arial" panose="020B0604020202020204" pitchFamily="34" charset="0"/>
              <a:buChar char="•"/>
            </a:pPr>
            <a:r>
              <a:rPr lang="en-GB" sz="1200">
                <a:solidFill>
                  <a:srgbClr val="002060"/>
                </a:solidFill>
              </a:rPr>
              <a:t>Q1 2022 is incomplete, but the current performance level is 75%</a:t>
            </a:r>
          </a:p>
          <a:p>
            <a:pPr marL="285750" indent="-285750">
              <a:buFont typeface="Arial" panose="020B0604020202020204" pitchFamily="34" charset="0"/>
              <a:buChar char="•"/>
            </a:pPr>
            <a:endParaRPr lang="en-GB" sz="1200">
              <a:solidFill>
                <a:srgbClr val="002060"/>
              </a:solidFill>
            </a:endParaRPr>
          </a:p>
          <a:p>
            <a:pPr marL="285750" indent="-285750">
              <a:buFont typeface="Arial" panose="020B0604020202020204" pitchFamily="34" charset="0"/>
              <a:buChar char="•"/>
            </a:pPr>
            <a:endParaRPr lang="en-GB" sz="1200">
              <a:solidFill>
                <a:srgbClr val="002060"/>
              </a:solidFill>
            </a:endParaRPr>
          </a:p>
          <a:p>
            <a:pPr marL="285750" indent="-285750">
              <a:buFont typeface="Arial" panose="020B0604020202020204" pitchFamily="34" charset="0"/>
              <a:buChar char="•"/>
            </a:pPr>
            <a:endParaRPr lang="en-GB" sz="1200">
              <a:solidFill>
                <a:srgbClr val="002060"/>
              </a:solidFill>
            </a:endParaRPr>
          </a:p>
        </p:txBody>
      </p:sp>
      <p:sp>
        <p:nvSpPr>
          <p:cNvPr id="8" name="TextBox 7"/>
          <p:cNvSpPr txBox="1"/>
          <p:nvPr/>
        </p:nvSpPr>
        <p:spPr>
          <a:xfrm>
            <a:off x="2219277" y="5382323"/>
            <a:ext cx="2163251" cy="230832"/>
          </a:xfrm>
          <a:prstGeom prst="rect">
            <a:avLst/>
          </a:prstGeom>
          <a:noFill/>
        </p:spPr>
        <p:txBody>
          <a:bodyPr wrap="square" rtlCol="0">
            <a:spAutoFit/>
          </a:bodyPr>
          <a:lstStyle/>
          <a:p>
            <a:r>
              <a:rPr lang="en-GB" sz="900"/>
              <a:t>Note: current quarter ongoing/incomplete</a:t>
            </a:r>
          </a:p>
        </p:txBody>
      </p:sp>
      <p:pic>
        <p:nvPicPr>
          <p:cNvPr id="2" name="Picture 1"/>
          <p:cNvPicPr>
            <a:picLocks noChangeAspect="1"/>
          </p:cNvPicPr>
          <p:nvPr/>
        </p:nvPicPr>
        <p:blipFill>
          <a:blip r:embed="rId4"/>
          <a:stretch>
            <a:fillRect/>
          </a:stretch>
        </p:blipFill>
        <p:spPr>
          <a:xfrm>
            <a:off x="128634" y="765090"/>
            <a:ext cx="6818352" cy="4617233"/>
          </a:xfrm>
          <a:prstGeom prst="rect">
            <a:avLst/>
          </a:prstGeom>
        </p:spPr>
      </p:pic>
    </p:spTree>
    <p:extLst>
      <p:ext uri="{BB962C8B-B14F-4D97-AF65-F5344CB8AC3E}">
        <p14:creationId xmlns:p14="http://schemas.microsoft.com/office/powerpoint/2010/main" val="19178446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1804" y="107092"/>
            <a:ext cx="8501449" cy="369332"/>
          </a:xfrm>
          <a:prstGeom prst="rect">
            <a:avLst/>
          </a:prstGeom>
          <a:noFill/>
        </p:spPr>
        <p:txBody>
          <a:bodyPr wrap="square" rtlCol="0">
            <a:spAutoFit/>
          </a:bodyPr>
          <a:lstStyle/>
          <a:p>
            <a:r>
              <a:rPr lang="en-GB">
                <a:solidFill>
                  <a:srgbClr val="002060"/>
                </a:solidFill>
              </a:rPr>
              <a:t>Mental Health Performance</a:t>
            </a:r>
          </a:p>
        </p:txBody>
      </p:sp>
      <p:sp>
        <p:nvSpPr>
          <p:cNvPr id="11" name="TextBox 10"/>
          <p:cNvSpPr txBox="1"/>
          <p:nvPr/>
        </p:nvSpPr>
        <p:spPr>
          <a:xfrm>
            <a:off x="8134093" y="930329"/>
            <a:ext cx="3980829" cy="2492990"/>
          </a:xfrm>
          <a:prstGeom prst="rect">
            <a:avLst/>
          </a:prstGeom>
          <a:noFill/>
        </p:spPr>
        <p:txBody>
          <a:bodyPr wrap="square" rtlCol="0">
            <a:spAutoFit/>
          </a:bodyPr>
          <a:lstStyle/>
          <a:p>
            <a:pPr marL="171450" indent="-171450">
              <a:buFont typeface="Arial" panose="020B0604020202020204" pitchFamily="34" charset="0"/>
              <a:buChar char="•"/>
            </a:pPr>
            <a:r>
              <a:rPr lang="en-GB" sz="1200">
                <a:solidFill>
                  <a:srgbClr val="002060"/>
                </a:solidFill>
              </a:rPr>
              <a:t>Compliance at 96% for February 2022</a:t>
            </a:r>
          </a:p>
          <a:p>
            <a:pPr marL="171450" indent="-171450">
              <a:buFont typeface="Arial" panose="020B0604020202020204" pitchFamily="34" charset="0"/>
              <a:buChar char="•"/>
            </a:pPr>
            <a:endParaRPr lang="en-GB" sz="1200">
              <a:solidFill>
                <a:srgbClr val="002060"/>
              </a:solidFill>
            </a:endParaRPr>
          </a:p>
          <a:p>
            <a:pPr marL="171450" indent="-171450">
              <a:buFont typeface="Arial" panose="020B0604020202020204" pitchFamily="34" charset="0"/>
              <a:buChar char="•"/>
            </a:pPr>
            <a:r>
              <a:rPr lang="en-GB" sz="1200">
                <a:solidFill>
                  <a:srgbClr val="002060"/>
                </a:solidFill>
              </a:rPr>
              <a:t>Performance consistently meeting 90% target through 2021, with the exception of April. </a:t>
            </a:r>
          </a:p>
          <a:p>
            <a:pPr marL="171450" indent="-171450">
              <a:buFont typeface="Arial" panose="020B0604020202020204" pitchFamily="34" charset="0"/>
              <a:buChar char="•"/>
            </a:pPr>
            <a:endParaRPr lang="en-GB" sz="1200">
              <a:solidFill>
                <a:srgbClr val="002060"/>
              </a:solidFill>
            </a:endParaRPr>
          </a:p>
          <a:p>
            <a:pPr marL="171450" indent="-171450">
              <a:buFont typeface="Arial" panose="020B0604020202020204" pitchFamily="34" charset="0"/>
              <a:buChar char="•"/>
            </a:pPr>
            <a:r>
              <a:rPr lang="en-GB" sz="1200">
                <a:solidFill>
                  <a:srgbClr val="002060"/>
                </a:solidFill>
              </a:rPr>
              <a:t>Compliance fell to 90% in October, with lower activity levels.</a:t>
            </a:r>
          </a:p>
          <a:p>
            <a:pPr marL="171450" indent="-171450">
              <a:buFont typeface="Arial" panose="020B0604020202020204" pitchFamily="34" charset="0"/>
              <a:buChar char="•"/>
            </a:pPr>
            <a:endParaRPr lang="en-GB" sz="1200">
              <a:solidFill>
                <a:srgbClr val="002060"/>
              </a:solidFill>
            </a:endParaRPr>
          </a:p>
          <a:p>
            <a:pPr marL="171450" indent="-171450">
              <a:buFont typeface="Arial" panose="020B0604020202020204" pitchFamily="34" charset="0"/>
              <a:buChar char="•"/>
            </a:pPr>
            <a:r>
              <a:rPr lang="en-GB" sz="1200">
                <a:solidFill>
                  <a:srgbClr val="002060"/>
                </a:solidFill>
              </a:rPr>
              <a:t>Activity levels increased by 30% from January to February</a:t>
            </a:r>
          </a:p>
          <a:p>
            <a:pPr marL="171450" indent="-171450">
              <a:buFont typeface="Arial" panose="020B0604020202020204" pitchFamily="34" charset="0"/>
              <a:buChar char="•"/>
            </a:pPr>
            <a:endParaRPr lang="en-GB" sz="1200">
              <a:solidFill>
                <a:srgbClr val="002060"/>
              </a:solidFill>
            </a:endParaRPr>
          </a:p>
          <a:p>
            <a:pPr marL="171450" indent="-171450">
              <a:buFont typeface="Arial" panose="020B0604020202020204" pitchFamily="34" charset="0"/>
              <a:buChar char="•"/>
            </a:pPr>
            <a:r>
              <a:rPr lang="en-GB" sz="1200">
                <a:solidFill>
                  <a:srgbClr val="002060"/>
                </a:solidFill>
              </a:rPr>
              <a:t>Referrals at a consistent level of around 340 per month from September through to January, however dropped by around 1/3 in February</a:t>
            </a:r>
          </a:p>
        </p:txBody>
      </p:sp>
      <p:sp>
        <p:nvSpPr>
          <p:cNvPr id="14" name="TextBox 13"/>
          <p:cNvSpPr txBox="1"/>
          <p:nvPr/>
        </p:nvSpPr>
        <p:spPr>
          <a:xfrm>
            <a:off x="300260" y="3829221"/>
            <a:ext cx="5814790" cy="292388"/>
          </a:xfrm>
          <a:prstGeom prst="rect">
            <a:avLst/>
          </a:prstGeom>
          <a:solidFill>
            <a:schemeClr val="accent1">
              <a:lumMod val="20000"/>
              <a:lumOff val="80000"/>
            </a:schemeClr>
          </a:solidFill>
        </p:spPr>
        <p:txBody>
          <a:bodyPr wrap="square" rtlCol="0">
            <a:spAutoFit/>
          </a:bodyPr>
          <a:lstStyle/>
          <a:p>
            <a:r>
              <a:rPr lang="en-GB" sz="1300">
                <a:solidFill>
                  <a:srgbClr val="002060"/>
                </a:solidFill>
              </a:rPr>
              <a:t>Percentage Compliance of all Psychological Therapies Patients Treated by Month</a:t>
            </a:r>
          </a:p>
        </p:txBody>
      </p:sp>
      <p:pic>
        <p:nvPicPr>
          <p:cNvPr id="15" name="Picture 14"/>
          <p:cNvPicPr>
            <a:picLocks noChangeAspect="1"/>
          </p:cNvPicPr>
          <p:nvPr/>
        </p:nvPicPr>
        <p:blipFill>
          <a:blip r:embed="rId3"/>
          <a:stretch>
            <a:fillRect/>
          </a:stretch>
        </p:blipFill>
        <p:spPr>
          <a:xfrm>
            <a:off x="6687402" y="4337158"/>
            <a:ext cx="1427074" cy="853446"/>
          </a:xfrm>
          <a:prstGeom prst="rect">
            <a:avLst/>
          </a:prstGeom>
        </p:spPr>
      </p:pic>
      <p:sp>
        <p:nvSpPr>
          <p:cNvPr id="16" name="TextBox 15"/>
          <p:cNvSpPr txBox="1"/>
          <p:nvPr/>
        </p:nvSpPr>
        <p:spPr>
          <a:xfrm>
            <a:off x="8211172" y="3829221"/>
            <a:ext cx="3552204" cy="1569660"/>
          </a:xfrm>
          <a:prstGeom prst="rect">
            <a:avLst/>
          </a:prstGeom>
          <a:noFill/>
        </p:spPr>
        <p:txBody>
          <a:bodyPr wrap="square" rtlCol="0">
            <a:spAutoFit/>
          </a:bodyPr>
          <a:lstStyle/>
          <a:p>
            <a:pPr marL="171450" indent="-171450">
              <a:buFont typeface="Arial" panose="020B0604020202020204" pitchFamily="34" charset="0"/>
              <a:buChar char="•"/>
            </a:pPr>
            <a:r>
              <a:rPr lang="en-GB" sz="1200">
                <a:solidFill>
                  <a:srgbClr val="002060"/>
                </a:solidFill>
              </a:rPr>
              <a:t>Compliance at 79.9% for January 2022</a:t>
            </a:r>
          </a:p>
          <a:p>
            <a:pPr marL="171450" indent="-171450">
              <a:buFont typeface="Arial" panose="020B0604020202020204" pitchFamily="34" charset="0"/>
              <a:buChar char="•"/>
            </a:pPr>
            <a:endParaRPr lang="en-GB" sz="1200">
              <a:solidFill>
                <a:srgbClr val="002060"/>
              </a:solidFill>
            </a:endParaRPr>
          </a:p>
          <a:p>
            <a:pPr marL="171450" indent="-171450">
              <a:buFont typeface="Arial" panose="020B0604020202020204" pitchFamily="34" charset="0"/>
              <a:buChar char="•"/>
            </a:pPr>
            <a:r>
              <a:rPr lang="en-GB" sz="1200">
                <a:solidFill>
                  <a:srgbClr val="002060"/>
                </a:solidFill>
              </a:rPr>
              <a:t>Checks still underway on a small number of patient records (0.4%) for February, with compliance currently at 76.2%</a:t>
            </a:r>
          </a:p>
          <a:p>
            <a:pPr marL="171450" indent="-171450">
              <a:buFont typeface="Arial" panose="020B0604020202020204" pitchFamily="34" charset="0"/>
              <a:buChar char="•"/>
            </a:pPr>
            <a:endParaRPr lang="en-GB" sz="1200">
              <a:solidFill>
                <a:srgbClr val="002060"/>
              </a:solidFill>
            </a:endParaRPr>
          </a:p>
          <a:p>
            <a:pPr marL="171450" indent="-171450">
              <a:buFont typeface="Arial" panose="020B0604020202020204" pitchFamily="34" charset="0"/>
              <a:buChar char="•"/>
            </a:pPr>
            <a:r>
              <a:rPr lang="en-GB" sz="1200">
                <a:solidFill>
                  <a:srgbClr val="002060"/>
                </a:solidFill>
              </a:rPr>
              <a:t>Performance just below the 90% target from July 2021, with a drop in November</a:t>
            </a:r>
          </a:p>
        </p:txBody>
      </p:sp>
      <p:sp>
        <p:nvSpPr>
          <p:cNvPr id="12" name="TextBox 11"/>
          <p:cNvSpPr txBox="1"/>
          <p:nvPr/>
        </p:nvSpPr>
        <p:spPr>
          <a:xfrm>
            <a:off x="3048000" y="6625540"/>
            <a:ext cx="9143999" cy="230832"/>
          </a:xfrm>
          <a:prstGeom prst="rect">
            <a:avLst/>
          </a:prstGeom>
          <a:noFill/>
        </p:spPr>
        <p:txBody>
          <a:bodyPr wrap="square" rtlCol="0">
            <a:spAutoFit/>
          </a:bodyPr>
          <a:lstStyle/>
          <a:p>
            <a:r>
              <a:rPr lang="en-GB" sz="900"/>
              <a:t>To view the dashboards click here - </a:t>
            </a:r>
            <a:r>
              <a:rPr lang="en-GB" sz="900">
                <a:hlinkClick r:id="rId4"/>
              </a:rPr>
              <a:t>CAMHs Monthly Reports: CAMHs - Treated/Seen - Tableau Server</a:t>
            </a:r>
            <a:r>
              <a:rPr lang="en-GB" sz="900"/>
              <a:t>      </a:t>
            </a:r>
            <a:r>
              <a:rPr lang="en-GB" sz="900">
                <a:hlinkClick r:id="rId5"/>
              </a:rPr>
              <a:t>All Ages PT &amp; CAMHs Reports: Treatment - 18Wk Target Trends - Tableau Server</a:t>
            </a:r>
            <a:endParaRPr lang="en-GB" sz="900"/>
          </a:p>
        </p:txBody>
      </p:sp>
      <p:pic>
        <p:nvPicPr>
          <p:cNvPr id="3" name="Picture 2"/>
          <p:cNvPicPr>
            <a:picLocks noChangeAspect="1"/>
          </p:cNvPicPr>
          <p:nvPr/>
        </p:nvPicPr>
        <p:blipFill>
          <a:blip r:embed="rId6"/>
          <a:stretch>
            <a:fillRect/>
          </a:stretch>
        </p:blipFill>
        <p:spPr>
          <a:xfrm>
            <a:off x="131804" y="930329"/>
            <a:ext cx="7913424" cy="2081231"/>
          </a:xfrm>
          <a:prstGeom prst="rect">
            <a:avLst/>
          </a:prstGeom>
        </p:spPr>
      </p:pic>
      <p:pic>
        <p:nvPicPr>
          <p:cNvPr id="2" name="Picture 1"/>
          <p:cNvPicPr>
            <a:picLocks noChangeAspect="1"/>
          </p:cNvPicPr>
          <p:nvPr/>
        </p:nvPicPr>
        <p:blipFill>
          <a:blip r:embed="rId7"/>
          <a:stretch>
            <a:fillRect/>
          </a:stretch>
        </p:blipFill>
        <p:spPr>
          <a:xfrm>
            <a:off x="131804" y="4121610"/>
            <a:ext cx="6458902" cy="2030708"/>
          </a:xfrm>
          <a:prstGeom prst="rect">
            <a:avLst/>
          </a:prstGeom>
        </p:spPr>
      </p:pic>
      <p:sp>
        <p:nvSpPr>
          <p:cNvPr id="10" name="TextBox 9"/>
          <p:cNvSpPr txBox="1"/>
          <p:nvPr/>
        </p:nvSpPr>
        <p:spPr>
          <a:xfrm>
            <a:off x="10219764" y="0"/>
            <a:ext cx="1972235" cy="246221"/>
          </a:xfrm>
          <a:prstGeom prst="rect">
            <a:avLst/>
          </a:prstGeom>
          <a:noFill/>
        </p:spPr>
        <p:txBody>
          <a:bodyPr wrap="square" lIns="36000" tIns="0" rIns="36000" bIns="0" rtlCol="0">
            <a:spAutoFit/>
          </a:bodyPr>
          <a:lstStyle/>
          <a:p>
            <a:r>
              <a:rPr lang="en-GB" sz="1600" i="1">
                <a:solidFill>
                  <a:srgbClr val="002060"/>
                </a:solidFill>
              </a:rPr>
              <a:t>Not updated this week</a:t>
            </a:r>
          </a:p>
        </p:txBody>
      </p:sp>
    </p:spTree>
    <p:extLst>
      <p:ext uri="{BB962C8B-B14F-4D97-AF65-F5344CB8AC3E}">
        <p14:creationId xmlns:p14="http://schemas.microsoft.com/office/powerpoint/2010/main" val="3746806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extBox 4">
            <a:extLst>
              <a:ext uri="{FF2B5EF4-FFF2-40B4-BE49-F238E27FC236}">
                <a16:creationId xmlns:a16="http://schemas.microsoft.com/office/drawing/2014/main" id="{0313B381-047F-B0D0-675A-D27F6CF290FD}"/>
              </a:ext>
            </a:extLst>
          </p:cNvPr>
          <p:cNvSpPr txBox="1"/>
          <p:nvPr/>
        </p:nvSpPr>
        <p:spPr>
          <a:xfrm>
            <a:off x="426244" y="-2382"/>
            <a:ext cx="7136605"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a:solidFill>
                  <a:srgbClr val="7030A0"/>
                </a:solidFill>
              </a:rPr>
              <a:t>Executive </a:t>
            </a:r>
            <a:r>
              <a:rPr lang="en-US" sz="4400">
                <a:solidFill>
                  <a:srgbClr val="7030A0"/>
                </a:solidFill>
                <a:ea typeface="+mn-lt"/>
                <a:cs typeface="+mn-lt"/>
              </a:rPr>
              <a:t>Summary</a:t>
            </a:r>
          </a:p>
        </p:txBody>
      </p:sp>
      <p:sp>
        <p:nvSpPr>
          <p:cNvPr id="6" name="TextBox 5">
            <a:extLst>
              <a:ext uri="{FF2B5EF4-FFF2-40B4-BE49-F238E27FC236}">
                <a16:creationId xmlns:a16="http://schemas.microsoft.com/office/drawing/2014/main" id="{43F582D2-D1EA-8163-CC4D-AB1F8D68B6F1}"/>
              </a:ext>
            </a:extLst>
          </p:cNvPr>
          <p:cNvSpPr txBox="1"/>
          <p:nvPr/>
        </p:nvSpPr>
        <p:spPr>
          <a:xfrm>
            <a:off x="497681" y="759618"/>
            <a:ext cx="3779042" cy="60939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dirty="0">
                <a:solidFill>
                  <a:srgbClr val="7030A0"/>
                </a:solidFill>
              </a:rPr>
              <a:t>Introduction</a:t>
            </a:r>
            <a:endParaRPr lang="en-US" sz="1200" dirty="0">
              <a:solidFill>
                <a:srgbClr val="7030A0"/>
              </a:solidFill>
              <a:ea typeface="Calibri"/>
              <a:cs typeface="Calibri"/>
            </a:endParaRPr>
          </a:p>
          <a:p>
            <a:r>
              <a:rPr lang="en-US" sz="1200" dirty="0">
                <a:ea typeface="+mn-lt"/>
                <a:cs typeface="+mn-lt"/>
              </a:rPr>
              <a:t>The purpose of the report is to enable the Board to review progress against the three key objectives for Operation Iris.</a:t>
            </a:r>
            <a:endParaRPr lang="en-US" sz="1200" dirty="0">
              <a:ea typeface="Calibri"/>
              <a:cs typeface="Calibri"/>
            </a:endParaRPr>
          </a:p>
          <a:p>
            <a:endParaRPr lang="en-US" sz="1200">
              <a:ea typeface="+mn-lt"/>
              <a:cs typeface="+mn-lt"/>
            </a:endParaRPr>
          </a:p>
          <a:p>
            <a:r>
              <a:rPr lang="en-US" sz="1200" b="1" dirty="0">
                <a:solidFill>
                  <a:srgbClr val="7030A0"/>
                </a:solidFill>
                <a:ea typeface="+mn-lt"/>
                <a:cs typeface="+mn-lt"/>
              </a:rPr>
              <a:t>Context</a:t>
            </a:r>
            <a:endParaRPr lang="en-US" sz="1200" dirty="0">
              <a:solidFill>
                <a:srgbClr val="7030A0"/>
              </a:solidFill>
              <a:ea typeface="Calibri"/>
              <a:cs typeface="Calibri"/>
            </a:endParaRPr>
          </a:p>
          <a:p>
            <a:r>
              <a:rPr lang="en-US" sz="1200" dirty="0">
                <a:ea typeface="+mn-lt"/>
                <a:cs typeface="+mn-lt"/>
              </a:rPr>
              <a:t>At the February Board meeting we reported that there were signs that community spread of Omicron, combined with uptake of the booster vaccinations, was resulting in a levelling off of the impact on hospital and ICU admissions. </a:t>
            </a:r>
          </a:p>
          <a:p>
            <a:endParaRPr lang="en-US" sz="1200">
              <a:ea typeface="+mn-lt"/>
              <a:cs typeface="+mn-lt"/>
            </a:endParaRPr>
          </a:p>
          <a:p>
            <a:r>
              <a:rPr lang="en-US" sz="1200" dirty="0">
                <a:ea typeface="+mn-lt"/>
                <a:cs typeface="+mn-lt"/>
              </a:rPr>
              <a:t>Unfortunately, in the period since that report, the impact of increased community transmission on staff absence and hospital admissions has been very significant and has continued to disrupt service delivery.  There are now tentative signs that the rise of Covid in the community</a:t>
            </a:r>
          </a:p>
          <a:p>
            <a:endParaRPr lang="en-US" sz="1200" dirty="0">
              <a:solidFill>
                <a:srgbClr val="7030A0"/>
              </a:solidFill>
              <a:ea typeface="+mn-lt"/>
              <a:cs typeface="+mn-lt"/>
            </a:endParaRPr>
          </a:p>
          <a:p>
            <a:r>
              <a:rPr lang="en-US" sz="1200" dirty="0">
                <a:solidFill>
                  <a:srgbClr val="7030A0"/>
                </a:solidFill>
                <a:ea typeface="+mn-lt"/>
                <a:cs typeface="+mn-lt"/>
              </a:rPr>
              <a:t>A. </a:t>
            </a:r>
            <a:r>
              <a:rPr lang="en-US" sz="1200" b="1" dirty="0">
                <a:solidFill>
                  <a:srgbClr val="7030A0"/>
                </a:solidFill>
                <a:ea typeface="+mn-lt"/>
                <a:cs typeface="+mn-lt"/>
              </a:rPr>
              <a:t>Keep staff safe &amp; help them to </a:t>
            </a:r>
            <a:r>
              <a:rPr lang="en-US" sz="1200" b="1" dirty="0" err="1">
                <a:solidFill>
                  <a:srgbClr val="7030A0"/>
                </a:solidFill>
                <a:ea typeface="+mn-lt"/>
                <a:cs typeface="+mn-lt"/>
              </a:rPr>
              <a:t>maximise</a:t>
            </a:r>
            <a:r>
              <a:rPr lang="en-US" sz="1200" b="1" dirty="0">
                <a:solidFill>
                  <a:srgbClr val="7030A0"/>
                </a:solidFill>
                <a:ea typeface="+mn-lt"/>
                <a:cs typeface="+mn-lt"/>
              </a:rPr>
              <a:t> wellbeing</a:t>
            </a:r>
            <a:endParaRPr lang="en-US" sz="1200">
              <a:ea typeface="+mn-lt"/>
              <a:cs typeface="+mn-lt"/>
            </a:endParaRPr>
          </a:p>
          <a:p>
            <a:r>
              <a:rPr lang="en-US" sz="1200" dirty="0">
                <a:ea typeface="+mn-lt"/>
                <a:cs typeface="+mn-lt"/>
              </a:rPr>
              <a:t>The impact on our staff has been significant with the COVID response now having been in place for 2 years.  Overall staff absence has increased during March, linked to the high level of Covid in the community requiring staff to self-isolate.   The cross system working to manage very high demand has been very impressive, but we do not under-estimate the continuing impact on staff resilience as the high pressure period continues.  The We Care </a:t>
            </a:r>
            <a:r>
              <a:rPr lang="en-US" sz="1200" dirty="0" err="1">
                <a:ea typeface="+mn-lt"/>
                <a:cs typeface="+mn-lt"/>
              </a:rPr>
              <a:t>programme</a:t>
            </a:r>
            <a:r>
              <a:rPr lang="en-US" sz="1200" dirty="0">
                <a:ea typeface="+mn-lt"/>
                <a:cs typeface="+mn-lt"/>
              </a:rPr>
              <a:t> continues to provide a wide range of support to staff., but the situation remains very uncertain.</a:t>
            </a:r>
            <a:endParaRPr lang="en-US" sz="1200" dirty="0">
              <a:ea typeface="Calibri"/>
              <a:cs typeface="Calibri"/>
            </a:endParaRPr>
          </a:p>
          <a:p>
            <a:pPr algn="l"/>
            <a:endParaRPr lang="en-US">
              <a:ea typeface="Calibri"/>
              <a:cs typeface="Calibri"/>
            </a:endParaRPr>
          </a:p>
        </p:txBody>
      </p:sp>
      <p:sp>
        <p:nvSpPr>
          <p:cNvPr id="8" name="TextBox 7">
            <a:extLst>
              <a:ext uri="{FF2B5EF4-FFF2-40B4-BE49-F238E27FC236}">
                <a16:creationId xmlns:a16="http://schemas.microsoft.com/office/drawing/2014/main" id="{069D9D2F-C29C-A802-6505-6E78085B314D}"/>
              </a:ext>
            </a:extLst>
          </p:cNvPr>
          <p:cNvSpPr txBox="1"/>
          <p:nvPr/>
        </p:nvSpPr>
        <p:spPr>
          <a:xfrm>
            <a:off x="4355306" y="759619"/>
            <a:ext cx="3779042" cy="498598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dirty="0">
                <a:solidFill>
                  <a:srgbClr val="7030A0"/>
                </a:solidFill>
                <a:ea typeface="+mn-lt"/>
                <a:cs typeface="+mn-lt"/>
              </a:rPr>
              <a:t>B. Responding to demand on the health &amp; care system</a:t>
            </a:r>
            <a:endParaRPr lang="en-US" sz="1200" dirty="0">
              <a:solidFill>
                <a:srgbClr val="7030A0"/>
              </a:solidFill>
              <a:ea typeface="Calibri"/>
              <a:cs typeface="Calibri"/>
            </a:endParaRPr>
          </a:p>
          <a:p>
            <a:r>
              <a:rPr lang="en-US" sz="1200" dirty="0">
                <a:ea typeface="+mn-lt"/>
                <a:cs typeface="+mn-lt"/>
              </a:rPr>
              <a:t>All services across health and social care are operating at higher levels (relative to available capacity) than in prior years.  Occupancy in our main hospital sites is on average above 95%, with similar high levels being experienced in community hospitals and care homes.  Covid hospital occupancy remains at extraordinary high levels, however the good news is that we are not seeing a continued acceleration in the number of new admissions with symptomatic disease</a:t>
            </a:r>
            <a:endParaRPr lang="en-US" sz="1200" dirty="0">
              <a:ea typeface="Calibri"/>
              <a:cs typeface="Calibri"/>
            </a:endParaRPr>
          </a:p>
          <a:p>
            <a:endParaRPr lang="en-US" sz="1200">
              <a:ea typeface="+mn-lt"/>
              <a:cs typeface="+mn-lt"/>
            </a:endParaRPr>
          </a:p>
          <a:p>
            <a:r>
              <a:rPr lang="en-US" sz="1200" dirty="0">
                <a:ea typeface="+mn-lt"/>
                <a:cs typeface="+mn-lt"/>
              </a:rPr>
              <a:t>Similar pressures are being experienced in primary care and in the community, where there has been an increase in the number of hours of care that have been unable to be provided in both Moray and </a:t>
            </a:r>
            <a:r>
              <a:rPr lang="en-US" sz="1200" dirty="0" err="1">
                <a:ea typeface="+mn-lt"/>
                <a:cs typeface="+mn-lt"/>
              </a:rPr>
              <a:t>Aberdeenshire</a:t>
            </a:r>
            <a:r>
              <a:rPr lang="en-US" sz="1200" dirty="0">
                <a:ea typeface="+mn-lt"/>
                <a:cs typeface="+mn-lt"/>
              </a:rPr>
              <a:t>.  Social care services in </a:t>
            </a:r>
            <a:r>
              <a:rPr lang="en-US" sz="1200" dirty="0" err="1">
                <a:ea typeface="+mn-lt"/>
                <a:cs typeface="+mn-lt"/>
              </a:rPr>
              <a:t>Aberdeenshire</a:t>
            </a:r>
            <a:r>
              <a:rPr lang="en-US" sz="1200" dirty="0">
                <a:ea typeface="+mn-lt"/>
                <a:cs typeface="+mn-lt"/>
              </a:rPr>
              <a:t> have been particularly impacted by staff absence and vacancies.   </a:t>
            </a:r>
          </a:p>
          <a:p>
            <a:endParaRPr lang="en-US" sz="1200">
              <a:ea typeface="+mn-lt"/>
              <a:cs typeface="+mn-lt"/>
            </a:endParaRPr>
          </a:p>
          <a:p>
            <a:r>
              <a:rPr lang="en-US" sz="1200" dirty="0">
                <a:ea typeface="+mn-lt"/>
                <a:cs typeface="+mn-lt"/>
              </a:rPr>
              <a:t>The Grampian Operational Escalation and Pressures System, used to assess the system pressures and inform our whole system daily response meetings, has been consistently at level 3 and 4 throughout February and March.</a:t>
            </a:r>
            <a:endParaRPr lang="en-US" sz="1200" dirty="0">
              <a:ea typeface="Calibri"/>
              <a:cs typeface="Calibri"/>
            </a:endParaRPr>
          </a:p>
          <a:p>
            <a:endParaRPr lang="en-US" sz="1200" b="1">
              <a:ea typeface="Calibri"/>
              <a:cs typeface="Calibri"/>
            </a:endParaRPr>
          </a:p>
          <a:p>
            <a:pPr algn="l"/>
            <a:endParaRPr lang="en-US">
              <a:ea typeface="Calibri"/>
              <a:cs typeface="Calibri"/>
            </a:endParaRPr>
          </a:p>
        </p:txBody>
      </p:sp>
      <p:sp>
        <p:nvSpPr>
          <p:cNvPr id="9" name="TextBox 8">
            <a:extLst>
              <a:ext uri="{FF2B5EF4-FFF2-40B4-BE49-F238E27FC236}">
                <a16:creationId xmlns:a16="http://schemas.microsoft.com/office/drawing/2014/main" id="{BE98C5B0-BCC3-750B-07A9-34B3B535DDCF}"/>
              </a:ext>
            </a:extLst>
          </p:cNvPr>
          <p:cNvSpPr txBox="1"/>
          <p:nvPr/>
        </p:nvSpPr>
        <p:spPr>
          <a:xfrm>
            <a:off x="8189118" y="759618"/>
            <a:ext cx="3779042" cy="40626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dirty="0">
                <a:solidFill>
                  <a:srgbClr val="7030A0"/>
                </a:solidFill>
                <a:ea typeface="+mn-lt"/>
                <a:cs typeface="+mn-lt"/>
              </a:rPr>
              <a:t>C. Protecting critical services &amp; reducing harm</a:t>
            </a:r>
            <a:endParaRPr lang="en-US" dirty="0">
              <a:solidFill>
                <a:srgbClr val="7030A0"/>
              </a:solidFill>
            </a:endParaRPr>
          </a:p>
          <a:p>
            <a:r>
              <a:rPr lang="en-US" sz="1200" dirty="0">
                <a:ea typeface="+mn-lt"/>
                <a:cs typeface="+mn-lt"/>
              </a:rPr>
              <a:t>Since the last Board meeting, the continued pressure in Emergency Department and on flow through the system has intensified.   There are significant variations in performance from day to day  and we continue to work with partners to improve co-ordination.</a:t>
            </a:r>
            <a:endParaRPr lang="en-US" dirty="0"/>
          </a:p>
          <a:p>
            <a:r>
              <a:rPr lang="en-US" sz="1200" dirty="0">
                <a:ea typeface="+mn-lt"/>
                <a:cs typeface="+mn-lt"/>
              </a:rPr>
              <a:t>  </a:t>
            </a:r>
            <a:endParaRPr lang="en-US" dirty="0"/>
          </a:p>
          <a:p>
            <a:r>
              <a:rPr lang="en-US" sz="1200" dirty="0">
                <a:ea typeface="+mn-lt"/>
                <a:cs typeface="+mn-lt"/>
              </a:rPr>
              <a:t>Despite challenges around capacity, we continue to maintain access for emergency surgery and planned elective surgery for priority patients, although it is insufficient to keep up with demand.  The Inpatient waiting list has recently fallen, for the first time since January and the proportion of patients waiting over 12 weeks has fallen slightly too.</a:t>
            </a:r>
            <a:endParaRPr lang="en-US" dirty="0"/>
          </a:p>
          <a:p>
            <a:endParaRPr lang="en-US" sz="1200">
              <a:ea typeface="+mn-lt"/>
              <a:cs typeface="+mn-lt"/>
            </a:endParaRPr>
          </a:p>
          <a:p>
            <a:r>
              <a:rPr lang="en-US" sz="1200" dirty="0">
                <a:ea typeface="+mn-lt"/>
                <a:cs typeface="+mn-lt"/>
              </a:rPr>
              <a:t>In terms of access to Child and Adolescent Mental Health service we consistently remain above the national target.  </a:t>
            </a:r>
            <a:endParaRPr lang="en-US" dirty="0"/>
          </a:p>
          <a:p>
            <a:endParaRPr lang="en-US" sz="1200" b="1">
              <a:ea typeface="Calibri"/>
              <a:cs typeface="Calibri"/>
            </a:endParaRPr>
          </a:p>
          <a:p>
            <a:endParaRPr lang="en-US" sz="1200" b="1">
              <a:ea typeface="Calibri"/>
              <a:cs typeface="Calibri"/>
            </a:endParaRPr>
          </a:p>
          <a:p>
            <a:pPr algn="l"/>
            <a:endParaRPr lang="en-US">
              <a:ea typeface="Calibri"/>
              <a:cs typeface="Calibri"/>
            </a:endParaRPr>
          </a:p>
        </p:txBody>
      </p:sp>
    </p:spTree>
    <p:extLst>
      <p:ext uri="{BB962C8B-B14F-4D97-AF65-F5344CB8AC3E}">
        <p14:creationId xmlns:p14="http://schemas.microsoft.com/office/powerpoint/2010/main" val="3915908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Objective A</a:t>
            </a:r>
          </a:p>
        </p:txBody>
      </p:sp>
      <p:sp>
        <p:nvSpPr>
          <p:cNvPr id="3" name="Text Placeholder 2"/>
          <p:cNvSpPr>
            <a:spLocks noGrp="1"/>
          </p:cNvSpPr>
          <p:nvPr>
            <p:ph type="body" idx="1"/>
          </p:nvPr>
        </p:nvSpPr>
        <p:spPr/>
        <p:txBody>
          <a:bodyPr/>
          <a:lstStyle/>
          <a:p>
            <a:r>
              <a:rPr lang="en-GB" i="1">
                <a:solidFill>
                  <a:schemeClr val="tx1"/>
                </a:solidFill>
              </a:rPr>
              <a:t>Keep staff safe &amp; help them to maximise wellbeing</a:t>
            </a:r>
          </a:p>
          <a:p>
            <a:endParaRPr lang="en-GB"/>
          </a:p>
        </p:txBody>
      </p:sp>
    </p:spTree>
    <p:extLst>
      <p:ext uri="{BB962C8B-B14F-4D97-AF65-F5344CB8AC3E}">
        <p14:creationId xmlns:p14="http://schemas.microsoft.com/office/powerpoint/2010/main" val="53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7978662" y="529991"/>
            <a:ext cx="4025496" cy="2786882"/>
          </a:xfrm>
          <a:prstGeom prst="rect">
            <a:avLst/>
          </a:prstGeom>
        </p:spPr>
      </p:pic>
      <p:sp>
        <p:nvSpPr>
          <p:cNvPr id="4" name="TextBox 3"/>
          <p:cNvSpPr txBox="1"/>
          <p:nvPr/>
        </p:nvSpPr>
        <p:spPr>
          <a:xfrm>
            <a:off x="115330" y="98854"/>
            <a:ext cx="4761470" cy="369332"/>
          </a:xfrm>
          <a:prstGeom prst="rect">
            <a:avLst/>
          </a:prstGeom>
          <a:noFill/>
        </p:spPr>
        <p:txBody>
          <a:bodyPr wrap="square" rtlCol="0">
            <a:spAutoFit/>
          </a:bodyPr>
          <a:lstStyle/>
          <a:p>
            <a:r>
              <a:rPr lang="en-GB">
                <a:solidFill>
                  <a:srgbClr val="002060"/>
                </a:solidFill>
              </a:rPr>
              <a:t>Ward Nurse Staffing  </a:t>
            </a:r>
            <a:r>
              <a:rPr lang="en-GB" sz="1200">
                <a:solidFill>
                  <a:srgbClr val="002060"/>
                </a:solidFill>
              </a:rPr>
              <a:t>(Registered &amp; Unregistered)</a:t>
            </a:r>
          </a:p>
        </p:txBody>
      </p:sp>
      <p:sp>
        <p:nvSpPr>
          <p:cNvPr id="10" name="TextBox 9"/>
          <p:cNvSpPr txBox="1"/>
          <p:nvPr/>
        </p:nvSpPr>
        <p:spPr>
          <a:xfrm>
            <a:off x="6787978" y="6627167"/>
            <a:ext cx="5216180" cy="230832"/>
          </a:xfrm>
          <a:prstGeom prst="rect">
            <a:avLst/>
          </a:prstGeom>
          <a:noFill/>
        </p:spPr>
        <p:txBody>
          <a:bodyPr wrap="square" rtlCol="0">
            <a:spAutoFit/>
          </a:bodyPr>
          <a:lstStyle/>
          <a:p>
            <a:r>
              <a:rPr lang="en-GB" sz="900">
                <a:solidFill>
                  <a:srgbClr val="002060"/>
                </a:solidFill>
              </a:rPr>
              <a:t>From the Nursing Workforce Dashboard </a:t>
            </a:r>
            <a:r>
              <a:rPr lang="en-GB" sz="900">
                <a:solidFill>
                  <a:srgbClr val="002060"/>
                </a:solidFill>
                <a:hlinkClick r:id="rId4"/>
              </a:rPr>
              <a:t>–</a:t>
            </a:r>
            <a:r>
              <a:rPr lang="en-GB" sz="900">
                <a:solidFill>
                  <a:srgbClr val="002060"/>
                </a:solidFill>
              </a:rPr>
              <a:t> </a:t>
            </a:r>
            <a:r>
              <a:rPr lang="en-GB" sz="900">
                <a:hlinkClick r:id="rId4"/>
              </a:rPr>
              <a:t>Ward Staffing: Nursing Workforce Summary - Tableau Server</a:t>
            </a:r>
            <a:endParaRPr lang="en-GB" sz="900"/>
          </a:p>
        </p:txBody>
      </p:sp>
      <p:sp>
        <p:nvSpPr>
          <p:cNvPr id="11" name="TextBox 10"/>
          <p:cNvSpPr txBox="1"/>
          <p:nvPr/>
        </p:nvSpPr>
        <p:spPr>
          <a:xfrm>
            <a:off x="5189662" y="597006"/>
            <a:ext cx="1884784" cy="2123658"/>
          </a:xfrm>
          <a:prstGeom prst="rect">
            <a:avLst/>
          </a:prstGeom>
          <a:noFill/>
        </p:spPr>
        <p:txBody>
          <a:bodyPr wrap="square" rtlCol="0">
            <a:spAutoFit/>
          </a:bodyPr>
          <a:lstStyle/>
          <a:p>
            <a:r>
              <a:rPr lang="en-GB" sz="1200">
                <a:solidFill>
                  <a:srgbClr val="002060"/>
                </a:solidFill>
              </a:rPr>
              <a:t>The snapshot data shows a slightly improved position compared to last week’s report for red safety status shifts, but a slightly worse position for amber status. </a:t>
            </a:r>
          </a:p>
          <a:p>
            <a:r>
              <a:rPr lang="en-GB" sz="1200">
                <a:solidFill>
                  <a:srgbClr val="002060"/>
                </a:solidFill>
              </a:rPr>
              <a:t>Some wards continue to be short up to 5 nursing staff (</a:t>
            </a:r>
            <a:r>
              <a:rPr lang="en-GB" sz="1200" err="1">
                <a:solidFill>
                  <a:srgbClr val="002060"/>
                </a:solidFill>
              </a:rPr>
              <a:t>eg</a:t>
            </a:r>
            <a:r>
              <a:rPr lang="en-GB" sz="1200">
                <a:solidFill>
                  <a:srgbClr val="002060"/>
                </a:solidFill>
              </a:rPr>
              <a:t> Renal Dialysis Unit at ARI and Fraser Ward at RCH)</a:t>
            </a:r>
          </a:p>
        </p:txBody>
      </p:sp>
      <p:sp>
        <p:nvSpPr>
          <p:cNvPr id="12" name="TextBox 11"/>
          <p:cNvSpPr txBox="1"/>
          <p:nvPr/>
        </p:nvSpPr>
        <p:spPr>
          <a:xfrm>
            <a:off x="0" y="6627168"/>
            <a:ext cx="3867325" cy="246221"/>
          </a:xfrm>
          <a:prstGeom prst="rect">
            <a:avLst/>
          </a:prstGeom>
          <a:noFill/>
        </p:spPr>
        <p:txBody>
          <a:bodyPr wrap="square" rtlCol="0">
            <a:spAutoFit/>
          </a:bodyPr>
          <a:lstStyle/>
          <a:p>
            <a:r>
              <a:rPr lang="en-GB" sz="1000">
                <a:solidFill>
                  <a:srgbClr val="002060"/>
                </a:solidFill>
              </a:rPr>
              <a:t>* Data sourced from PMS – snapshot taken 09:20 30/03/2022</a:t>
            </a:r>
          </a:p>
        </p:txBody>
      </p:sp>
      <p:sp>
        <p:nvSpPr>
          <p:cNvPr id="13" name="TextBox 12"/>
          <p:cNvSpPr txBox="1"/>
          <p:nvPr/>
        </p:nvSpPr>
        <p:spPr>
          <a:xfrm>
            <a:off x="8521253" y="3603578"/>
            <a:ext cx="3576961" cy="1015663"/>
          </a:xfrm>
          <a:prstGeom prst="rect">
            <a:avLst/>
          </a:prstGeom>
          <a:noFill/>
        </p:spPr>
        <p:txBody>
          <a:bodyPr wrap="square" rtlCol="0">
            <a:spAutoFit/>
          </a:bodyPr>
          <a:lstStyle/>
          <a:p>
            <a:pPr algn="ctr"/>
            <a:r>
              <a:rPr lang="en-GB" sz="1200">
                <a:solidFill>
                  <a:srgbClr val="002060"/>
                </a:solidFill>
              </a:rPr>
              <a:t>The overall trend data continues to show over 50% of wards reporting a red or amber RAG status. However there is some indication of improvement: for the week beginning 21 March this was 53%, a reduction from 61% the week before.</a:t>
            </a:r>
          </a:p>
        </p:txBody>
      </p:sp>
      <p:cxnSp>
        <p:nvCxnSpPr>
          <p:cNvPr id="15" name="Straight Arrow Connector 14"/>
          <p:cNvCxnSpPr/>
          <p:nvPr/>
        </p:nvCxnSpPr>
        <p:spPr>
          <a:xfrm flipV="1">
            <a:off x="10162706" y="3301560"/>
            <a:ext cx="390625" cy="362808"/>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4621654" y="887933"/>
            <a:ext cx="493864" cy="16653"/>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845586" y="3482964"/>
            <a:ext cx="1884784" cy="830997"/>
          </a:xfrm>
          <a:prstGeom prst="rect">
            <a:avLst/>
          </a:prstGeom>
          <a:noFill/>
        </p:spPr>
        <p:txBody>
          <a:bodyPr wrap="square" rtlCol="0">
            <a:spAutoFit/>
          </a:bodyPr>
          <a:lstStyle/>
          <a:p>
            <a:r>
              <a:rPr lang="en-GB" sz="1200">
                <a:solidFill>
                  <a:srgbClr val="002060"/>
                </a:solidFill>
              </a:rPr>
              <a:t>Mondays continue to experience the highest levels of red RAG status wards in 2022</a:t>
            </a:r>
          </a:p>
        </p:txBody>
      </p:sp>
      <p:cxnSp>
        <p:nvCxnSpPr>
          <p:cNvPr id="26" name="Straight Arrow Connector 25"/>
          <p:cNvCxnSpPr/>
          <p:nvPr/>
        </p:nvCxnSpPr>
        <p:spPr>
          <a:xfrm flipH="1">
            <a:off x="5301938" y="4152126"/>
            <a:ext cx="554263" cy="340294"/>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5"/>
          <a:stretch>
            <a:fillRect/>
          </a:stretch>
        </p:blipFill>
        <p:spPr>
          <a:xfrm>
            <a:off x="186989" y="468186"/>
            <a:ext cx="4211790" cy="4026395"/>
          </a:xfrm>
          <a:prstGeom prst="rect">
            <a:avLst/>
          </a:prstGeom>
        </p:spPr>
      </p:pic>
      <p:pic>
        <p:nvPicPr>
          <p:cNvPr id="9" name="Picture 8"/>
          <p:cNvPicPr>
            <a:picLocks noChangeAspect="1"/>
          </p:cNvPicPr>
          <p:nvPr/>
        </p:nvPicPr>
        <p:blipFill>
          <a:blip r:embed="rId6"/>
          <a:stretch>
            <a:fillRect/>
          </a:stretch>
        </p:blipFill>
        <p:spPr>
          <a:xfrm>
            <a:off x="118399" y="4585420"/>
            <a:ext cx="6201720" cy="2017577"/>
          </a:xfrm>
          <a:prstGeom prst="rect">
            <a:avLst/>
          </a:prstGeom>
        </p:spPr>
      </p:pic>
      <p:pic>
        <p:nvPicPr>
          <p:cNvPr id="14" name="Picture 13"/>
          <p:cNvPicPr>
            <a:picLocks noChangeAspect="1"/>
          </p:cNvPicPr>
          <p:nvPr/>
        </p:nvPicPr>
        <p:blipFill>
          <a:blip r:embed="rId7"/>
          <a:stretch>
            <a:fillRect/>
          </a:stretch>
        </p:blipFill>
        <p:spPr>
          <a:xfrm>
            <a:off x="6427059" y="4694208"/>
            <a:ext cx="5671155" cy="1800000"/>
          </a:xfrm>
          <a:prstGeom prst="rect">
            <a:avLst/>
          </a:prstGeom>
        </p:spPr>
      </p:pic>
    </p:spTree>
    <p:extLst>
      <p:ext uri="{BB962C8B-B14F-4D97-AF65-F5344CB8AC3E}">
        <p14:creationId xmlns:p14="http://schemas.microsoft.com/office/powerpoint/2010/main" val="2494337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80613" y="182880"/>
          <a:ext cx="11759230" cy="1828800"/>
        </p:xfrm>
        <a:graphic>
          <a:graphicData uri="http://schemas.openxmlformats.org/drawingml/2006/table">
            <a:tbl>
              <a:tblPr firstRow="1" bandRow="1">
                <a:tableStyleId>{5C22544A-7EE6-4342-B048-85BDC9FD1C3A}</a:tableStyleId>
              </a:tblPr>
              <a:tblGrid>
                <a:gridCol w="2074906">
                  <a:extLst>
                    <a:ext uri="{9D8B030D-6E8A-4147-A177-3AD203B41FA5}">
                      <a16:colId xmlns:a16="http://schemas.microsoft.com/office/drawing/2014/main" val="1408319933"/>
                    </a:ext>
                  </a:extLst>
                </a:gridCol>
                <a:gridCol w="487681">
                  <a:extLst>
                    <a:ext uri="{9D8B030D-6E8A-4147-A177-3AD203B41FA5}">
                      <a16:colId xmlns:a16="http://schemas.microsoft.com/office/drawing/2014/main" val="1095964617"/>
                    </a:ext>
                  </a:extLst>
                </a:gridCol>
                <a:gridCol w="9196643">
                  <a:extLst>
                    <a:ext uri="{9D8B030D-6E8A-4147-A177-3AD203B41FA5}">
                      <a16:colId xmlns:a16="http://schemas.microsoft.com/office/drawing/2014/main" val="20002"/>
                    </a:ext>
                  </a:extLst>
                </a:gridCol>
              </a:tblGrid>
              <a:tr h="162560">
                <a:tc gridSpan="3">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lang="en-GB" sz="12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ALL ABSENCES</a:t>
                      </a:r>
                      <a:r>
                        <a:rPr lang="en-GB" sz="1200" b="1" baseline="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 23/03/2022 – 29/03/2022 </a:t>
                      </a:r>
                      <a:r>
                        <a:rPr lang="en-GB" sz="1200" b="0" i="1">
                          <a:solidFill>
                            <a:srgbClr val="002060"/>
                          </a:solidFill>
                          <a:latin typeface="Calibri" panose="020F0502020204030204" pitchFamily="34" charset="0"/>
                          <a:ea typeface="Calibri" panose="020F0502020204030204" pitchFamily="34" charset="0"/>
                          <a:cs typeface="Times New Roman" panose="02020603050405020304" pitchFamily="18" charset="0"/>
                        </a:rPr>
                        <a:t>(DATA REPORTED IS REFLECTIVE OF DATA RECORDED IN SYSTEMS BY 29</a:t>
                      </a:r>
                      <a:r>
                        <a:rPr lang="en-GB" sz="1200" b="0" i="1" baseline="30000">
                          <a:solidFill>
                            <a:srgbClr val="002060"/>
                          </a:solidFill>
                          <a:latin typeface="Calibri" panose="020F0502020204030204" pitchFamily="34" charset="0"/>
                          <a:ea typeface="Calibri" panose="020F0502020204030204" pitchFamily="34" charset="0"/>
                          <a:cs typeface="Times New Roman" panose="02020603050405020304" pitchFamily="18" charset="0"/>
                        </a:rPr>
                        <a:t>th</a:t>
                      </a:r>
                      <a:r>
                        <a:rPr lang="en-GB" sz="1200" b="0" i="1">
                          <a:solidFill>
                            <a:srgbClr val="002060"/>
                          </a:solidFill>
                          <a:latin typeface="Calibri" panose="020F0502020204030204" pitchFamily="34" charset="0"/>
                          <a:ea typeface="Calibri" panose="020F0502020204030204" pitchFamily="34" charset="0"/>
                          <a:cs typeface="Times New Roman" panose="02020603050405020304" pitchFamily="18" charset="0"/>
                        </a:rPr>
                        <a:t> MARCH, DATA IS REFRESHED FOR PREVIOUS 8 WEEKS AT TIME OF REPORTING TO CAPTURE ANY TIME LAGS IN RECORDING ABSENCE DATA)</a:t>
                      </a:r>
                      <a:endParaRPr lang="en-GB" sz="1200" b="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txBody>
                  <a:tcPr>
                    <a:solidFill>
                      <a:schemeClr val="bg1">
                        <a:lumMod val="95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37144831"/>
                  </a:ext>
                </a:extLst>
              </a:tr>
              <a:tr h="225060">
                <a:tc>
                  <a:txBody>
                    <a:bodyPr/>
                    <a:lstStyle/>
                    <a:p>
                      <a:r>
                        <a:rPr lang="en-GB" sz="1200">
                          <a:solidFill>
                            <a:schemeClr val="bg1"/>
                          </a:solidFill>
                        </a:rPr>
                        <a:t>Annual Leave</a:t>
                      </a:r>
                    </a:p>
                  </a:txBody>
                  <a:tcPr>
                    <a:solidFill>
                      <a:srgbClr val="4E79A7"/>
                    </a:solidFill>
                  </a:tcPr>
                </a:tc>
                <a:tc>
                  <a:txBody>
                    <a:bodyPr/>
                    <a:lstStyle/>
                    <a:p>
                      <a:endParaRPr lang="en-GB" sz="1200"/>
                    </a:p>
                  </a:txBody>
                  <a:tcPr>
                    <a:noFill/>
                  </a:tcPr>
                </a:tc>
                <a:tc>
                  <a:txBody>
                    <a:bodyPr/>
                    <a:lstStyle/>
                    <a:p>
                      <a:r>
                        <a:rPr lang="en-GB" sz="1200"/>
                        <a:t>Current value 10.94%, down from previous week’s value</a:t>
                      </a:r>
                      <a:r>
                        <a:rPr lang="en-GB" sz="1200" baseline="0"/>
                        <a:t> of 12.66%.</a:t>
                      </a:r>
                      <a:endParaRPr lang="en-GB" sz="1200"/>
                    </a:p>
                  </a:txBody>
                  <a:tcPr>
                    <a:solidFill>
                      <a:schemeClr val="bg1">
                        <a:lumMod val="95000"/>
                      </a:schemeClr>
                    </a:solidFill>
                  </a:tcPr>
                </a:tc>
                <a:extLst>
                  <a:ext uri="{0D108BD9-81ED-4DB2-BD59-A6C34878D82A}">
                    <a16:rowId xmlns:a16="http://schemas.microsoft.com/office/drawing/2014/main" val="3419937962"/>
                  </a:ext>
                </a:extLst>
              </a:tr>
              <a:tr h="225060">
                <a:tc>
                  <a:txBody>
                    <a:bodyPr/>
                    <a:lstStyle/>
                    <a:p>
                      <a:r>
                        <a:rPr lang="en-GB" sz="1200"/>
                        <a:t>Sickness Leave</a:t>
                      </a:r>
                    </a:p>
                  </a:txBody>
                  <a:tcPr>
                    <a:solidFill>
                      <a:srgbClr val="B6992D"/>
                    </a:solidFill>
                  </a:tcPr>
                </a:tc>
                <a:tc>
                  <a:txBody>
                    <a:bodyPr/>
                    <a:lstStyle/>
                    <a:p>
                      <a:endParaRPr lang="en-GB" sz="1200"/>
                    </a:p>
                  </a:txBody>
                  <a:tcPr>
                    <a:noFill/>
                  </a:tcPr>
                </a:tc>
                <a:tc>
                  <a:txBody>
                    <a:bodyPr/>
                    <a:lstStyle/>
                    <a:p>
                      <a:r>
                        <a:rPr lang="en-GB" sz="1200"/>
                        <a:t>Current value 2.84%, down from previous</a:t>
                      </a:r>
                      <a:r>
                        <a:rPr lang="en-GB" sz="1200" baseline="0"/>
                        <a:t> week’s value of 3.86%. Note: Includes both short and long-term sick leave.</a:t>
                      </a:r>
                      <a:endParaRPr lang="en-GB" sz="1200"/>
                    </a:p>
                  </a:txBody>
                  <a:tcPr>
                    <a:solidFill>
                      <a:schemeClr val="bg1">
                        <a:lumMod val="95000"/>
                      </a:schemeClr>
                    </a:solidFill>
                  </a:tcPr>
                </a:tc>
                <a:extLst>
                  <a:ext uri="{0D108BD9-81ED-4DB2-BD59-A6C34878D82A}">
                    <a16:rowId xmlns:a16="http://schemas.microsoft.com/office/drawing/2014/main" val="783292452"/>
                  </a:ext>
                </a:extLst>
              </a:tr>
              <a:tr h="225060">
                <a:tc>
                  <a:txBody>
                    <a:bodyPr/>
                    <a:lstStyle/>
                    <a:p>
                      <a:r>
                        <a:rPr lang="en-GB" sz="1200">
                          <a:solidFill>
                            <a:schemeClr val="bg1"/>
                          </a:solidFill>
                        </a:rPr>
                        <a:t>Maternity Leave</a:t>
                      </a:r>
                    </a:p>
                  </a:txBody>
                  <a:tcPr>
                    <a:solidFill>
                      <a:srgbClr val="A0CBE8"/>
                    </a:solidFill>
                  </a:tcPr>
                </a:tc>
                <a:tc>
                  <a:txBody>
                    <a:bodyPr/>
                    <a:lstStyle/>
                    <a:p>
                      <a:endParaRPr lang="en-GB" sz="1200"/>
                    </a:p>
                  </a:txBody>
                  <a:tcPr>
                    <a:noFill/>
                  </a:tcPr>
                </a:tc>
                <a:tc>
                  <a:txBody>
                    <a:bodyPr/>
                    <a:lstStyle/>
                    <a:p>
                      <a:r>
                        <a:rPr lang="en-GB" sz="1200"/>
                        <a:t>Current value 1.75%, down from previous week’s value of 2.01%.</a:t>
                      </a:r>
                    </a:p>
                  </a:txBody>
                  <a:tcPr>
                    <a:solidFill>
                      <a:schemeClr val="bg1">
                        <a:lumMod val="95000"/>
                      </a:schemeClr>
                    </a:solidFill>
                  </a:tcPr>
                </a:tc>
                <a:extLst>
                  <a:ext uri="{0D108BD9-81ED-4DB2-BD59-A6C34878D82A}">
                    <a16:rowId xmlns:a16="http://schemas.microsoft.com/office/drawing/2014/main" val="1450799237"/>
                  </a:ext>
                </a:extLst>
              </a:tr>
              <a:tr h="225060">
                <a:tc>
                  <a:txBody>
                    <a:bodyPr/>
                    <a:lstStyle/>
                    <a:p>
                      <a:r>
                        <a:rPr lang="en-GB" sz="1200"/>
                        <a:t>Special Leave inc. Covid-19</a:t>
                      </a:r>
                    </a:p>
                  </a:txBody>
                  <a:tcPr>
                    <a:solidFill>
                      <a:srgbClr val="F1CE63"/>
                    </a:solidFill>
                  </a:tcPr>
                </a:tc>
                <a:tc>
                  <a:txBody>
                    <a:bodyPr/>
                    <a:lstStyle/>
                    <a:p>
                      <a:endParaRPr lang="en-GB" sz="1200"/>
                    </a:p>
                  </a:txBody>
                  <a:tcPr>
                    <a:noFill/>
                  </a:tcPr>
                </a:tc>
                <a:tc>
                  <a:txBody>
                    <a:bodyPr/>
                    <a:lstStyle/>
                    <a:p>
                      <a:r>
                        <a:rPr lang="en-GB" sz="1200"/>
                        <a:t>Current value 2.71%, down from previous</a:t>
                      </a:r>
                      <a:r>
                        <a:rPr lang="en-GB" sz="1200" baseline="0"/>
                        <a:t> week’s value of 3.86%. 77% of special leave attributed to Covid-19.</a:t>
                      </a:r>
                      <a:endParaRPr lang="en-GB" sz="1200"/>
                    </a:p>
                  </a:txBody>
                  <a:tcPr>
                    <a:solidFill>
                      <a:schemeClr val="bg1">
                        <a:lumMod val="95000"/>
                      </a:schemeClr>
                    </a:solidFill>
                  </a:tcPr>
                </a:tc>
                <a:extLst>
                  <a:ext uri="{0D108BD9-81ED-4DB2-BD59-A6C34878D82A}">
                    <a16:rowId xmlns:a16="http://schemas.microsoft.com/office/drawing/2014/main" val="2864525703"/>
                  </a:ext>
                </a:extLst>
              </a:tr>
              <a:tr h="264160">
                <a:tc>
                  <a:txBody>
                    <a:bodyPr/>
                    <a:lstStyle/>
                    <a:p>
                      <a:pPr marL="0" algn="l" defTabSz="914400" rtl="0" eaLnBrk="1" latinLnBrk="0" hangingPunct="1"/>
                      <a:r>
                        <a:rPr lang="en-GB" sz="1200" kern="1200">
                          <a:solidFill>
                            <a:schemeClr val="dk1"/>
                          </a:solidFill>
                          <a:latin typeface="+mn-lt"/>
                          <a:ea typeface="+mn-ea"/>
                          <a:cs typeface="+mn-cs"/>
                        </a:rPr>
                        <a:t>All Other Leave</a:t>
                      </a:r>
                    </a:p>
                  </a:txBody>
                  <a:tcPr>
                    <a:solidFill>
                      <a:srgbClr val="539E48"/>
                    </a:solidFill>
                  </a:tcPr>
                </a:tc>
                <a:tc>
                  <a:txBody>
                    <a:bodyPr/>
                    <a:lstStyle/>
                    <a:p>
                      <a:pPr marL="0" algn="l" defTabSz="914400" rtl="0" eaLnBrk="1" latinLnBrk="0" hangingPunct="1"/>
                      <a:endParaRPr lang="en-GB" sz="1200" kern="1200">
                        <a:solidFill>
                          <a:schemeClr val="dk1"/>
                        </a:solidFill>
                        <a:latin typeface="+mn-lt"/>
                        <a:ea typeface="+mn-ea"/>
                        <a:cs typeface="+mn-cs"/>
                      </a:endParaRPr>
                    </a:p>
                  </a:txBody>
                  <a:tcPr>
                    <a:noFill/>
                  </a:tcPr>
                </a:tc>
                <a:tc>
                  <a:txBody>
                    <a:bodyPr/>
                    <a:lstStyle/>
                    <a:p>
                      <a:pPr marL="0" algn="l" defTabSz="914400" rtl="0" eaLnBrk="1" latinLnBrk="0" hangingPunct="1"/>
                      <a:r>
                        <a:rPr lang="en-GB" sz="1200" kern="1200">
                          <a:solidFill>
                            <a:schemeClr val="dk1"/>
                          </a:solidFill>
                          <a:latin typeface="+mn-lt"/>
                          <a:ea typeface="+mn-ea"/>
                          <a:cs typeface="+mn-cs"/>
                        </a:rPr>
                        <a:t>Current value</a:t>
                      </a:r>
                      <a:r>
                        <a:rPr lang="en-GB" sz="1200" kern="1200" baseline="0">
                          <a:solidFill>
                            <a:schemeClr val="dk1"/>
                          </a:solidFill>
                          <a:latin typeface="+mn-lt"/>
                          <a:ea typeface="+mn-ea"/>
                          <a:cs typeface="+mn-cs"/>
                        </a:rPr>
                        <a:t> 0.77%, down from previous week’s value of 1.15%.</a:t>
                      </a:r>
                      <a:endParaRPr lang="en-GB" sz="1200" kern="1200">
                        <a:solidFill>
                          <a:schemeClr val="dk1"/>
                        </a:solidFill>
                        <a:latin typeface="+mn-lt"/>
                        <a:ea typeface="+mn-ea"/>
                        <a:cs typeface="+mn-cs"/>
                      </a:endParaRPr>
                    </a:p>
                  </a:txBody>
                  <a:tcPr>
                    <a:solidFill>
                      <a:schemeClr val="bg1">
                        <a:lumMod val="95000"/>
                      </a:schemeClr>
                    </a:solidFill>
                  </a:tcPr>
                </a:tc>
                <a:extLst>
                  <a:ext uri="{0D108BD9-81ED-4DB2-BD59-A6C34878D82A}">
                    <a16:rowId xmlns:a16="http://schemas.microsoft.com/office/drawing/2014/main" val="3800564209"/>
                  </a:ext>
                </a:extLst>
              </a:tr>
            </a:tbl>
          </a:graphicData>
        </a:graphic>
      </p:graphicFrame>
      <p:sp>
        <p:nvSpPr>
          <p:cNvPr id="2" name="Footer Placeholder 1"/>
          <p:cNvSpPr>
            <a:spLocks noGrp="1"/>
          </p:cNvSpPr>
          <p:nvPr>
            <p:ph type="ftr" sz="quarter" idx="11"/>
          </p:nvPr>
        </p:nvSpPr>
        <p:spPr>
          <a:xfrm>
            <a:off x="180613" y="6448714"/>
            <a:ext cx="11919023" cy="340013"/>
          </a:xfrm>
        </p:spPr>
        <p:txBody>
          <a:bodyPr/>
          <a:lstStyle/>
          <a:p>
            <a:pPr algn="l"/>
            <a:r>
              <a:rPr lang="en-GB" sz="900">
                <a:solidFill>
                  <a:prstClr val="black">
                    <a:tint val="75000"/>
                  </a:prstClr>
                </a:solidFill>
              </a:rPr>
              <a:t>Weekly absence figures are now calculated using data from SSTS, Healthroster, eESS and the Medical staff absence recording forms now being submitted on a weekly basis. The data presented in the report is accurate at the time of reporting. The accuracy of the data is dependent on the timely submission of the medical absence reports, missing or invalid values may result in absences not being reported.   </a:t>
            </a:r>
          </a:p>
        </p:txBody>
      </p:sp>
      <p:sp>
        <p:nvSpPr>
          <p:cNvPr id="4" name="Down Arrow 3"/>
          <p:cNvSpPr/>
          <p:nvPr/>
        </p:nvSpPr>
        <p:spPr>
          <a:xfrm>
            <a:off x="2416628" y="679831"/>
            <a:ext cx="205274" cy="1866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Down Arrow 6"/>
          <p:cNvSpPr/>
          <p:nvPr/>
        </p:nvSpPr>
        <p:spPr>
          <a:xfrm>
            <a:off x="2416628" y="937376"/>
            <a:ext cx="205274" cy="1866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Down Arrow 7"/>
          <p:cNvSpPr/>
          <p:nvPr/>
        </p:nvSpPr>
        <p:spPr>
          <a:xfrm>
            <a:off x="2416628" y="1237806"/>
            <a:ext cx="205274" cy="1866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Down Arrow 8"/>
          <p:cNvSpPr/>
          <p:nvPr/>
        </p:nvSpPr>
        <p:spPr>
          <a:xfrm>
            <a:off x="2416628" y="1495351"/>
            <a:ext cx="205274" cy="1866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Down Arrow 11"/>
          <p:cNvSpPr/>
          <p:nvPr/>
        </p:nvSpPr>
        <p:spPr>
          <a:xfrm>
            <a:off x="2416628" y="1782918"/>
            <a:ext cx="205274" cy="1866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6" name="Picture 5"/>
          <p:cNvPicPr>
            <a:picLocks noChangeAspect="1"/>
          </p:cNvPicPr>
          <p:nvPr/>
        </p:nvPicPr>
        <p:blipFill>
          <a:blip r:embed="rId2"/>
          <a:stretch>
            <a:fillRect/>
          </a:stretch>
        </p:blipFill>
        <p:spPr>
          <a:xfrm>
            <a:off x="180613" y="2119745"/>
            <a:ext cx="11690111" cy="4215151"/>
          </a:xfrm>
          <a:prstGeom prst="rect">
            <a:avLst/>
          </a:prstGeom>
        </p:spPr>
      </p:pic>
    </p:spTree>
    <p:extLst>
      <p:ext uri="{BB962C8B-B14F-4D97-AF65-F5344CB8AC3E}">
        <p14:creationId xmlns:p14="http://schemas.microsoft.com/office/powerpoint/2010/main" val="1860385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1859" y="117693"/>
            <a:ext cx="10515600" cy="101089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a:solidFill>
                  <a:srgbClr val="002060"/>
                </a:solidFill>
              </a:rPr>
              <a:t>LFD testing in Grampian by role</a:t>
            </a:r>
          </a:p>
        </p:txBody>
      </p:sp>
      <p:sp>
        <p:nvSpPr>
          <p:cNvPr id="3" name="TextBox 2"/>
          <p:cNvSpPr txBox="1"/>
          <p:nvPr/>
        </p:nvSpPr>
        <p:spPr>
          <a:xfrm>
            <a:off x="6145823" y="6550232"/>
            <a:ext cx="6046177" cy="246221"/>
          </a:xfrm>
          <a:prstGeom prst="rect">
            <a:avLst/>
          </a:prstGeom>
          <a:noFill/>
        </p:spPr>
        <p:txBody>
          <a:bodyPr wrap="square" rtlCol="0">
            <a:spAutoFit/>
          </a:bodyPr>
          <a:lstStyle/>
          <a:p>
            <a:r>
              <a:rPr lang="en-GB" sz="1000">
                <a:solidFill>
                  <a:prstClr val="black"/>
                </a:solidFill>
              </a:rPr>
              <a:t>Click here to go to the Testing dashboard - </a:t>
            </a:r>
            <a:r>
              <a:rPr lang="en-GB" sz="1000" err="1">
                <a:solidFill>
                  <a:prstClr val="black"/>
                </a:solidFill>
                <a:hlinkClick r:id="rId2"/>
              </a:rPr>
              <a:t>nhsg-illum-pri</a:t>
            </a:r>
            <a:r>
              <a:rPr lang="en-GB" sz="1000">
                <a:solidFill>
                  <a:prstClr val="black"/>
                </a:solidFill>
                <a:hlinkClick r:id="rId2"/>
              </a:rPr>
              <a:t>/#/views/</a:t>
            </a:r>
            <a:r>
              <a:rPr lang="en-GB" sz="1000" err="1">
                <a:solidFill>
                  <a:prstClr val="black"/>
                </a:solidFill>
                <a:hlinkClick r:id="rId2"/>
              </a:rPr>
              <a:t>LFDTestResults</a:t>
            </a:r>
            <a:r>
              <a:rPr lang="en-GB" sz="1000">
                <a:solidFill>
                  <a:prstClr val="black"/>
                </a:solidFill>
                <a:hlinkClick r:id="rId2"/>
              </a:rPr>
              <a:t>/</a:t>
            </a:r>
            <a:r>
              <a:rPr lang="en-GB" sz="1000" err="1">
                <a:solidFill>
                  <a:prstClr val="black"/>
                </a:solidFill>
                <a:hlinkClick r:id="rId2"/>
              </a:rPr>
              <a:t>LFDTestsbyOrganisation</a:t>
            </a:r>
            <a:r>
              <a:rPr lang="en-GB" sz="1000">
                <a:solidFill>
                  <a:prstClr val="black"/>
                </a:solidFill>
                <a:hlinkClick r:id="rId2"/>
              </a:rPr>
              <a:t>?:</a:t>
            </a:r>
            <a:r>
              <a:rPr lang="en-GB" sz="1000" err="1">
                <a:solidFill>
                  <a:prstClr val="black"/>
                </a:solidFill>
                <a:hlinkClick r:id="rId2"/>
              </a:rPr>
              <a:t>iid</a:t>
            </a:r>
            <a:r>
              <a:rPr lang="en-GB" sz="1000">
                <a:solidFill>
                  <a:prstClr val="black"/>
                </a:solidFill>
                <a:hlinkClick r:id="rId2"/>
              </a:rPr>
              <a:t>=5</a:t>
            </a:r>
            <a:endParaRPr lang="en-GB" sz="1000">
              <a:solidFill>
                <a:prstClr val="black"/>
              </a:solidFill>
            </a:endParaRPr>
          </a:p>
        </p:txBody>
      </p:sp>
      <p:sp>
        <p:nvSpPr>
          <p:cNvPr id="7" name="TextBox 6"/>
          <p:cNvSpPr txBox="1"/>
          <p:nvPr/>
        </p:nvSpPr>
        <p:spPr>
          <a:xfrm>
            <a:off x="8095853" y="1183403"/>
            <a:ext cx="3697562" cy="3693319"/>
          </a:xfrm>
          <a:prstGeom prst="rect">
            <a:avLst/>
          </a:prstGeom>
          <a:noFill/>
        </p:spPr>
        <p:txBody>
          <a:bodyPr wrap="square" rtlCol="0">
            <a:spAutoFit/>
          </a:bodyPr>
          <a:lstStyle/>
          <a:p>
            <a:pPr marL="285750" indent="-285750">
              <a:buFont typeface="Arial" panose="020B0604020202020204" pitchFamily="34" charset="0"/>
              <a:buChar char="•"/>
            </a:pPr>
            <a:r>
              <a:rPr lang="en-GB">
                <a:solidFill>
                  <a:srgbClr val="002060"/>
                </a:solidFill>
              </a:rPr>
              <a:t>Regular testing and reporting by Health Care Workers and Care Home Staff remains lower than last winter.</a:t>
            </a:r>
          </a:p>
          <a:p>
            <a:pPr marL="285750" indent="-285750" algn="just">
              <a:buFont typeface="Arial" panose="020B0604020202020204" pitchFamily="34" charset="0"/>
              <a:buChar char="•"/>
            </a:pPr>
            <a:endParaRPr lang="en-GB">
              <a:solidFill>
                <a:srgbClr val="002060"/>
              </a:solidFill>
            </a:endParaRPr>
          </a:p>
          <a:p>
            <a:pPr marL="285750" indent="-285750" algn="just">
              <a:buFont typeface="Arial" panose="020B0604020202020204" pitchFamily="34" charset="0"/>
              <a:buChar char="•"/>
            </a:pPr>
            <a:endParaRPr lang="en-GB">
              <a:solidFill>
                <a:srgbClr val="002060"/>
              </a:solidFill>
            </a:endParaRPr>
          </a:p>
          <a:p>
            <a:pPr marL="285750" indent="-285750" algn="just">
              <a:buFont typeface="Arial" panose="020B0604020202020204" pitchFamily="34" charset="0"/>
              <a:buChar char="•"/>
            </a:pPr>
            <a:endParaRPr lang="en-GB">
              <a:solidFill>
                <a:srgbClr val="002060"/>
              </a:solidFill>
            </a:endParaRPr>
          </a:p>
          <a:p>
            <a:pPr marL="285750" indent="-285750" algn="just">
              <a:buFont typeface="Arial" panose="020B0604020202020204" pitchFamily="34" charset="0"/>
              <a:buChar char="•"/>
            </a:pPr>
            <a:endParaRPr lang="en-GB">
              <a:solidFill>
                <a:srgbClr val="002060"/>
              </a:solidFill>
            </a:endParaRPr>
          </a:p>
          <a:p>
            <a:pPr marL="285750" indent="-285750" algn="just">
              <a:buFont typeface="Arial" panose="020B0604020202020204" pitchFamily="34" charset="0"/>
              <a:buChar char="•"/>
            </a:pPr>
            <a:endParaRPr lang="en-GB">
              <a:solidFill>
                <a:srgbClr val="002060"/>
              </a:solidFill>
            </a:endParaRPr>
          </a:p>
          <a:p>
            <a:pPr marL="285750" indent="-285750" algn="just">
              <a:buFont typeface="Arial" panose="020B0604020202020204" pitchFamily="34" charset="0"/>
              <a:buChar char="•"/>
            </a:pPr>
            <a:endParaRPr lang="en-GB">
              <a:solidFill>
                <a:srgbClr val="002060"/>
              </a:solidFill>
            </a:endParaRPr>
          </a:p>
          <a:p>
            <a:pPr marL="285750" indent="-285750">
              <a:buFont typeface="Arial" panose="020B0604020202020204" pitchFamily="34" charset="0"/>
              <a:buChar char="•"/>
            </a:pPr>
            <a:r>
              <a:rPr lang="en-GB">
                <a:solidFill>
                  <a:srgbClr val="002060"/>
                </a:solidFill>
              </a:rPr>
              <a:t>LFD testing continues to fall weekly across the organisation roles.</a:t>
            </a:r>
          </a:p>
        </p:txBody>
      </p:sp>
      <p:pic>
        <p:nvPicPr>
          <p:cNvPr id="8" name="Picture 7"/>
          <p:cNvPicPr>
            <a:picLocks noChangeAspect="1"/>
          </p:cNvPicPr>
          <p:nvPr/>
        </p:nvPicPr>
        <p:blipFill>
          <a:blip r:embed="rId3"/>
          <a:stretch>
            <a:fillRect/>
          </a:stretch>
        </p:blipFill>
        <p:spPr>
          <a:xfrm>
            <a:off x="229031" y="623138"/>
            <a:ext cx="7417099" cy="5963749"/>
          </a:xfrm>
          <a:prstGeom prst="rect">
            <a:avLst/>
          </a:prstGeom>
        </p:spPr>
      </p:pic>
    </p:spTree>
    <p:extLst>
      <p:ext uri="{BB962C8B-B14F-4D97-AF65-F5344CB8AC3E}">
        <p14:creationId xmlns:p14="http://schemas.microsoft.com/office/powerpoint/2010/main" val="3358297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Objective B</a:t>
            </a:r>
          </a:p>
        </p:txBody>
      </p:sp>
      <p:sp>
        <p:nvSpPr>
          <p:cNvPr id="3" name="Text Placeholder 2"/>
          <p:cNvSpPr>
            <a:spLocks noGrp="1"/>
          </p:cNvSpPr>
          <p:nvPr>
            <p:ph type="body" idx="1"/>
          </p:nvPr>
        </p:nvSpPr>
        <p:spPr/>
        <p:txBody>
          <a:bodyPr/>
          <a:lstStyle/>
          <a:p>
            <a:r>
              <a:rPr lang="en-GB" i="1">
                <a:solidFill>
                  <a:schemeClr val="tx1"/>
                </a:solidFill>
              </a:rPr>
              <a:t>Responding to demand on the health &amp; care system</a:t>
            </a:r>
          </a:p>
          <a:p>
            <a:endParaRPr lang="en-GB"/>
          </a:p>
        </p:txBody>
      </p:sp>
    </p:spTree>
    <p:extLst>
      <p:ext uri="{BB962C8B-B14F-4D97-AF65-F5344CB8AC3E}">
        <p14:creationId xmlns:p14="http://schemas.microsoft.com/office/powerpoint/2010/main" val="1557781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88068" y="116732"/>
            <a:ext cx="11686162" cy="369332"/>
          </a:xfrm>
          <a:prstGeom prst="rect">
            <a:avLst/>
          </a:prstGeom>
          <a:noFill/>
        </p:spPr>
        <p:txBody>
          <a:bodyPr wrap="square" rtlCol="0">
            <a:spAutoFit/>
          </a:bodyPr>
          <a:lstStyle/>
          <a:p>
            <a:r>
              <a:rPr lang="en-GB">
                <a:solidFill>
                  <a:srgbClr val="002060"/>
                </a:solidFill>
              </a:rPr>
              <a:t>Bed pressures within </a:t>
            </a:r>
            <a:r>
              <a:rPr lang="en-GB">
                <a:solidFill>
                  <a:schemeClr val="accent5">
                    <a:lumMod val="50000"/>
                  </a:schemeClr>
                </a:solidFill>
              </a:rPr>
              <a:t>ARI:  Occupancy remains at very high levels, and continuing to rise</a:t>
            </a:r>
          </a:p>
        </p:txBody>
      </p:sp>
      <p:sp>
        <p:nvSpPr>
          <p:cNvPr id="7" name="TextBox 6"/>
          <p:cNvSpPr txBox="1"/>
          <p:nvPr/>
        </p:nvSpPr>
        <p:spPr>
          <a:xfrm>
            <a:off x="8829556" y="6566120"/>
            <a:ext cx="2411622" cy="276999"/>
          </a:xfrm>
          <a:prstGeom prst="rect">
            <a:avLst/>
          </a:prstGeom>
          <a:noFill/>
        </p:spPr>
        <p:txBody>
          <a:bodyPr wrap="none" rtlCol="0">
            <a:spAutoFit/>
          </a:bodyPr>
          <a:lstStyle/>
          <a:p>
            <a:r>
              <a:rPr lang="en-GB" sz="1200">
                <a:solidFill>
                  <a:srgbClr val="002060"/>
                </a:solidFill>
              </a:rPr>
              <a:t>From Illuminate report – </a:t>
            </a:r>
            <a:r>
              <a:rPr lang="en-GB" sz="1200">
                <a:hlinkClick r:id="rId2"/>
              </a:rPr>
              <a:t>occupancy</a:t>
            </a:r>
            <a:endParaRPr lang="en-GB" sz="1200"/>
          </a:p>
        </p:txBody>
      </p:sp>
      <p:sp>
        <p:nvSpPr>
          <p:cNvPr id="11" name="TextBox 10"/>
          <p:cNvSpPr txBox="1"/>
          <p:nvPr/>
        </p:nvSpPr>
        <p:spPr>
          <a:xfrm>
            <a:off x="215159" y="6427620"/>
            <a:ext cx="1871195" cy="276999"/>
          </a:xfrm>
          <a:prstGeom prst="rect">
            <a:avLst/>
          </a:prstGeom>
          <a:noFill/>
        </p:spPr>
        <p:txBody>
          <a:bodyPr wrap="square" rtlCol="0">
            <a:spAutoFit/>
          </a:bodyPr>
          <a:lstStyle/>
          <a:p>
            <a:r>
              <a:rPr lang="en-GB" sz="1200">
                <a:solidFill>
                  <a:srgbClr val="002060"/>
                </a:solidFill>
              </a:rPr>
              <a:t>Trend at 29 Mar 16:51</a:t>
            </a:r>
          </a:p>
        </p:txBody>
      </p:sp>
      <p:sp>
        <p:nvSpPr>
          <p:cNvPr id="16" name="TextBox 15"/>
          <p:cNvSpPr txBox="1"/>
          <p:nvPr/>
        </p:nvSpPr>
        <p:spPr>
          <a:xfrm>
            <a:off x="8439581" y="1823672"/>
            <a:ext cx="3576961" cy="523220"/>
          </a:xfrm>
          <a:prstGeom prst="rect">
            <a:avLst/>
          </a:prstGeom>
          <a:noFill/>
        </p:spPr>
        <p:txBody>
          <a:bodyPr wrap="square" rtlCol="0">
            <a:spAutoFit/>
          </a:bodyPr>
          <a:lstStyle/>
          <a:p>
            <a:pPr algn="ctr"/>
            <a:r>
              <a:rPr lang="en-GB" sz="1400">
                <a:solidFill>
                  <a:srgbClr val="002060"/>
                </a:solidFill>
              </a:rPr>
              <a:t>The overall trend data continues to show increasing occupancy levels</a:t>
            </a:r>
          </a:p>
        </p:txBody>
      </p:sp>
      <p:pic>
        <p:nvPicPr>
          <p:cNvPr id="18" name="Picture 17"/>
          <p:cNvPicPr>
            <a:picLocks noChangeAspect="1"/>
          </p:cNvPicPr>
          <p:nvPr/>
        </p:nvPicPr>
        <p:blipFill>
          <a:blip r:embed="rId3"/>
          <a:stretch>
            <a:fillRect/>
          </a:stretch>
        </p:blipFill>
        <p:spPr>
          <a:xfrm>
            <a:off x="2086354" y="2696456"/>
            <a:ext cx="5060940" cy="446792"/>
          </a:xfrm>
          <a:prstGeom prst="rect">
            <a:avLst/>
          </a:prstGeom>
        </p:spPr>
      </p:pic>
      <p:pic>
        <p:nvPicPr>
          <p:cNvPr id="8" name="Picture 7"/>
          <p:cNvPicPr>
            <a:picLocks noChangeAspect="1"/>
          </p:cNvPicPr>
          <p:nvPr/>
        </p:nvPicPr>
        <p:blipFill>
          <a:blip r:embed="rId4"/>
          <a:stretch>
            <a:fillRect/>
          </a:stretch>
        </p:blipFill>
        <p:spPr>
          <a:xfrm>
            <a:off x="84102" y="512377"/>
            <a:ext cx="7342340" cy="2104162"/>
          </a:xfrm>
          <a:prstGeom prst="rect">
            <a:avLst/>
          </a:prstGeom>
        </p:spPr>
      </p:pic>
      <p:pic>
        <p:nvPicPr>
          <p:cNvPr id="2" name="Picture 1"/>
          <p:cNvPicPr>
            <a:picLocks noChangeAspect="1"/>
          </p:cNvPicPr>
          <p:nvPr/>
        </p:nvPicPr>
        <p:blipFill>
          <a:blip r:embed="rId5"/>
          <a:stretch>
            <a:fillRect/>
          </a:stretch>
        </p:blipFill>
        <p:spPr>
          <a:xfrm>
            <a:off x="4606391" y="3573304"/>
            <a:ext cx="7410151" cy="2515096"/>
          </a:xfrm>
          <a:prstGeom prst="rect">
            <a:avLst/>
          </a:prstGeom>
        </p:spPr>
      </p:pic>
      <p:cxnSp>
        <p:nvCxnSpPr>
          <p:cNvPr id="13" name="Straight Arrow Connector 12"/>
          <p:cNvCxnSpPr/>
          <p:nvPr/>
        </p:nvCxnSpPr>
        <p:spPr>
          <a:xfrm>
            <a:off x="11278652" y="2240140"/>
            <a:ext cx="294783" cy="1587789"/>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65853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76A7AFC7B61BA4CA0FD97D962AB7733" ma:contentTypeVersion="7" ma:contentTypeDescription="Create a new document." ma:contentTypeScope="" ma:versionID="c8075af25d1852542ebf706198bbd91c">
  <xsd:schema xmlns:xsd="http://www.w3.org/2001/XMLSchema" xmlns:xs="http://www.w3.org/2001/XMLSchema" xmlns:p="http://schemas.microsoft.com/office/2006/metadata/properties" xmlns:ns2="fb51efd4-d88d-42f2-9677-63fb6671daf2" targetNamespace="http://schemas.microsoft.com/office/2006/metadata/properties" ma:root="true" ma:fieldsID="7ac6030367f28c38845db2a974b92f07" ns2:_="">
    <xsd:import namespace="fb51efd4-d88d-42f2-9677-63fb6671daf2"/>
    <xsd:element name="properties">
      <xsd:complexType>
        <xsd:sequence>
          <xsd:element name="documentManagement">
            <xsd:complexType>
              <xsd:all>
                <xsd:element ref="ns2:Information_x0020_Type" minOccurs="0"/>
                <xsd:element ref="ns2:Publication_x0020_Class" minOccurs="0"/>
                <xsd:element ref="ns2:Review_x0020_Date" minOccurs="0"/>
                <xsd:element ref="ns2:Expiry_x0020_Date" minOccurs="0"/>
                <xsd:element ref="ns2:Description0" minOccurs="0"/>
                <xsd:element ref="ns2:Document_x0020_Review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51efd4-d88d-42f2-9677-63fb6671daf2" elementFormDefault="qualified">
    <xsd:import namespace="http://schemas.microsoft.com/office/2006/documentManagement/types"/>
    <xsd:import namespace="http://schemas.microsoft.com/office/infopath/2007/PartnerControls"/>
    <xsd:element name="Information_x0020_Type" ma:index="9" nillable="true" ma:displayName="Information Type" ma:internalName="Information_x0020_Type">
      <xsd:simpleType>
        <xsd:restriction base="dms:Text">
          <xsd:maxLength value="255"/>
        </xsd:restriction>
      </xsd:simpleType>
    </xsd:element>
    <xsd:element name="Publication_x0020_Class" ma:index="10" nillable="true" ma:displayName="Publication Class" ma:internalName="Publication_x0020_Class">
      <xsd:simpleType>
        <xsd:restriction base="dms:Text">
          <xsd:maxLength value="255"/>
        </xsd:restriction>
      </xsd:simpleType>
    </xsd:element>
    <xsd:element name="Review_x0020_Date" ma:index="11" nillable="true" ma:displayName="Review Date" ma:internalName="Review_x0020_Date">
      <xsd:simpleType>
        <xsd:restriction base="dms:Text">
          <xsd:maxLength value="255"/>
        </xsd:restriction>
      </xsd:simpleType>
    </xsd:element>
    <xsd:element name="Expiry_x0020_Date" ma:index="12" nillable="true" ma:displayName="Expiry Date" ma:internalName="Expiry_x0020_Date">
      <xsd:simpleType>
        <xsd:restriction base="dms:Text">
          <xsd:maxLength value="255"/>
        </xsd:restriction>
      </xsd:simpleType>
    </xsd:element>
    <xsd:element name="Description0" ma:index="13" nillable="true" ma:displayName="Description" ma:internalName="Description0">
      <xsd:simpleType>
        <xsd:restriction base="dms:Text">
          <xsd:maxLength value="255"/>
        </xsd:restriction>
      </xsd:simpleType>
    </xsd:element>
    <xsd:element name="Document_x0020_Reviewer" ma:index="14" nillable="true" ma:displayName="Document Reviewer" ma:internalName="Document_x0020_Reviewer">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8"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Expiry_x0020_Date xmlns="fb51efd4-d88d-42f2-9677-63fb6671daf2" xsi:nil="true"/>
    <Document_x0020_Reviewer xmlns="fb51efd4-d88d-42f2-9677-63fb6671daf2" xsi:nil="true"/>
    <Review_x0020_Date xmlns="fb51efd4-d88d-42f2-9677-63fb6671daf2" xsi:nil="true"/>
    <Description0 xmlns="fb51efd4-d88d-42f2-9677-63fb6671daf2" xsi:nil="true"/>
    <Information_x0020_Type xmlns="fb51efd4-d88d-42f2-9677-63fb6671daf2" xsi:nil="true"/>
    <Publication_x0020_Class xmlns="fb51efd4-d88d-42f2-9677-63fb6671daf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NHSGStandard" ma:contentTypeID="0x0101003F95EE0E5E1B4A03ABDCE61B312B676F01003DB6188D522A5442A8E322B87BFD7C9C" ma:contentTypeVersion="1" ma:contentTypeDescription="Standard NHSG Formal Document Content Type" ma:contentTypeScope="" ma:versionID="c59482280d747fc290d962cc34f62061">
  <xsd:schema xmlns:xsd="http://www.w3.org/2001/XMLSchema" xmlns:p="http://schemas.microsoft.com/office/2006/metadata/properties" xmlns:ns1="http://schemas.microsoft.com/sharepoint/v3" targetNamespace="http://schemas.microsoft.com/office/2006/metadata/properties" ma:root="true" ma:fieldsID="2af8bd33e1288db3c55f2c1f850e3101" ns1:_="">
    <xsd:import namespace="http://schemas.microsoft.com/sharepoint/v3"/>
    <xsd:element name="properties">
      <xsd:complexType>
        <xsd:sequence>
          <xsd:element name="documentManagement">
            <xsd:complexType>
              <xsd:all>
                <xsd:element ref="ns1:NHSG_Document_Author"/>
                <xsd:element ref="ns1:NHSG_Document_Reviewer"/>
                <xsd:element ref="ns1:NHSG_Document_Review_Date"/>
                <xsd:element ref="ns1:ExpiryDate"/>
                <xsd:element ref="ns1:NHSG_Document_Audience"/>
                <xsd:element ref="ns1:NHSG_Document_Subject"/>
                <xsd:element ref="ns1:NHSG_Publication_Class"/>
                <xsd:element ref="ns1:NHSG_Information_Type"/>
                <xsd:element ref="ns1:NHSG_Document_Description"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NHSG_Document_Author" ma:index="1" ma:displayName="Author" ma:internalName="NHSG_Document_Author" ma:readOnly="fals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NHSG_Document_Reviewer" ma:index="2" ma:displayName="Document Reviewer" ma:internalName="NHSG_Document_Reviewer" ma:readOnly="fals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NHSG_Document_Review_Date" ma:index="3" ma:displayName="Review Date" ma:format="DateOnly" ma:internalName="NHSG_Document_Review_Date" ma:readOnly="false">
      <xsd:simpleType>
        <xsd:restriction base="dms:DateTime"/>
      </xsd:simpleType>
    </xsd:element>
    <xsd:element name="ExpiryDate" ma:index="4" ma:displayName="Expiry Date" ma:format="DateOnly" ma:internalName="ExpiryDate" ma:readOnly="false">
      <xsd:simpleType>
        <xsd:restriction base="dms:DateTime"/>
      </xsd:simpleType>
    </xsd:element>
    <xsd:element name="NHSG_Document_Audience" ma:index="5" ma:displayName="Audience" ma:default="NHS Grampian - Internal" ma:internalName="NHSG_Document_Audience">
      <xsd:simpleType>
        <xsd:restriction base="dms:Choice">
          <xsd:enumeration value="NHS Grampian - Internal"/>
          <xsd:enumeration value="Public - External"/>
        </xsd:restriction>
      </xsd:simpleType>
    </xsd:element>
    <xsd:element name="NHSG_Document_Subject" ma:index="6" ma:displayName="Subject" ma:default="About NHS Grampian" ma:internalName="NHSG_Document_Subject">
      <xsd:simpleType>
        <xsd:restriction base="dms:Choice">
          <xsd:enumeration value="About NHS Grampian"/>
          <xsd:enumeration value="Academic partners"/>
          <xsd:enumeration value="Access to information, rights of"/>
          <xsd:enumeration value="Achievements"/>
          <xsd:enumeration value="Action Plan"/>
          <xsd:enumeration value="Action Plan (Local Joint)"/>
          <xsd:enumeration value="Administrative "/>
          <xsd:enumeration value="Adverse incident reporting"/>
          <xsd:enumeration value="Advocacy"/>
          <xsd:enumeration value="Agenda of Board Meetings"/>
          <xsd:enumeration value="Agenda of Board sub-committee meetings"/>
          <xsd:enumeration value="Agenda of meetings"/>
          <xsd:enumeration value="Aims and objectives"/>
          <xsd:enumeration value="Annual Report"/>
          <xsd:enumeration value="Application forms"/>
          <xsd:enumeration value="Area Clinical Forum (ACF)"/>
          <xsd:enumeration value="Audit issues"/>
          <xsd:enumeration value="Audit material"/>
          <xsd:enumeration value="Benchmarking"/>
          <xsd:enumeration value="Business Continuity"/>
          <xsd:enumeration value="Business Plan/Strategic Plan"/>
          <xsd:enumeration value="Business Planning"/>
          <xsd:enumeration value="Catering"/>
          <xsd:enumeration value="Charitable bodies"/>
          <xsd:enumeration value="Chief Executive"/>
          <xsd:enumeration value="Child Protection"/>
          <xsd:enumeration value="Cleaning"/>
          <xsd:enumeration value="Clinical Audit"/>
          <xsd:enumeration value="Clinical Governance"/>
          <xsd:enumeration value="Clinical Guidelines"/>
          <xsd:enumeration value="Clinical policy/protocol"/>
          <xsd:enumeration value="Clinical services that we commission"/>
          <xsd:enumeration value="Clinical services that we provide"/>
          <xsd:enumeration value="Clinical Supervision"/>
          <xsd:enumeration value="Closures/variation of services"/>
          <xsd:enumeration value="Codes of Conduct"/>
          <xsd:enumeration value="Commercial information"/>
          <xsd:enumeration value="Communications"/>
          <xsd:enumeration value="Communications with the media"/>
          <xsd:enumeration value="Complaints"/>
          <xsd:enumeration value="Complaints procedure"/>
          <xsd:enumeration value="Confidential information"/>
          <xsd:enumeration value="Confidentiality"/>
          <xsd:enumeration value="Consent"/>
          <xsd:enumeration value="Consultant Appraisal"/>
          <xsd:enumeration value="Consultation Paper"/>
          <xsd:enumeration value="Consultation procedures"/>
          <xsd:enumeration value="Consultations in progress"/>
          <xsd:enumeration value="Contracts"/>
          <xsd:enumeration value="Contracts GP/Consultants"/>
          <xsd:enumeration value="Corporate Governance"/>
          <xsd:enumeration value="Corporate Information "/>
          <xsd:enumeration value="Corporate Plan"/>
          <xsd:enumeration value="Corporate Reports"/>
          <xsd:enumeration value="Customer Services"/>
          <xsd:enumeration value="Data Processing Agreements"/>
          <xsd:enumeration value="Data Protection Act 1998"/>
          <xsd:enumeration value="Decision-making processes"/>
          <xsd:enumeration value="Details of NHS Grampian"/>
          <xsd:enumeration value="Development areas"/>
          <xsd:enumeration value="Dietetics"/>
          <xsd:enumeration value="Director of Nursing"/>
          <xsd:enumeration value="Disability and Equality"/>
          <xsd:enumeration value="Disciplinary procedures"/>
          <xsd:enumeration value="e-Care"/>
          <xsd:enumeration value="e-Health"/>
          <xsd:enumeration value="Emergency Planning"/>
          <xsd:enumeration value="Endowment funds"/>
          <xsd:enumeration value="Environmental Information "/>
          <xsd:enumeration value="Environmental Information Regulations"/>
          <xsd:enumeration value="Equality"/>
          <xsd:enumeration value="Equipment - Fixed and Moveable Assets"/>
          <xsd:enumeration value="Estates"/>
          <xsd:enumeration value="Finance, resources"/>
          <xsd:enumeration value="Financial accounts"/>
          <xsd:enumeration value="Financial aims"/>
          <xsd:enumeration value="Financial Information "/>
          <xsd:enumeration value="Financial objectives"/>
          <xsd:enumeration value="Financial targets"/>
          <xsd:enumeration value="Formal consultation documentation"/>
          <xsd:enumeration value="Freedom of Information Scotland Act 2002"/>
          <xsd:enumeration value="Funding details"/>
          <xsd:enumeration value="General Dental Services"/>
          <xsd:enumeration value="General policies and procedures"/>
          <xsd:enumeration value="General Practitioners"/>
          <xsd:enumeration value="Governance"/>
          <xsd:enumeration value="Guidance and information leaflets"/>
          <xsd:enumeration value="Health and Safety Policy"/>
          <xsd:enumeration value="Health and Safety"/>
          <xsd:enumeration value="How the services match the needs of the community"/>
          <xsd:enumeration value="How we deliver our services"/>
          <xsd:enumeration value="Human Resources"/>
          <xsd:enumeration value="IM and T"/>
          <xsd:enumeration value="Improving Working Lives"/>
          <xsd:enumeration value="Independent inspections and findings"/>
          <xsd:enumeration value="Induction"/>
          <xsd:enumeration value="Infection Control and Policy"/>
          <xsd:enumeration value="Information Governance"/>
          <xsd:enumeration value="Information Management"/>
          <xsd:enumeration value="Information-sharing protocols"/>
          <xsd:enumeration value="Internal Meetings"/>
          <xsd:enumeration value="Joint Futures"/>
          <xsd:enumeration value="Key performance indicators"/>
          <xsd:enumeration value="Legal"/>
          <xsd:enumeration value="Local Newsletter"/>
          <xsd:enumeration value="Local NHS structure"/>
          <xsd:enumeration value="Local Strategic Partnerships"/>
          <xsd:enumeration value="Management and Prevention of Violence at Work Policy"/>
          <xsd:enumeration value="Management arrangements"/>
          <xsd:enumeration value="Medical Director"/>
          <xsd:enumeration value="Mental Health Division"/>
          <xsd:enumeration value="Minutes of Board meetings "/>
          <xsd:enumeration value="Minutes of Board sub-committee meetings"/>
          <xsd:enumeration value="Minutes of Management meetings"/>
          <xsd:enumeration value="Minutes of meetings"/>
          <xsd:enumeration value="Monitoring performance"/>
          <xsd:enumeration value="News Release"/>
          <xsd:enumeration value="NHS Plan"/>
          <xsd:enumeration value="Non-clinical services"/>
          <xsd:enumeration value="Occupational Health"/>
          <xsd:enumeration value="Opticians and Optometrists"/>
          <xsd:enumeration value="Organisational structures"/>
          <xsd:enumeration value="Our Services "/>
          <xsd:enumeration value="Pandemic Flu"/>
          <xsd:enumeration value="Partnership working"/>
          <xsd:enumeration value="Patient Confidentiality"/>
          <xsd:enumeration value="Patient Group Direction"/>
          <xsd:enumeration value="Patient Safety "/>
          <xsd:enumeration value="Performance Assessment Framework(PAF)"/>
          <xsd:enumeration value="Personal information"/>
          <xsd:enumeration value="Pharmaceutical services"/>
          <xsd:enumeration value="Planning documents"/>
          <xsd:enumeration value="Policies"/>
          <xsd:enumeration value="Prescribing and prescription"/>
          <xsd:enumeration value="Prescribing Policy"/>
          <xsd:enumeration value="Procedures"/>
          <xsd:enumeration value="Procurement Policy and Procedure"/>
          <xsd:enumeration value="Professional Advice"/>
          <xsd:enumeration value="Profile"/>
          <xsd:enumeration value="Property and Environment"/>
          <xsd:enumeration value="Public Involvement and Consultation"/>
          <xsd:enumeration value="Purchase of equipment and supplies"/>
          <xsd:enumeration value="Range of services that we provide"/>
          <xsd:enumeration value="Reasons for the decisions"/>
          <xsd:enumeration value="Records Management"/>
          <xsd:enumeration value="Register of Interests"/>
          <xsd:enumeration value="Reporting and Management of Incidents Policy"/>
          <xsd:enumeration value="Reports"/>
          <xsd:enumeration value="Risk Management"/>
          <xsd:enumeration value="Scottish Executive Health"/>
          <xsd:enumeration value="Service redesign"/>
          <xsd:enumeration value="Service Strategy"/>
          <xsd:enumeration value="Services, clinical"/>
          <xsd:enumeration value="Services, development"/>
          <xsd:enumeration value="Services, non-clinical"/>
          <xsd:enumeration value="Sexual Health "/>
          <xsd:enumeration value="Shared Care protocol"/>
          <xsd:enumeration value="Social services"/>
          <xsd:enumeration value="Standing Financial Instructions"/>
          <xsd:enumeration value="Standing Orders"/>
          <xsd:enumeration value="Strategies"/>
          <xsd:enumeration value="Subcommittees"/>
          <xsd:enumeration value="Supporting papers of Board Meetings"/>
          <xsd:enumeration value="Supporting papers of Board sub-committee meetings"/>
          <xsd:enumeration value="Supporting papers of other Committees/ Forums"/>
          <xsd:enumeration value="Survey"/>
          <xsd:enumeration value="The Board"/>
          <xsd:enumeration value="Training and Development"/>
          <xsd:enumeration value="User Manuals"/>
          <xsd:enumeration value="Users and Carers"/>
          <xsd:enumeration value="Waste disposal"/>
          <xsd:enumeration value="Workforce Development "/>
          <xsd:enumeration value="Zero Tolerance"/>
        </xsd:restriction>
      </xsd:simpleType>
    </xsd:element>
    <xsd:element name="NHSG_Publication_Class" ma:index="7" ma:displayName="Publication Class" ma:default="Class (a) - Who we are and what we do?" ma:internalName="NHSG_Publication_Class">
      <xsd:simpleType>
        <xsd:restriction base="dms:Choice">
          <xsd:enumeration value="Class 1: ABOUT NHS GRAMPIAN"/>
          <xsd:enumeration value="Class 2: HOW WE DELIVER OUR FUNCTIONS AND SERVICES"/>
          <xsd:enumeration value="Class 3: HOW WE TAKE DECISIONS AND WHAT WE HAVE DECIDED"/>
          <xsd:enumeration value="Class 4: WHAT TO SPEND AND HOW WE SPEND IT"/>
          <xsd:enumeration value="Class 5: HOW WE MANAGE OUR HUMAN, PHYSICAL AND INFORMATION RESOURCES"/>
          <xsd:enumeration value="Class 6: HOW WE PROCURE GOODS AND SERVICES FROM EXTERNAL PROVIDERS"/>
          <xsd:enumeration value="Class 7: HOW WE ARE PERFORMING"/>
          <xsd:enumeration value="Class 8: OUR COMMERCIAL PUBLICATIONS"/>
        </xsd:restriction>
      </xsd:simpleType>
    </xsd:element>
    <xsd:element name="NHSG_Information_Type" ma:index="8" ma:displayName="Information Type" ma:default="Audit" ma:internalName="NHSG_Information_Type">
      <xsd:simpleType>
        <xsd:restriction base="dms:Choice">
          <xsd:enumeration value="Audit"/>
          <xsd:enumeration value="Booklet"/>
          <xsd:enumeration value="Bulletin"/>
          <xsd:enumeration value="Document"/>
          <xsd:enumeration value="Drawings"/>
          <xsd:enumeration value="Guideline"/>
          <xsd:enumeration value="Leaflet"/>
          <xsd:enumeration value="Minutes"/>
          <xsd:enumeration value="Policy"/>
          <xsd:enumeration value="Procedure"/>
          <xsd:enumeration value="Proposal"/>
          <xsd:enumeration value="Protocol"/>
          <xsd:enumeration value="Report"/>
          <xsd:enumeration value="Survey"/>
        </xsd:restriction>
      </xsd:simpleType>
    </xsd:element>
    <xsd:element name="NHSG_Document_Description" ma:index="9" nillable="true" ma:displayName="Description" ma:internalName="NHSG_Document_Description">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E45C420-8769-44FD-983C-663E1CCBF0DA}"/>
</file>

<file path=customXml/itemProps2.xml><?xml version="1.0" encoding="utf-8"?>
<ds:datastoreItem xmlns:ds="http://schemas.openxmlformats.org/officeDocument/2006/customXml" ds:itemID="{56F2ABDE-AE9B-4F8D-A2A4-C60003AA0150}"/>
</file>

<file path=customXml/itemProps3.xml><?xml version="1.0" encoding="utf-8"?>
<ds:datastoreItem xmlns:ds="http://schemas.openxmlformats.org/officeDocument/2006/customXml" ds:itemID="{6D2E3CF2-B483-4783-A741-87E8C963D44A}"/>
</file>

<file path=customXml/itemProps4.xml><?xml version="1.0" encoding="utf-8"?>
<ds:datastoreItem xmlns:ds="http://schemas.openxmlformats.org/officeDocument/2006/customXml" ds:itemID="{548A367D-0EDD-4910-A61C-7450BBA322B9}"/>
</file>

<file path=docProps/app.xml><?xml version="1.0" encoding="utf-8"?>
<Properties xmlns="http://schemas.openxmlformats.org/officeDocument/2006/extended-properties" xmlns:vt="http://schemas.openxmlformats.org/officeDocument/2006/docPropsVTypes">
  <Template>Retrospect</Template>
  <Application>Microsoft Office PowerPoint</Application>
  <PresentationFormat>Widescreen</PresentationFormat>
  <Slides>26</Slides>
  <Notes>4</Notes>
  <HiddenSlides>0</HiddenSlides>
  <ScaleCrop>false</ScaleCrop>
  <HeadingPairs>
    <vt:vector size="4" baseType="variant">
      <vt:variant>
        <vt:lpstr>Theme</vt:lpstr>
      </vt:variant>
      <vt:variant>
        <vt:i4>3</vt:i4>
      </vt:variant>
      <vt:variant>
        <vt:lpstr>Slide Titles</vt:lpstr>
      </vt:variant>
      <vt:variant>
        <vt:i4>26</vt:i4>
      </vt:variant>
    </vt:vector>
  </HeadingPairs>
  <TitlesOfParts>
    <vt:vector size="29" baseType="lpstr">
      <vt:lpstr>Office Theme</vt:lpstr>
      <vt:lpstr>1_Office Theme</vt:lpstr>
      <vt:lpstr>2_Office Theme</vt:lpstr>
      <vt:lpstr>PowerPoint Presentation</vt:lpstr>
      <vt:lpstr>PowerPoint Presentation</vt:lpstr>
      <vt:lpstr>PowerPoint Presentation</vt:lpstr>
      <vt:lpstr>Objective A</vt:lpstr>
      <vt:lpstr>PowerPoint Presentation</vt:lpstr>
      <vt:lpstr>PowerPoint Presentation</vt:lpstr>
      <vt:lpstr>PowerPoint Presentation</vt:lpstr>
      <vt:lpstr>Objective 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Objective B</vt:lpstr>
      <vt:lpstr>PowerPoint Presentation</vt:lpstr>
      <vt:lpstr>PowerPoint Presentation</vt:lpstr>
      <vt:lpstr>PowerPoint Presentation</vt:lpstr>
      <vt:lpstr>PowerPoint Presentation</vt:lpstr>
      <vt:lpstr>Objective C</vt:lpstr>
      <vt:lpstr>PowerPoint Presentation</vt:lpstr>
      <vt:lpstr>PowerPoint Presentation</vt:lpstr>
      <vt:lpstr>PowerPoint Presentation</vt:lpstr>
      <vt:lpstr>PowerPoint Presentation</vt:lpstr>
      <vt:lpstr>PowerPoint Presentation</vt:lpstr>
    </vt:vector>
  </TitlesOfParts>
  <Company>NHS Grampian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06.00 Performance Slide Set</dc:title>
  <dc:creator>Graham Osler (NHS Grampian)</dc:creator>
  <cp:revision>19</cp:revision>
  <dcterms:created xsi:type="dcterms:W3CDTF">2021-10-29T08:54:45Z</dcterms:created>
  <dcterms:modified xsi:type="dcterms:W3CDTF">2022-04-01T12:12:34Z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0x010100476A7AFC7B61BA4CA0FD97D962AB7733</vt:lpwstr>
  </property>
  <property fmtid="{D5CDD505-2E9C-101B-9397-08002B2CF9AE}" pid="3" name="xd_Signature">
    <vt:bool>false</vt:bool>
  </property>
  <property fmtid="{D5CDD505-2E9C-101B-9397-08002B2CF9AE}" pid="4" name="xd_ProgID">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