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customXml/itemProps4.xml" ContentType="application/vnd.openxmlformats-officedocument.customXml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charts/style1.xml" ContentType="application/vnd.ms-office.chartstyl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2" r:id="rId2"/>
    <p:sldId id="348" r:id="rId3"/>
    <p:sldId id="354" r:id="rId4"/>
    <p:sldId id="315" r:id="rId5"/>
    <p:sldId id="367" r:id="rId6"/>
    <p:sldId id="368" r:id="rId7"/>
    <p:sldId id="369" r:id="rId8"/>
    <p:sldId id="357" r:id="rId9"/>
    <p:sldId id="356" r:id="rId10"/>
    <p:sldId id="364" r:id="rId11"/>
    <p:sldId id="365" r:id="rId12"/>
    <p:sldId id="366" r:id="rId13"/>
    <p:sldId id="363" r:id="rId14"/>
    <p:sldId id="359" r:id="rId15"/>
    <p:sldId id="3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64" autoAdjust="0"/>
    <p:restoredTop sz="94660"/>
  </p:normalViewPr>
  <p:slideViewPr>
    <p:cSldViewPr snapToGrid="0">
      <p:cViewPr varScale="1">
        <p:scale>
          <a:sx n="89" d="100"/>
          <a:sy n="89" d="100"/>
        </p:scale>
        <p:origin x="1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[Book1]Sheet2!PivotTable1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Admissions to AMH Wards</a:t>
            </a:r>
            <a:r>
              <a:rPr lang="en-GB" baseline="0" dirty="0" smtClean="0"/>
              <a:t> </a:t>
            </a:r>
            <a:endParaRPr lang="en-GB" dirty="0"/>
          </a:p>
        </c:rich>
      </c:tx>
      <c:layout>
        <c:manualLayout>
          <c:xMode val="edge"/>
          <c:yMode val="edge"/>
          <c:x val="0.3091296907625534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manualLayout>
          <c:layoutTarget val="inner"/>
          <c:xMode val="edge"/>
          <c:yMode val="edge"/>
          <c:x val="7.0558622479882316E-2"/>
          <c:y val="5.0925925925925923E-2"/>
          <c:w val="0.77192108678722848"/>
          <c:h val="0.8416746864975212"/>
        </c:manualLayout>
      </c:layout>
      <c:barChart>
        <c:barDir val="col"/>
        <c:grouping val="clustered"/>
        <c:varyColors val="0"/>
        <c:ser>
          <c:idx val="0"/>
          <c:order val="0"/>
          <c:tx>
            <c:strRef>
              <c:f>Sheet2!$B$3</c:f>
              <c:strCache>
                <c:ptCount val="1"/>
                <c:pt idx="0">
                  <c:v>Sum of 2019</c:v>
                </c:pt>
              </c:strCache>
            </c:strRef>
          </c:tx>
          <c:spPr>
            <a:solidFill>
              <a:schemeClr val="accent1"/>
            </a:solidFill>
            <a:ln>
              <a:noFill/>
            </a:ln>
            <a:effectLst/>
          </c:spPr>
          <c:invertIfNegative val="0"/>
          <c:cat>
            <c:strRef>
              <c:f>Sheet2!$A$4:$A$7</c:f>
              <c:strCache>
                <c:ptCount val="3"/>
                <c:pt idx="0">
                  <c:v>Oct</c:v>
                </c:pt>
                <c:pt idx="1">
                  <c:v>Nov</c:v>
                </c:pt>
                <c:pt idx="2">
                  <c:v>Dec</c:v>
                </c:pt>
              </c:strCache>
            </c:strRef>
          </c:cat>
          <c:val>
            <c:numRef>
              <c:f>Sheet2!$B$4:$B$7</c:f>
              <c:numCache>
                <c:formatCode>General</c:formatCode>
                <c:ptCount val="3"/>
                <c:pt idx="0">
                  <c:v>60</c:v>
                </c:pt>
                <c:pt idx="1">
                  <c:v>61</c:v>
                </c:pt>
                <c:pt idx="2">
                  <c:v>52</c:v>
                </c:pt>
              </c:numCache>
            </c:numRef>
          </c:val>
        </c:ser>
        <c:ser>
          <c:idx val="1"/>
          <c:order val="1"/>
          <c:tx>
            <c:strRef>
              <c:f>Sheet2!$C$3</c:f>
              <c:strCache>
                <c:ptCount val="1"/>
                <c:pt idx="0">
                  <c:v>Sum of 2020</c:v>
                </c:pt>
              </c:strCache>
            </c:strRef>
          </c:tx>
          <c:spPr>
            <a:solidFill>
              <a:schemeClr val="accent2"/>
            </a:solidFill>
            <a:ln>
              <a:noFill/>
            </a:ln>
            <a:effectLst/>
          </c:spPr>
          <c:invertIfNegative val="0"/>
          <c:cat>
            <c:strRef>
              <c:f>Sheet2!$A$4:$A$7</c:f>
              <c:strCache>
                <c:ptCount val="3"/>
                <c:pt idx="0">
                  <c:v>Oct</c:v>
                </c:pt>
                <c:pt idx="1">
                  <c:v>Nov</c:v>
                </c:pt>
                <c:pt idx="2">
                  <c:v>Dec</c:v>
                </c:pt>
              </c:strCache>
            </c:strRef>
          </c:cat>
          <c:val>
            <c:numRef>
              <c:f>Sheet2!$C$4:$C$7</c:f>
              <c:numCache>
                <c:formatCode>General</c:formatCode>
                <c:ptCount val="3"/>
                <c:pt idx="0">
                  <c:v>72</c:v>
                </c:pt>
                <c:pt idx="1">
                  <c:v>67</c:v>
                </c:pt>
                <c:pt idx="2">
                  <c:v>57</c:v>
                </c:pt>
              </c:numCache>
            </c:numRef>
          </c:val>
        </c:ser>
        <c:dLbls>
          <c:showLegendKey val="0"/>
          <c:showVal val="0"/>
          <c:showCatName val="0"/>
          <c:showSerName val="0"/>
          <c:showPercent val="0"/>
          <c:showBubbleSize val="0"/>
        </c:dLbls>
        <c:gapWidth val="219"/>
        <c:overlap val="-27"/>
        <c:axId val="265280888"/>
        <c:axId val="265279712"/>
      </c:barChart>
      <c:catAx>
        <c:axId val="265280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279712"/>
        <c:crosses val="autoZero"/>
        <c:auto val="1"/>
        <c:lblAlgn val="ctr"/>
        <c:lblOffset val="100"/>
        <c:noMultiLvlLbl val="0"/>
      </c:catAx>
      <c:valAx>
        <c:axId val="265279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smtClean="0"/>
                  <a:t>Numbers of Admissions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2808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A453-A606-4446-AD95-CEB15018EA0F}" type="datetimeFigureOut">
              <a:rPr lang="en-GB" smtClean="0"/>
              <a:t>26/03/2021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1C97A-1A8B-4976-BDC0-005DABEE3BA0}" type="slidenum">
              <a:rPr lang="en-GB" smtClean="0"/>
              <a:t>‹#›</a:t>
            </a:fld>
            <a:endParaRPr lang="en-GB"/>
          </a:p>
        </p:txBody>
      </p:sp>
    </p:spTree>
    <p:extLst>
      <p:ext uri="{BB962C8B-B14F-4D97-AF65-F5344CB8AC3E}">
        <p14:creationId xmlns:p14="http://schemas.microsoft.com/office/powerpoint/2010/main" val="24798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31C97A-1A8B-4976-BDC0-005DABEE3BA0}" type="slidenum">
              <a:rPr lang="en-GB" smtClean="0"/>
              <a:t>2</a:t>
            </a:fld>
            <a:endParaRPr lang="en-GB"/>
          </a:p>
        </p:txBody>
      </p:sp>
    </p:spTree>
    <p:extLst>
      <p:ext uri="{BB962C8B-B14F-4D97-AF65-F5344CB8AC3E}">
        <p14:creationId xmlns:p14="http://schemas.microsoft.com/office/powerpoint/2010/main" val="289288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2F83AF-BD37-4C1F-A6B1-D322ABAC437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155789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2F83AF-BD37-4C1F-A6B1-D322ABAC437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332128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2F83AF-BD37-4C1F-A6B1-D322ABAC437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370868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2F83AF-BD37-4C1F-A6B1-D322ABAC437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108968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F83AF-BD37-4C1F-A6B1-D322ABAC437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131855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2F83AF-BD37-4C1F-A6B1-D322ABAC437D}"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271538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2F83AF-BD37-4C1F-A6B1-D322ABAC437D}" type="datetimeFigureOut">
              <a:rPr lang="en-GB" smtClean="0"/>
              <a:t>26/03/2021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215130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2F83AF-BD37-4C1F-A6B1-D322ABAC437D}" type="datetimeFigureOut">
              <a:rPr lang="en-GB" smtClean="0"/>
              <a:t>26/03/2021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264635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F83AF-BD37-4C1F-A6B1-D322ABAC437D}" type="datetimeFigureOut">
              <a:rPr lang="en-GB" smtClean="0"/>
              <a:t>26/03/2021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18517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F83AF-BD37-4C1F-A6B1-D322ABAC437D}"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265722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F83AF-BD37-4C1F-A6B1-D322ABAC437D}"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2F253A-A440-41ED-BE00-5636E70C4767}" type="slidenum">
              <a:rPr lang="en-GB" smtClean="0"/>
              <a:t>‹#›</a:t>
            </a:fld>
            <a:endParaRPr lang="en-GB"/>
          </a:p>
        </p:txBody>
      </p:sp>
    </p:spTree>
    <p:extLst>
      <p:ext uri="{BB962C8B-B14F-4D97-AF65-F5344CB8AC3E}">
        <p14:creationId xmlns:p14="http://schemas.microsoft.com/office/powerpoint/2010/main" val="385762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F83AF-BD37-4C1F-A6B1-D322ABAC437D}" type="datetimeFigureOut">
              <a:rPr lang="en-GB" smtClean="0"/>
              <a:t>26/03/2021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253A-A440-41ED-BE00-5636E70C4767}" type="slidenum">
              <a:rPr lang="en-GB" smtClean="0"/>
              <a:t>‹#›</a:t>
            </a:fld>
            <a:endParaRPr lang="en-GB"/>
          </a:p>
        </p:txBody>
      </p:sp>
    </p:spTree>
    <p:extLst>
      <p:ext uri="{BB962C8B-B14F-4D97-AF65-F5344CB8AC3E}">
        <p14:creationId xmlns:p14="http://schemas.microsoft.com/office/powerpoint/2010/main" val="318394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solidFill>
                  <a:srgbClr val="92D050"/>
                </a:solidFill>
              </a:rPr>
              <a:t>Performance Report</a:t>
            </a:r>
            <a:endParaRPr lang="en-GB" sz="8000" b="1" dirty="0">
              <a:solidFill>
                <a:srgbClr val="92D050"/>
              </a:solidFill>
            </a:endParaRPr>
          </a:p>
        </p:txBody>
      </p:sp>
      <p:sp>
        <p:nvSpPr>
          <p:cNvPr id="3" name="Subtitle 2"/>
          <p:cNvSpPr>
            <a:spLocks noGrp="1"/>
          </p:cNvSpPr>
          <p:nvPr>
            <p:ph type="subTitle" idx="1"/>
          </p:nvPr>
        </p:nvSpPr>
        <p:spPr>
          <a:xfrm>
            <a:off x="1524000" y="4411663"/>
            <a:ext cx="9144000" cy="1655762"/>
          </a:xfrm>
        </p:spPr>
        <p:txBody>
          <a:bodyPr/>
          <a:lstStyle/>
          <a:p>
            <a:r>
              <a:rPr lang="en-GB" dirty="0" smtClean="0"/>
              <a:t>Moving forward into 2021/22</a:t>
            </a:r>
          </a:p>
          <a:p>
            <a:endParaRPr lang="en-GB" dirty="0"/>
          </a:p>
          <a:p>
            <a:r>
              <a:rPr lang="en-GB" sz="2000" dirty="0" smtClean="0">
                <a:solidFill>
                  <a:schemeClr val="bg1">
                    <a:lumMod val="50000"/>
                  </a:schemeClr>
                </a:solidFill>
              </a:rPr>
              <a:t>1 April 2021</a:t>
            </a:r>
            <a:endParaRPr lang="en-GB" sz="2000" dirty="0">
              <a:solidFill>
                <a:schemeClr val="bg1">
                  <a:lumMod val="50000"/>
                </a:schemeClr>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75" y="4782343"/>
            <a:ext cx="1514475" cy="914401"/>
          </a:xfrm>
          <a:prstGeom prst="rect">
            <a:avLst/>
          </a:prstGeom>
          <a:noFill/>
        </p:spPr>
      </p:pic>
      <p:pic>
        <p:nvPicPr>
          <p:cNvPr id="5" name="Picture 4" descr="C:\Users\scottl\Downloads\CGD 200581 Operation Snowdro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75" y="5698331"/>
            <a:ext cx="1505925" cy="814458"/>
          </a:xfrm>
          <a:prstGeom prst="rect">
            <a:avLst/>
          </a:prstGeom>
          <a:noFill/>
          <a:ln>
            <a:noFill/>
          </a:ln>
        </p:spPr>
      </p:pic>
      <p:pic>
        <p:nvPicPr>
          <p:cNvPr id="6" name="Picture 5"/>
          <p:cNvPicPr>
            <a:picLocks noChangeAspect="1"/>
          </p:cNvPicPr>
          <p:nvPr/>
        </p:nvPicPr>
        <p:blipFill>
          <a:blip r:embed="rId4"/>
          <a:stretch>
            <a:fillRect/>
          </a:stretch>
        </p:blipFill>
        <p:spPr>
          <a:xfrm>
            <a:off x="8510587" y="4706266"/>
            <a:ext cx="2538274" cy="923009"/>
          </a:xfrm>
          <a:prstGeom prst="rect">
            <a:avLst/>
          </a:prstGeom>
        </p:spPr>
      </p:pic>
      <p:pic>
        <p:nvPicPr>
          <p:cNvPr id="7" name="Picture 6"/>
          <p:cNvPicPr>
            <a:picLocks noChangeAspect="1"/>
          </p:cNvPicPr>
          <p:nvPr/>
        </p:nvPicPr>
        <p:blipFill>
          <a:blip r:embed="rId5"/>
          <a:stretch>
            <a:fillRect/>
          </a:stretch>
        </p:blipFill>
        <p:spPr>
          <a:xfrm>
            <a:off x="8721173" y="5666240"/>
            <a:ext cx="2636354" cy="802369"/>
          </a:xfrm>
          <a:prstGeom prst="rect">
            <a:avLst/>
          </a:prstGeom>
        </p:spPr>
      </p:pic>
    </p:spTree>
    <p:extLst>
      <p:ext uri="{BB962C8B-B14F-4D97-AF65-F5344CB8AC3E}">
        <p14:creationId xmlns:p14="http://schemas.microsoft.com/office/powerpoint/2010/main" val="361889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Critical and Protected Services – planned care</a:t>
            </a:r>
            <a:endParaRPr lang="en-GB" b="1" dirty="0">
              <a:solidFill>
                <a:schemeClr val="bg1"/>
              </a:solidFill>
            </a:endParaRPr>
          </a:p>
        </p:txBody>
      </p:sp>
      <p:sp>
        <p:nvSpPr>
          <p:cNvPr id="2" name="Rectangle 1"/>
          <p:cNvSpPr/>
          <p:nvPr/>
        </p:nvSpPr>
        <p:spPr>
          <a:xfrm>
            <a:off x="516366" y="2248348"/>
            <a:ext cx="3571540" cy="40126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Through whole </a:t>
            </a:r>
            <a:r>
              <a:rPr lang="en-GB" sz="1400" dirty="0">
                <a:latin typeface="Arial" panose="020B0604020202020204" pitchFamily="34" charset="0"/>
                <a:cs typeface="Arial" panose="020B0604020202020204" pitchFamily="34" charset="0"/>
              </a:rPr>
              <a:t>system </a:t>
            </a:r>
            <a:r>
              <a:rPr lang="en-GB" sz="1400" dirty="0" smtClean="0">
                <a:latin typeface="Arial" panose="020B0604020202020204" pitchFamily="34" charset="0"/>
                <a:cs typeface="Arial" panose="020B0604020202020204" pitchFamily="34" charset="0"/>
              </a:rPr>
              <a:t>redesign </a:t>
            </a:r>
            <a:r>
              <a:rPr lang="en-GB" sz="1400" dirty="0">
                <a:latin typeface="Arial" panose="020B0604020202020204" pitchFamily="34" charset="0"/>
                <a:cs typeface="Arial" panose="020B0604020202020204" pitchFamily="34" charset="0"/>
              </a:rPr>
              <a:t>50 protected beds </a:t>
            </a:r>
            <a:r>
              <a:rPr lang="en-GB" sz="1400" dirty="0" smtClean="0">
                <a:latin typeface="Arial" panose="020B0604020202020204" pitchFamily="34" charset="0"/>
                <a:cs typeface="Arial" panose="020B0604020202020204" pitchFamily="34" charset="0"/>
              </a:rPr>
              <a:t>were established </a:t>
            </a:r>
            <a:r>
              <a:rPr lang="en-GB" sz="1400" dirty="0">
                <a:latin typeface="Arial" panose="020B0604020202020204" pitchFamily="34" charset="0"/>
                <a:cs typeface="Arial" panose="020B0604020202020204" pitchFamily="34" charset="0"/>
              </a:rPr>
              <a:t>for highest priority surgical </a:t>
            </a:r>
            <a:r>
              <a:rPr lang="en-GB" sz="1400" dirty="0" smtClean="0">
                <a:latin typeface="Arial" panose="020B0604020202020204" pitchFamily="34" charset="0"/>
                <a:cs typeface="Arial" panose="020B0604020202020204" pitchFamily="34" charset="0"/>
              </a:rPr>
              <a:t>patients in February. As a result and a reducing bed requirement for COVID patients activity </a:t>
            </a:r>
            <a:r>
              <a:rPr lang="en-GB" sz="1400" dirty="0">
                <a:latin typeface="Arial" panose="020B0604020202020204" pitchFamily="34" charset="0"/>
                <a:cs typeface="Arial" panose="020B0604020202020204" pitchFamily="34" charset="0"/>
              </a:rPr>
              <a:t>across all elective care classifications has increased during </a:t>
            </a:r>
            <a:r>
              <a:rPr lang="en-GB" sz="1400" dirty="0" smtClean="0">
                <a:latin typeface="Arial" panose="020B0604020202020204" pitchFamily="34" charset="0"/>
                <a:cs typeface="Arial" panose="020B0604020202020204" pitchFamily="34" charset="0"/>
              </a:rPr>
              <a:t>March.</a:t>
            </a:r>
          </a:p>
          <a:p>
            <a:pPr marL="285750" indent="-285750">
              <a:buFont typeface="Arial" panose="020B0604020202020204" pitchFamily="34" charset="0"/>
              <a:buChar char="•"/>
            </a:pP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For cancer patients we have secured dedicated capacity at </a:t>
            </a:r>
            <a:r>
              <a:rPr lang="en-GB" sz="1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Albyn</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Hospital, increased the urology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service at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Dr </a:t>
            </a:r>
            <a:r>
              <a:rPr lang="en-GB" sz="1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Grays</a:t>
            </a:r>
            <a:r>
              <a:rPr lang="en-GB" sz="1400" dirty="0" smtClean="0">
                <a:latin typeface="Arial" panose="020B0604020202020204" pitchFamily="34" charset="0"/>
                <a:ea typeface="Calibri" panose="020F0502020204030204" pitchFamily="34" charset="0"/>
                <a:cs typeface="Arial" panose="020B0604020202020204" pitchFamily="34" charset="0"/>
              </a:rPr>
              <a:t> and established a</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dditional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clinics in the Breast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service</a:t>
            </a:r>
            <a:endParaRPr lang="en-GB" sz="1400" dirty="0" smtClean="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In terms of Endoscopy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 Weekend clinics at ARI &amp; DGH and TAC service re-established at the Health Village</a:t>
            </a:r>
            <a:endParaRPr lang="en-GB"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p>
          <a:p>
            <a:pPr algn="ctr"/>
            <a:endParaRPr lang="en-GB" dirty="0" smtClean="0"/>
          </a:p>
          <a:p>
            <a:pPr algn="ctr"/>
            <a:endParaRPr lang="en-GB" dirty="0"/>
          </a:p>
          <a:p>
            <a:pPr algn="ctr"/>
            <a:endParaRPr lang="en-GB" dirty="0"/>
          </a:p>
        </p:txBody>
      </p:sp>
      <p:sp>
        <p:nvSpPr>
          <p:cNvPr id="7" name="Rectangle 6"/>
          <p:cNvSpPr/>
          <p:nvPr/>
        </p:nvSpPr>
        <p:spPr>
          <a:xfrm>
            <a:off x="516366" y="841202"/>
            <a:ext cx="11263258" cy="5576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Key areas of focus</a:t>
            </a:r>
            <a:endParaRPr lang="en-GB" sz="3600" dirty="0">
              <a:latin typeface="Arial" panose="020B0604020202020204" pitchFamily="34" charset="0"/>
              <a:cs typeface="Arial" panose="020B0604020202020204" pitchFamily="34" charset="0"/>
            </a:endParaRPr>
          </a:p>
        </p:txBody>
      </p:sp>
      <p:sp>
        <p:nvSpPr>
          <p:cNvPr id="9" name="Rectangle 8"/>
          <p:cNvSpPr/>
          <p:nvPr/>
        </p:nvSpPr>
        <p:spPr>
          <a:xfrm>
            <a:off x="4432151" y="2264171"/>
            <a:ext cx="3646842" cy="39967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Grampian has a well established and test prioritisation system </a:t>
            </a:r>
            <a:r>
              <a:rPr lang="en-GB" sz="1400" dirty="0" smtClean="0">
                <a:latin typeface="Arial" panose="020B0604020202020204" pitchFamily="34" charset="0"/>
                <a:cs typeface="Arial" panose="020B0604020202020204" pitchFamily="34" charset="0"/>
              </a:rPr>
              <a:t>for planned care</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This ensures that all urgent and priority patients are identified following determination of treatment and that patients are seen according to clinical need.</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Capacity building has been targeted at urgent and priority patients (ESCAT 0 and 1 including cancer) and to address long waiting patients.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10" name="Rectangle 9"/>
          <p:cNvSpPr/>
          <p:nvPr/>
        </p:nvSpPr>
        <p:spPr>
          <a:xfrm>
            <a:off x="8261873" y="2264171"/>
            <a:ext cx="3517751" cy="39967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Patients on our treatment time guarantee waiting (~</a:t>
            </a:r>
            <a:r>
              <a:rPr lang="en-GB" sz="1400" dirty="0">
                <a:latin typeface="Arial" panose="020B0604020202020204" pitchFamily="34" charset="0"/>
                <a:cs typeface="Arial" panose="020B0604020202020204" pitchFamily="34" charset="0"/>
              </a:rPr>
              <a:t>10k) have received a </a:t>
            </a:r>
            <a:r>
              <a:rPr lang="en-GB" sz="1400" dirty="0" smtClean="0">
                <a:latin typeface="Arial" panose="020B0604020202020204" pitchFamily="34" charset="0"/>
                <a:cs typeface="Arial" panose="020B0604020202020204" pitchFamily="34" charset="0"/>
              </a:rPr>
              <a:t>explanatory letter with an apology </a:t>
            </a:r>
            <a:r>
              <a:rPr lang="en-GB" sz="1400" dirty="0">
                <a:latin typeface="Arial" panose="020B0604020202020204" pitchFamily="34" charset="0"/>
                <a:cs typeface="Arial" panose="020B0604020202020204" pitchFamily="34" charset="0"/>
              </a:rPr>
              <a:t>for the delay and highlighting escalation </a:t>
            </a:r>
            <a:r>
              <a:rPr lang="en-GB" sz="1400" dirty="0" smtClean="0">
                <a:latin typeface="Arial" panose="020B0604020202020204" pitchFamily="34" charset="0"/>
                <a:cs typeface="Arial" panose="020B0604020202020204" pitchFamily="34" charset="0"/>
              </a:rPr>
              <a:t>routes for them to raise concerns relating to their health.</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a:t>
            </a:r>
            <a:r>
              <a:rPr lang="en-GB" sz="1400" dirty="0" smtClean="0">
                <a:latin typeface="Arial" panose="020B0604020202020204" pitchFamily="34" charset="0"/>
                <a:cs typeface="Arial" panose="020B0604020202020204" pitchFamily="34" charset="0"/>
              </a:rPr>
              <a:t>atients waiting over </a:t>
            </a:r>
            <a:r>
              <a:rPr lang="en-GB" sz="1400" dirty="0">
                <a:latin typeface="Arial" panose="020B0604020202020204" pitchFamily="34" charset="0"/>
                <a:cs typeface="Arial" panose="020B0604020202020204" pitchFamily="34" charset="0"/>
              </a:rPr>
              <a:t>52 weeks (~4k) are being </a:t>
            </a:r>
            <a:r>
              <a:rPr lang="en-GB" sz="1400" dirty="0" smtClean="0">
                <a:latin typeface="Arial" panose="020B0604020202020204" pitchFamily="34" charset="0"/>
                <a:cs typeface="Arial" panose="020B0604020202020204" pitchFamily="34" charset="0"/>
              </a:rPr>
              <a:t>contacted and invited </a:t>
            </a:r>
            <a:r>
              <a:rPr lang="en-GB" sz="1400" dirty="0">
                <a:latin typeface="Arial" panose="020B0604020202020204" pitchFamily="34" charset="0"/>
                <a:cs typeface="Arial" panose="020B0604020202020204" pitchFamily="34" charset="0"/>
              </a:rPr>
              <a:t>to feedback </a:t>
            </a:r>
            <a:r>
              <a:rPr lang="en-GB" sz="1400" dirty="0" smtClean="0">
                <a:latin typeface="Arial" panose="020B0604020202020204" pitchFamily="34" charset="0"/>
                <a:cs typeface="Arial" panose="020B0604020202020204" pitchFamily="34" charset="0"/>
              </a:rPr>
              <a:t>on the </a:t>
            </a:r>
            <a:r>
              <a:rPr lang="en-GB" sz="1400" dirty="0">
                <a:latin typeface="Arial" panose="020B0604020202020204" pitchFamily="34" charset="0"/>
                <a:cs typeface="Arial" panose="020B0604020202020204" pitchFamily="34" charset="0"/>
              </a:rPr>
              <a:t>quality of life </a:t>
            </a:r>
            <a:r>
              <a:rPr lang="en-GB" sz="1400" dirty="0" smtClean="0">
                <a:latin typeface="Arial" panose="020B0604020202020204" pitchFamily="34" charset="0"/>
                <a:cs typeface="Arial" panose="020B0604020202020204" pitchFamily="34" charset="0"/>
              </a:rPr>
              <a:t>impact on them to inform how we can reflect their needs into our remobilisation planning.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5" name="Rectangle 4"/>
          <p:cNvSpPr/>
          <p:nvPr/>
        </p:nvSpPr>
        <p:spPr>
          <a:xfrm>
            <a:off x="516366" y="1731981"/>
            <a:ext cx="3571540" cy="5321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chemeClr val="tx1"/>
                </a:solidFill>
              </a:rPr>
              <a:t>Capacity building</a:t>
            </a:r>
            <a:endParaRPr lang="en-GB" b="1" dirty="0">
              <a:solidFill>
                <a:schemeClr val="tx1"/>
              </a:solidFill>
            </a:endParaRPr>
          </a:p>
        </p:txBody>
      </p:sp>
      <p:sp>
        <p:nvSpPr>
          <p:cNvPr id="11" name="Rectangle 10"/>
          <p:cNvSpPr/>
          <p:nvPr/>
        </p:nvSpPr>
        <p:spPr>
          <a:xfrm>
            <a:off x="4432151" y="1731981"/>
            <a:ext cx="3646842" cy="5321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Prioritisation</a:t>
            </a:r>
            <a:endParaRPr lang="en-GB" b="1" dirty="0">
              <a:solidFill>
                <a:schemeClr val="tx1"/>
              </a:solidFill>
            </a:endParaRPr>
          </a:p>
        </p:txBody>
      </p:sp>
      <p:sp>
        <p:nvSpPr>
          <p:cNvPr id="12" name="Rectangle 11"/>
          <p:cNvSpPr/>
          <p:nvPr/>
        </p:nvSpPr>
        <p:spPr>
          <a:xfrm>
            <a:off x="8261873" y="1731981"/>
            <a:ext cx="3517751" cy="5321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Patient engagement</a:t>
            </a:r>
            <a:endParaRPr lang="en-GB" b="1" dirty="0">
              <a:solidFill>
                <a:schemeClr val="tx1"/>
              </a:solidFill>
            </a:endParaRPr>
          </a:p>
        </p:txBody>
      </p:sp>
    </p:spTree>
    <p:extLst>
      <p:ext uri="{BB962C8B-B14F-4D97-AF65-F5344CB8AC3E}">
        <p14:creationId xmlns:p14="http://schemas.microsoft.com/office/powerpoint/2010/main" val="1412377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269" y="4466043"/>
            <a:ext cx="10210800" cy="14107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smtClean="0"/>
              <a:t>As a result of the action being taken during March there has been </a:t>
            </a:r>
          </a:p>
          <a:p>
            <a:pPr marL="285750" indent="-285750">
              <a:buFont typeface="Arial" panose="020B0604020202020204" pitchFamily="34" charset="0"/>
              <a:buChar char="•"/>
            </a:pPr>
            <a:r>
              <a:rPr lang="en-GB" dirty="0" smtClean="0"/>
              <a:t>a </a:t>
            </a:r>
            <a:r>
              <a:rPr lang="en-GB" dirty="0"/>
              <a:t>reduction in the number of patients waiting for </a:t>
            </a:r>
            <a:r>
              <a:rPr lang="en-GB" dirty="0" err="1"/>
              <a:t>ESCatS</a:t>
            </a:r>
            <a:r>
              <a:rPr lang="en-GB" dirty="0"/>
              <a:t> 1 &amp; 0 </a:t>
            </a:r>
            <a:r>
              <a:rPr lang="en-GB" dirty="0" smtClean="0"/>
              <a:t>surgery</a:t>
            </a:r>
          </a:p>
          <a:p>
            <a:pPr marL="285750" indent="-285750">
              <a:buFont typeface="Arial" panose="020B0604020202020204" pitchFamily="34" charset="0"/>
              <a:buChar char="•"/>
            </a:pPr>
            <a:r>
              <a:rPr lang="en-GB" dirty="0" smtClean="0"/>
              <a:t>an </a:t>
            </a:r>
            <a:r>
              <a:rPr lang="en-GB" dirty="0"/>
              <a:t>increase in performance against 31 and 62 day cancer </a:t>
            </a:r>
            <a:r>
              <a:rPr lang="en-GB" dirty="0" smtClean="0"/>
              <a:t>targets and </a:t>
            </a:r>
          </a:p>
          <a:p>
            <a:pPr marL="285750" indent="-285750">
              <a:buFont typeface="Arial" panose="020B0604020202020204" pitchFamily="34" charset="0"/>
              <a:buChar char="•"/>
            </a:pPr>
            <a:r>
              <a:rPr lang="en-GB" dirty="0" smtClean="0"/>
              <a:t>a </a:t>
            </a:r>
            <a:r>
              <a:rPr lang="en-GB" dirty="0"/>
              <a:t>reduction in the number of </a:t>
            </a:r>
            <a:r>
              <a:rPr lang="en-GB" dirty="0" err="1"/>
              <a:t>ESCatS</a:t>
            </a:r>
            <a:r>
              <a:rPr lang="en-GB" dirty="0"/>
              <a:t> 0 breaching their clinically acceptable date</a:t>
            </a:r>
            <a:endParaRPr lang="en-GB" dirty="0" smtClean="0"/>
          </a:p>
        </p:txBody>
      </p:sp>
      <p:sp>
        <p:nvSpPr>
          <p:cNvPr id="6" name="Title 1"/>
          <p:cNvSpPr txBox="1">
            <a:spLocks/>
          </p:cNvSpPr>
          <p:nvPr/>
        </p:nvSpPr>
        <p:spPr>
          <a:xfrm>
            <a:off x="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Critical and Protected Services – elective care </a:t>
            </a:r>
            <a:endParaRPr lang="en-GB" b="1" dirty="0">
              <a:solidFill>
                <a:schemeClr val="bg1"/>
              </a:solidFill>
            </a:endParaRPr>
          </a:p>
        </p:txBody>
      </p:sp>
      <p:pic>
        <p:nvPicPr>
          <p:cNvPr id="3" name="Picture 2"/>
          <p:cNvPicPr>
            <a:picLocks noChangeAspect="1"/>
          </p:cNvPicPr>
          <p:nvPr/>
        </p:nvPicPr>
        <p:blipFill>
          <a:blip r:embed="rId2"/>
          <a:stretch>
            <a:fillRect/>
          </a:stretch>
        </p:blipFill>
        <p:spPr>
          <a:xfrm>
            <a:off x="1247774" y="833553"/>
            <a:ext cx="8380059" cy="3338397"/>
          </a:xfrm>
          <a:prstGeom prst="rect">
            <a:avLst/>
          </a:prstGeom>
        </p:spPr>
      </p:pic>
      <p:sp>
        <p:nvSpPr>
          <p:cNvPr id="8" name="Rectangle 7"/>
          <p:cNvSpPr/>
          <p:nvPr/>
        </p:nvSpPr>
        <p:spPr>
          <a:xfrm>
            <a:off x="1247774" y="685778"/>
            <a:ext cx="2657476" cy="280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ESCAT 0 &amp; 1 waiting list</a:t>
            </a:r>
            <a:endParaRPr lang="en-GB" dirty="0"/>
          </a:p>
        </p:txBody>
      </p:sp>
    </p:spTree>
    <p:extLst>
      <p:ext uri="{BB962C8B-B14F-4D97-AF65-F5344CB8AC3E}">
        <p14:creationId xmlns:p14="http://schemas.microsoft.com/office/powerpoint/2010/main" val="3612789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6725" y="854477"/>
            <a:ext cx="4867275" cy="2833148"/>
          </a:xfrm>
          <a:prstGeom prst="rect">
            <a:avLst/>
          </a:prstGeom>
        </p:spPr>
        <p:txBody>
          <a:bodyPr wrap="square">
            <a:spAutoFit/>
          </a:bodyPr>
          <a:lstStyle/>
          <a:p>
            <a:pPr>
              <a:lnSpc>
                <a:spcPct val="107000"/>
              </a:lnSpc>
              <a:spcAft>
                <a:spcPts val="800"/>
              </a:spcAft>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The COVID-19 pandemic has affected all NHS services and cancer waiting times continue to show challenges, particularly on the 62 day pathway.  In addition the winter pressures and requirement for medical surge capacity impacted on the surgical footprint of the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hospital.</a:t>
            </a:r>
            <a:endParaRPr lang="en-GB"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Mitigations were put in place to ensure time critical treatments were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protected and the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cancer backlog was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reduced.  </a:t>
            </a:r>
          </a:p>
          <a:p>
            <a:pPr>
              <a:lnSpc>
                <a:spcPct val="107000"/>
              </a:lnSpc>
              <a:spcAft>
                <a:spcPts val="800"/>
              </a:spcAft>
            </a:pP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These mitigations included increasing capacity as set out earlier.  The impact of the additional activity at </a:t>
            </a:r>
            <a:r>
              <a:rPr lang="en-GB" sz="1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Albyn</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Hospital is noted below</a:t>
            </a:r>
            <a:endParaRPr lang="en-GB" sz="14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stretch>
            <a:fillRect/>
          </a:stretch>
        </p:blipFill>
        <p:spPr>
          <a:xfrm>
            <a:off x="466724" y="3994133"/>
            <a:ext cx="6837717" cy="2557274"/>
          </a:xfrm>
          <a:prstGeom prst="rect">
            <a:avLst/>
          </a:prstGeom>
        </p:spPr>
      </p:pic>
      <p:sp>
        <p:nvSpPr>
          <p:cNvPr id="10" name="Rectangle 9"/>
          <p:cNvSpPr/>
          <p:nvPr/>
        </p:nvSpPr>
        <p:spPr>
          <a:xfrm>
            <a:off x="6276975" y="854477"/>
            <a:ext cx="5495925" cy="954107"/>
          </a:xfrm>
          <a:prstGeom prst="rect">
            <a:avLst/>
          </a:prstGeom>
        </p:spPr>
        <p:txBody>
          <a:bodyPr wrap="square">
            <a:spAutoFit/>
          </a:bodyPr>
          <a:lstStyle/>
          <a:p>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The endoscopy waiting times for urgent suspected cancer (USC) patients have now reduced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and plans are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in place to ensure these waiting times are maintained with the move to three sessions days (AM, PM, Evening) at the Health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Village.</a:t>
            </a: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2" name="Rectangle 4"/>
          <p:cNvSpPr>
            <a:spLocks noChangeArrowheads="1"/>
          </p:cNvSpPr>
          <p:nvPr/>
        </p:nvSpPr>
        <p:spPr bwMode="auto">
          <a:xfrm>
            <a:off x="6282242" y="1918214"/>
            <a:ext cx="549592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Waiting times for Breast USC patients have halved from 6 weeks at the beginning of the year to 3 weeks.  Funding has been approved from Scottish Government to continue with a 7 day working model in order to maintain waiting times.</a:t>
            </a:r>
            <a:endParaRPr kumimoji="0" lang="en-GB"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As predicted the 62 day performance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has decreased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as the additional capacity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has been utilised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and patients on the backlog, who had already breached, were treated.  </a:t>
            </a:r>
            <a:r>
              <a:rPr lang="en-GB"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 31 day performance remains above the national standard.</a:t>
            </a:r>
            <a:endParaRPr kumimoji="0" lang="en-GB"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3" name="Title 1"/>
          <p:cNvSpPr txBox="1">
            <a:spLocks/>
          </p:cNvSpPr>
          <p:nvPr/>
        </p:nvSpPr>
        <p:spPr>
          <a:xfrm>
            <a:off x="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Critical and Protected Services – cancer</a:t>
            </a:r>
            <a:endParaRPr lang="en-GB" b="1" dirty="0">
              <a:solidFill>
                <a:schemeClr val="bg1"/>
              </a:solidFill>
            </a:endParaRPr>
          </a:p>
        </p:txBody>
      </p:sp>
    </p:spTree>
    <p:extLst>
      <p:ext uri="{BB962C8B-B14F-4D97-AF65-F5344CB8AC3E}">
        <p14:creationId xmlns:p14="http://schemas.microsoft.com/office/powerpoint/2010/main" val="24259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Critical and Protected Services – Mental Health</a:t>
            </a:r>
            <a:endParaRPr lang="en-GB" b="1"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318663077"/>
              </p:ext>
            </p:extLst>
          </p:nvPr>
        </p:nvGraphicFramePr>
        <p:xfrm>
          <a:off x="345768" y="1495581"/>
          <a:ext cx="4097140" cy="236641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62578" y="763793"/>
            <a:ext cx="3937299" cy="45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Adult Mental Health – Royal Cornhill</a:t>
            </a:r>
            <a:endParaRPr lang="en-GB" dirty="0"/>
          </a:p>
        </p:txBody>
      </p:sp>
      <p:sp>
        <p:nvSpPr>
          <p:cNvPr id="9" name="Rectangle 8"/>
          <p:cNvSpPr/>
          <p:nvPr/>
        </p:nvSpPr>
        <p:spPr>
          <a:xfrm>
            <a:off x="462577" y="4071235"/>
            <a:ext cx="4098664" cy="1169551"/>
          </a:xfrm>
          <a:prstGeom prst="rect">
            <a:avLst/>
          </a:prstGeom>
        </p:spPr>
        <p:txBody>
          <a:bodyPr wrap="square">
            <a:spAutoFit/>
          </a:bodyPr>
          <a:lstStyle/>
          <a:p>
            <a:pPr>
              <a:spcAft>
                <a:spcPts val="0"/>
              </a:spcAft>
            </a:pPr>
            <a:r>
              <a:rPr lang="en-GB" sz="1400" dirty="0">
                <a:latin typeface="Arial" panose="020B0604020202020204" pitchFamily="34" charset="0"/>
                <a:ea typeface="Times New Roman" panose="02020603050405020304" pitchFamily="18" charset="0"/>
                <a:cs typeface="Arial" panose="020B0604020202020204" pitchFamily="34" charset="0"/>
              </a:rPr>
              <a:t>Length of stay has also increased.  In December 2019, length of stay was 23.3 days, December 2020 length of stay has increased to 28.1 </a:t>
            </a:r>
            <a:r>
              <a:rPr lang="en-GB" sz="1400" dirty="0" smtClean="0">
                <a:latin typeface="Arial" panose="020B0604020202020204" pitchFamily="34" charset="0"/>
                <a:ea typeface="Times New Roman" panose="02020603050405020304" pitchFamily="18" charset="0"/>
                <a:cs typeface="Arial" panose="020B0604020202020204" pitchFamily="34" charset="0"/>
              </a:rPr>
              <a:t>days</a:t>
            </a:r>
            <a:r>
              <a:rPr lang="en-GB" sz="1400" dirty="0">
                <a:latin typeface="Arial" panose="020B0604020202020204" pitchFamily="34" charset="0"/>
                <a:ea typeface="Times New Roman" panose="02020603050405020304" pitchFamily="18" charset="0"/>
                <a:cs typeface="Arial" panose="020B0604020202020204" pitchFamily="34" charset="0"/>
              </a:rPr>
              <a:t> </a:t>
            </a:r>
            <a:r>
              <a:rPr lang="en-GB" sz="1400" dirty="0" smtClean="0">
                <a:latin typeface="Arial" panose="020B0604020202020204" pitchFamily="34" charset="0"/>
                <a:ea typeface="Times New Roman" panose="02020603050405020304" pitchFamily="18" charset="0"/>
                <a:cs typeface="Arial" panose="020B0604020202020204" pitchFamily="34" charset="0"/>
              </a:rPr>
              <a:t>– indicating a higher acuity of patients being admitted</a:t>
            </a:r>
            <a:endParaRPr lang="en-GB"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462577" y="5340877"/>
            <a:ext cx="3937299" cy="738664"/>
          </a:xfrm>
          <a:prstGeom prst="rect">
            <a:avLst/>
          </a:prstGeom>
        </p:spPr>
        <p:txBody>
          <a:bodyPr wrap="square">
            <a:spAutoFit/>
          </a:bodyPr>
          <a:lstStyle/>
          <a:p>
            <a:r>
              <a:rPr lang="en-GB" sz="1400" dirty="0">
                <a:latin typeface="Arial" panose="020B0604020202020204" pitchFamily="34" charset="0"/>
                <a:ea typeface="Times New Roman" panose="02020603050405020304" pitchFamily="18" charset="0"/>
                <a:cs typeface="Arial" panose="020B0604020202020204" pitchFamily="34" charset="0"/>
              </a:rPr>
              <a:t>% Occupancy in the Adult Wards has increased by 23% from the last 3 months in 2019 to the last 3 months in 2020. </a:t>
            </a:r>
          </a:p>
        </p:txBody>
      </p:sp>
      <p:sp>
        <p:nvSpPr>
          <p:cNvPr id="11" name="Rectangle 10"/>
          <p:cNvSpPr/>
          <p:nvPr/>
        </p:nvSpPr>
        <p:spPr>
          <a:xfrm>
            <a:off x="4971826" y="751438"/>
            <a:ext cx="5689003" cy="45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Community Mental Health</a:t>
            </a:r>
            <a:endParaRPr lang="en-GB" dirty="0"/>
          </a:p>
        </p:txBody>
      </p:sp>
      <p:sp>
        <p:nvSpPr>
          <p:cNvPr id="13" name="Rectangle 12"/>
          <p:cNvSpPr/>
          <p:nvPr/>
        </p:nvSpPr>
        <p:spPr>
          <a:xfrm>
            <a:off x="4971826" y="1430844"/>
            <a:ext cx="5689003" cy="1815882"/>
          </a:xfrm>
          <a:prstGeom prst="rect">
            <a:avLst/>
          </a:prstGeom>
        </p:spPr>
        <p:txBody>
          <a:bodyPr wrap="square">
            <a:spAutoFit/>
          </a:bodyPr>
          <a:lstStyle/>
          <a:p>
            <a:r>
              <a:rPr lang="en-GB" sz="1400" dirty="0">
                <a:latin typeface="Arial" panose="020B0604020202020204" pitchFamily="34" charset="0"/>
                <a:ea typeface="Times New Roman" panose="02020603050405020304" pitchFamily="18" charset="0"/>
                <a:cs typeface="Arial" panose="020B0604020202020204" pitchFamily="34" charset="0"/>
              </a:rPr>
              <a:t>As part of response to COVID pandemic Community Mental Health Services are currently delivered by multi-disciplinary </a:t>
            </a:r>
            <a:r>
              <a:rPr lang="en-GB" sz="1400" dirty="0" smtClean="0">
                <a:latin typeface="Arial" panose="020B0604020202020204" pitchFamily="34" charset="0"/>
                <a:ea typeface="Times New Roman" panose="02020603050405020304" pitchFamily="18" charset="0"/>
                <a:cs typeface="Arial" panose="020B0604020202020204" pitchFamily="34" charset="0"/>
              </a:rPr>
              <a:t>Hubs - 2 </a:t>
            </a:r>
            <a:r>
              <a:rPr lang="en-GB" sz="1400" dirty="0">
                <a:latin typeface="Arial" panose="020B0604020202020204" pitchFamily="34" charset="0"/>
                <a:ea typeface="Times New Roman" panose="02020603050405020304" pitchFamily="18" charset="0"/>
                <a:cs typeface="Arial" panose="020B0604020202020204" pitchFamily="34" charset="0"/>
              </a:rPr>
              <a:t>Adult (18-65 </a:t>
            </a:r>
            <a:r>
              <a:rPr lang="en-GB" sz="1400" dirty="0" err="1">
                <a:latin typeface="Arial" panose="020B0604020202020204" pitchFamily="34" charset="0"/>
                <a:ea typeface="Times New Roman" panose="02020603050405020304" pitchFamily="18" charset="0"/>
                <a:cs typeface="Arial" panose="020B0604020202020204" pitchFamily="34" charset="0"/>
              </a:rPr>
              <a:t>yrs</a:t>
            </a:r>
            <a:r>
              <a:rPr lang="en-GB" sz="1400" dirty="0">
                <a:latin typeface="Arial" panose="020B0604020202020204" pitchFamily="34" charset="0"/>
                <a:ea typeface="Times New Roman" panose="02020603050405020304" pitchFamily="18" charset="0"/>
                <a:cs typeface="Arial" panose="020B0604020202020204" pitchFamily="34" charset="0"/>
              </a:rPr>
              <a:t>) and 1 Older Adult (65yrs+).  </a:t>
            </a:r>
            <a:r>
              <a:rPr lang="en-GB" sz="1400" dirty="0" smtClean="0">
                <a:latin typeface="Arial" panose="020B0604020202020204" pitchFamily="34" charset="0"/>
                <a:ea typeface="Times New Roman" panose="02020603050405020304" pitchFamily="18" charset="0"/>
                <a:cs typeface="Arial" panose="020B0604020202020204" pitchFamily="34" charset="0"/>
              </a:rPr>
              <a:t>Hubs </a:t>
            </a:r>
            <a:r>
              <a:rPr lang="en-GB" sz="1400" dirty="0">
                <a:latin typeface="Arial" panose="020B0604020202020204" pitchFamily="34" charset="0"/>
                <a:ea typeface="Times New Roman" panose="02020603050405020304" pitchFamily="18" charset="0"/>
                <a:cs typeface="Arial" panose="020B0604020202020204" pitchFamily="34" charset="0"/>
              </a:rPr>
              <a:t>provide specialist services and see patients from across all 3 localities, with most staff also aligned to groups of GP </a:t>
            </a:r>
            <a:r>
              <a:rPr lang="en-GB" sz="1400" dirty="0" smtClean="0">
                <a:latin typeface="Arial" panose="020B0604020202020204" pitchFamily="34" charset="0"/>
                <a:ea typeface="Times New Roman" panose="02020603050405020304" pitchFamily="18" charset="0"/>
                <a:cs typeface="Arial" panose="020B0604020202020204" pitchFamily="34" charset="0"/>
              </a:rPr>
              <a:t>practices.</a:t>
            </a:r>
          </a:p>
          <a:p>
            <a:endParaRPr lang="en-GB" sz="1400" dirty="0">
              <a:latin typeface="Arial" panose="020B0604020202020204" pitchFamily="34" charset="0"/>
              <a:ea typeface="Times New Roman" panose="02020603050405020304" pitchFamily="18" charset="0"/>
              <a:cs typeface="Arial" panose="020B0604020202020204" pitchFamily="34" charset="0"/>
            </a:endParaRPr>
          </a:p>
          <a:p>
            <a:r>
              <a:rPr lang="en-GB" sz="1400" dirty="0" smtClean="0">
                <a:latin typeface="Arial" panose="020B0604020202020204" pitchFamily="34" charset="0"/>
                <a:ea typeface="Times New Roman" panose="02020603050405020304" pitchFamily="18" charset="0"/>
                <a:cs typeface="Arial" panose="020B0604020202020204" pitchFamily="34" charset="0"/>
              </a:rPr>
              <a:t>This has enabled access to be maintained to community health support following the 1</a:t>
            </a:r>
            <a:r>
              <a:rPr lang="en-GB" sz="1400" baseline="30000" dirty="0" smtClean="0">
                <a:latin typeface="Arial" panose="020B0604020202020204" pitchFamily="34" charset="0"/>
                <a:ea typeface="Times New Roman" panose="02020603050405020304" pitchFamily="18" charset="0"/>
                <a:cs typeface="Arial" panose="020B0604020202020204" pitchFamily="34" charset="0"/>
              </a:rPr>
              <a:t>st</a:t>
            </a:r>
            <a:r>
              <a:rPr lang="en-GB" sz="1400" dirty="0" smtClean="0">
                <a:latin typeface="Arial" panose="020B0604020202020204" pitchFamily="34" charset="0"/>
                <a:ea typeface="Times New Roman" panose="02020603050405020304" pitchFamily="18" charset="0"/>
                <a:cs typeface="Arial" panose="020B0604020202020204" pitchFamily="34" charset="0"/>
              </a:rPr>
              <a:t> COVID lockdown in April and May 2020.</a:t>
            </a:r>
            <a:endParaRPr lang="en-GB" sz="1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07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68" y="1797622"/>
            <a:ext cx="5942380" cy="4602282"/>
          </a:xfrm>
          <a:prstGeom prst="rect">
            <a:avLst/>
          </a:prstGeom>
        </p:spPr>
      </p:pic>
      <p:sp>
        <p:nvSpPr>
          <p:cNvPr id="3" name="Title 1"/>
          <p:cNvSpPr txBox="1">
            <a:spLocks/>
          </p:cNvSpPr>
          <p:nvPr/>
        </p:nvSpPr>
        <p:spPr>
          <a:xfrm>
            <a:off x="0" y="1"/>
            <a:ext cx="12130088" cy="523852"/>
          </a:xfrm>
          <a:prstGeom prst="rect">
            <a:avLst/>
          </a:prstGeom>
          <a:solidFill>
            <a:srgbClr val="92D050"/>
          </a:solidFill>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Critical and Protected Services – CAMHS &amp; Psychological Therapies</a:t>
            </a:r>
            <a:endParaRPr lang="en-GB" b="1" dirty="0">
              <a:solidFill>
                <a:schemeClr val="bg1"/>
              </a:solidFill>
            </a:endParaRPr>
          </a:p>
        </p:txBody>
      </p:sp>
      <p:sp>
        <p:nvSpPr>
          <p:cNvPr id="5" name="Rectangle 4"/>
          <p:cNvSpPr/>
          <p:nvPr/>
        </p:nvSpPr>
        <p:spPr>
          <a:xfrm>
            <a:off x="376517" y="1194097"/>
            <a:ext cx="8078994" cy="4303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Source: Public Health Scotland report – covering period October to December 2020</a:t>
            </a:r>
            <a:endParaRPr lang="en-GB" dirty="0"/>
          </a:p>
        </p:txBody>
      </p:sp>
      <p:pic>
        <p:nvPicPr>
          <p:cNvPr id="6" name="Picture 5"/>
          <p:cNvPicPr>
            <a:picLocks noChangeAspect="1"/>
          </p:cNvPicPr>
          <p:nvPr/>
        </p:nvPicPr>
        <p:blipFill>
          <a:blip r:embed="rId3"/>
          <a:stretch>
            <a:fillRect/>
          </a:stretch>
        </p:blipFill>
        <p:spPr>
          <a:xfrm>
            <a:off x="6354751" y="1797622"/>
            <a:ext cx="5819680" cy="4705123"/>
          </a:xfrm>
          <a:prstGeom prst="rect">
            <a:avLst/>
          </a:prstGeom>
        </p:spPr>
      </p:pic>
    </p:spTree>
    <p:extLst>
      <p:ext uri="{BB962C8B-B14F-4D97-AF65-F5344CB8AC3E}">
        <p14:creationId xmlns:p14="http://schemas.microsoft.com/office/powerpoint/2010/main" val="2399728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8016" y="142875"/>
            <a:ext cx="11189971" cy="5086350"/>
          </a:xfrm>
          <a:prstGeom prst="rect">
            <a:avLst/>
          </a:prstGeom>
        </p:spPr>
      </p:pic>
      <p:sp>
        <p:nvSpPr>
          <p:cNvPr id="8" name="Title 1"/>
          <p:cNvSpPr txBox="1">
            <a:spLocks/>
          </p:cNvSpPr>
          <p:nvPr/>
        </p:nvSpPr>
        <p:spPr>
          <a:xfrm>
            <a:off x="1029952" y="4355279"/>
            <a:ext cx="10038098" cy="673921"/>
          </a:xfrm>
          <a:prstGeom prst="rect">
            <a:avLst/>
          </a:prstGeom>
          <a:solidFill>
            <a:schemeClr val="bg1"/>
          </a:solidFill>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i="1" dirty="0" smtClean="0"/>
              <a:t>We Care, Because You Care </a:t>
            </a:r>
            <a:endParaRPr lang="en-GB" b="1" i="1" dirty="0"/>
          </a:p>
        </p:txBody>
      </p:sp>
      <p:pic>
        <p:nvPicPr>
          <p:cNvPr id="2" name="Picture 1"/>
          <p:cNvPicPr>
            <a:picLocks noChangeAspect="1"/>
          </p:cNvPicPr>
          <p:nvPr/>
        </p:nvPicPr>
        <p:blipFill>
          <a:blip r:embed="rId3"/>
          <a:stretch>
            <a:fillRect/>
          </a:stretch>
        </p:blipFill>
        <p:spPr>
          <a:xfrm>
            <a:off x="322069" y="495463"/>
            <a:ext cx="2383828" cy="1247612"/>
          </a:xfrm>
          <a:prstGeom prst="rect">
            <a:avLst/>
          </a:prstGeom>
        </p:spPr>
      </p:pic>
    </p:spTree>
    <p:extLst>
      <p:ext uri="{BB962C8B-B14F-4D97-AF65-F5344CB8AC3E}">
        <p14:creationId xmlns:p14="http://schemas.microsoft.com/office/powerpoint/2010/main" val="3388278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050" y="0"/>
            <a:ext cx="12130088" cy="619125"/>
          </a:xfrm>
          <a:solidFill>
            <a:srgbClr val="92D050"/>
          </a:solidFill>
        </p:spPr>
        <p:txBody>
          <a:bodyPr>
            <a:normAutofit fontScale="90000"/>
          </a:bodyPr>
          <a:lstStyle/>
          <a:p>
            <a:pPr algn="ctr"/>
            <a:r>
              <a:rPr lang="en-GB" b="1" dirty="0" smtClean="0">
                <a:solidFill>
                  <a:schemeClr val="bg1"/>
                </a:solidFill>
              </a:rPr>
              <a:t>Summary</a:t>
            </a:r>
            <a:endParaRPr lang="en-GB" b="1" dirty="0">
              <a:solidFill>
                <a:schemeClr val="bg1"/>
              </a:solidFill>
            </a:endParaRPr>
          </a:p>
        </p:txBody>
      </p:sp>
      <p:sp>
        <p:nvSpPr>
          <p:cNvPr id="8" name="Rectangle 7"/>
          <p:cNvSpPr/>
          <p:nvPr/>
        </p:nvSpPr>
        <p:spPr>
          <a:xfrm>
            <a:off x="171450" y="733425"/>
            <a:ext cx="3651091" cy="60282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sz="1200" b="1" dirty="0" smtClean="0"/>
          </a:p>
          <a:p>
            <a:endParaRPr lang="en-GB" sz="1200" b="1" dirty="0"/>
          </a:p>
          <a:p>
            <a:endParaRPr lang="en-GB" sz="1200" b="1" dirty="0" smtClean="0"/>
          </a:p>
          <a:p>
            <a:endParaRPr lang="en-GB" sz="1200" b="1" dirty="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a:p>
          <a:p>
            <a:endParaRPr lang="en-GB" sz="1200" b="1" dirty="0" smtClean="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smtClean="0"/>
          </a:p>
          <a:p>
            <a:endParaRPr lang="en-GB" sz="1200" b="1" dirty="0" smtClean="0"/>
          </a:p>
          <a:p>
            <a:r>
              <a:rPr lang="en-GB" sz="1200" b="1" dirty="0" smtClean="0"/>
              <a:t> - </a:t>
            </a:r>
            <a:endParaRPr lang="en-GB" sz="1200" b="1" dirty="0"/>
          </a:p>
          <a:p>
            <a:endParaRPr lang="en-GB" sz="1200" b="1" dirty="0" smtClean="0"/>
          </a:p>
          <a:p>
            <a:endParaRPr lang="en-GB" sz="1200" b="1" dirty="0" smtClean="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1. Introduction</a:t>
            </a:r>
          </a:p>
          <a:p>
            <a:endParaRPr lang="en-GB" sz="1200" b="1" dirty="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The purpose of the report is to provide the</a:t>
            </a:r>
          </a:p>
          <a:p>
            <a:r>
              <a:rPr lang="en-GB" sz="1200" dirty="0" smtClean="0">
                <a:solidFill>
                  <a:schemeClr val="tx1"/>
                </a:solidFill>
                <a:latin typeface="Arial" panose="020B0604020202020204" pitchFamily="34" charset="0"/>
                <a:cs typeface="Arial" panose="020B0604020202020204" pitchFamily="34" charset="0"/>
              </a:rPr>
              <a:t>Board with a summary of the key elements of Operation Snowdrop from which the Board will transition from on 1 April. The summary covers the</a:t>
            </a:r>
          </a:p>
          <a:p>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Current COVID position </a:t>
            </a: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Vaccinations Programme</a:t>
            </a: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Test and Protect</a:t>
            </a: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Critical and Protected Services</a:t>
            </a: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Staff Health and Wellbeing</a:t>
            </a: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Surge and Flow</a:t>
            </a:r>
          </a:p>
          <a:p>
            <a:endParaRPr lang="en-GB" sz="1200" b="1" dirty="0" smtClean="0">
              <a:solidFill>
                <a:schemeClr val="tx1"/>
              </a:solidFill>
              <a:latin typeface="Arial" panose="020B0604020202020204" pitchFamily="34" charset="0"/>
              <a:cs typeface="Arial" panose="020B0604020202020204" pitchFamily="34" charset="0"/>
            </a:endParaRPr>
          </a:p>
          <a:p>
            <a:r>
              <a:rPr lang="en-GB" sz="1200" b="1" dirty="0" smtClean="0">
                <a:solidFill>
                  <a:schemeClr val="tx1"/>
                </a:solidFill>
                <a:latin typeface="Arial" panose="020B0604020202020204" pitchFamily="34" charset="0"/>
                <a:cs typeface="Arial" panose="020B0604020202020204" pitchFamily="34" charset="0"/>
              </a:rPr>
              <a:t>2. COVID position</a:t>
            </a:r>
          </a:p>
          <a:p>
            <a:endParaRPr lang="en-GB" sz="1200" b="1" dirty="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In overall terms, all three local authority areas in Grampian have had a lower rate of prevalence of COVID that elsewhere in Scotland, with the position having improved since the peak of the 2</a:t>
            </a:r>
            <a:r>
              <a:rPr lang="en-GB" sz="1200" baseline="30000" dirty="0" smtClean="0">
                <a:solidFill>
                  <a:schemeClr val="tx1"/>
                </a:solidFill>
                <a:latin typeface="Arial" panose="020B0604020202020204" pitchFamily="34" charset="0"/>
                <a:cs typeface="Arial" panose="020B0604020202020204" pitchFamily="34" charset="0"/>
              </a:rPr>
              <a:t>nd</a:t>
            </a:r>
            <a:r>
              <a:rPr lang="en-GB" sz="1200" dirty="0" smtClean="0">
                <a:solidFill>
                  <a:schemeClr val="tx1"/>
                </a:solidFill>
                <a:latin typeface="Arial" panose="020B0604020202020204" pitchFamily="34" charset="0"/>
                <a:cs typeface="Arial" panose="020B0604020202020204" pitchFamily="34" charset="0"/>
              </a:rPr>
              <a:t> national wave in January.</a:t>
            </a:r>
          </a:p>
          <a:p>
            <a:endParaRPr lang="en-GB" sz="1200" dirty="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Whilst noting the positive position locally and the support we have had from the general public and key partners, COVID remains a global pandemic with variation in terms on new cases presenting across each continental area.</a:t>
            </a:r>
          </a:p>
          <a:p>
            <a:endParaRPr lang="en-GB" sz="1200" dirty="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The current 7 day positivity rates in Aberdeen, Aberdeenshire and Moray are 1.4%, 1.4% and 1.8% respectively compared to the national average of 3.1%</a:t>
            </a: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r>
              <a:rPr lang="en-GB" sz="1400" dirty="0" smtClean="0">
                <a:solidFill>
                  <a:schemeClr val="tx1"/>
                </a:solidFill>
                <a:latin typeface="Arial" panose="020B0604020202020204" pitchFamily="34" charset="0"/>
                <a:cs typeface="Arial" panose="020B0604020202020204" pitchFamily="34" charset="0"/>
              </a:rPr>
              <a:t> </a:t>
            </a:r>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dirty="0" smtClean="0"/>
          </a:p>
          <a:p>
            <a:endParaRPr lang="en-GB" sz="1200" dirty="0"/>
          </a:p>
          <a:p>
            <a:endParaRPr lang="en-GB" sz="1200" dirty="0" smtClean="0"/>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smtClean="0">
              <a:solidFill>
                <a:schemeClr val="tx1"/>
              </a:solidFill>
            </a:endParaRPr>
          </a:p>
          <a:p>
            <a:pPr marL="171450" indent="-171450">
              <a:buFont typeface="Arial" panose="020B0604020202020204" pitchFamily="34" charset="0"/>
              <a:buChar char="•"/>
            </a:pPr>
            <a:endParaRPr lang="en-GB" sz="1200"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9" name="Rectangle 8"/>
          <p:cNvSpPr/>
          <p:nvPr/>
        </p:nvSpPr>
        <p:spPr>
          <a:xfrm>
            <a:off x="4105275" y="733425"/>
            <a:ext cx="3651091" cy="60282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sz="1200" b="1" dirty="0" smtClean="0"/>
          </a:p>
          <a:p>
            <a:endParaRPr lang="en-GB" sz="1200" b="1" dirty="0"/>
          </a:p>
          <a:p>
            <a:endParaRPr lang="en-GB" sz="1200" b="1" dirty="0" smtClean="0"/>
          </a:p>
          <a:p>
            <a:endParaRPr lang="en-GB" sz="1200" b="1" dirty="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a:p>
          <a:p>
            <a:endParaRPr lang="en-GB" sz="1200" b="1" dirty="0" smtClean="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smtClean="0"/>
          </a:p>
          <a:p>
            <a:endParaRPr lang="en-GB" sz="1200" b="1" dirty="0" smtClean="0"/>
          </a:p>
          <a:p>
            <a:r>
              <a:rPr lang="en-GB" sz="1200" b="1" dirty="0" smtClean="0"/>
              <a:t> - </a:t>
            </a:r>
            <a:endParaRPr lang="en-GB" sz="1200" b="1" dirty="0"/>
          </a:p>
          <a:p>
            <a:endParaRPr lang="en-GB" sz="1200" b="1" dirty="0" smtClean="0"/>
          </a:p>
          <a:p>
            <a:endParaRPr lang="en-GB" sz="1200" b="1" dirty="0" smtClean="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3. Vaccination</a:t>
            </a:r>
          </a:p>
          <a:p>
            <a:endParaRPr lang="en-GB" sz="1200" b="1" dirty="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218,000 people in Grampian have now been vaccinated representing 45% of the population.  We would wish to acknowledge the significant efforts by our staff and partners at each vaccination site and the response from the public.  The vaccination programme is key to protecting the public and reducing the impact of COVID.</a:t>
            </a:r>
          </a:p>
          <a:p>
            <a:endParaRPr lang="en-GB" sz="1200" b="1" dirty="0" smtClean="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4</a:t>
            </a:r>
            <a:r>
              <a:rPr lang="en-GB" sz="1200" b="1" dirty="0" smtClean="0">
                <a:solidFill>
                  <a:schemeClr val="tx1"/>
                </a:solidFill>
                <a:latin typeface="Arial" panose="020B0604020202020204" pitchFamily="34" charset="0"/>
                <a:cs typeface="Arial" panose="020B0604020202020204" pitchFamily="34" charset="0"/>
              </a:rPr>
              <a:t>. Test and Protect</a:t>
            </a:r>
          </a:p>
          <a:p>
            <a:endParaRPr lang="en-GB" sz="1200" b="1" dirty="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The Scottish Government FACTS remains in place and we continue to maintain our Test and Protect capacity (a combination of Tracing Teams, Public Health professionals and data intelligence).Our performance in terms of tracing remains high and consistent with the requirements set out by Scottish Government.</a:t>
            </a:r>
          </a:p>
          <a:p>
            <a:endParaRPr lang="en-GB" sz="1200" dirty="0">
              <a:solidFill>
                <a:schemeClr val="tx1"/>
              </a:solidFill>
              <a:latin typeface="Arial" panose="020B0604020202020204" pitchFamily="34" charset="0"/>
              <a:cs typeface="Arial" panose="020B0604020202020204" pitchFamily="34" charset="0"/>
            </a:endParaRPr>
          </a:p>
          <a:p>
            <a:r>
              <a:rPr lang="en-GB" sz="1200" b="1" dirty="0" smtClean="0">
                <a:solidFill>
                  <a:schemeClr val="tx1"/>
                </a:solidFill>
                <a:latin typeface="Arial" panose="020B0604020202020204" pitchFamily="34" charset="0"/>
                <a:cs typeface="Arial" panose="020B0604020202020204" pitchFamily="34" charset="0"/>
              </a:rPr>
              <a:t>5. Surge and Flow</a:t>
            </a:r>
          </a:p>
          <a:p>
            <a:endParaRPr lang="en-GB" sz="1200" b="1"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winter plan approved by the Board has been implemented and has enabled beds and capacity to be available across the system </a:t>
            </a:r>
            <a:r>
              <a:rPr lang="en-GB" sz="1200" dirty="0" smtClean="0">
                <a:solidFill>
                  <a:schemeClr val="tx1"/>
                </a:solidFill>
                <a:latin typeface="Arial" panose="020B0604020202020204" pitchFamily="34" charset="0"/>
                <a:cs typeface="Arial" panose="020B0604020202020204" pitchFamily="34" charset="0"/>
              </a:rPr>
              <a:t>for </a:t>
            </a:r>
            <a:r>
              <a:rPr lang="en-GB" sz="1200" dirty="0">
                <a:solidFill>
                  <a:schemeClr val="tx1"/>
                </a:solidFill>
                <a:latin typeface="Arial" panose="020B0604020202020204" pitchFamily="34" charset="0"/>
                <a:cs typeface="Arial" panose="020B0604020202020204" pitchFamily="34" charset="0"/>
              </a:rPr>
              <a:t>emergency admissions.  This has been achieved through a whole system </a:t>
            </a:r>
            <a:r>
              <a:rPr lang="en-GB" sz="1200" dirty="0" smtClean="0">
                <a:solidFill>
                  <a:schemeClr val="tx1"/>
                </a:solidFill>
                <a:latin typeface="Arial" panose="020B0604020202020204" pitchFamily="34" charset="0"/>
                <a:cs typeface="Arial" panose="020B0604020202020204" pitchFamily="34" charset="0"/>
              </a:rPr>
              <a:t>approach, additional support to care homes and the implementation of new pathways – frailty and urgent care redesign for example.  Whilst performance against the 4 hour ED target has been challenging this has improved in recent weeks.</a:t>
            </a:r>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r>
              <a:rPr lang="en-GB" sz="1400" dirty="0" smtClean="0">
                <a:solidFill>
                  <a:schemeClr val="tx1"/>
                </a:solidFill>
                <a:latin typeface="Arial" panose="020B0604020202020204" pitchFamily="34" charset="0"/>
                <a:cs typeface="Arial" panose="020B0604020202020204" pitchFamily="34" charset="0"/>
              </a:rPr>
              <a:t> </a:t>
            </a:r>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dirty="0" smtClean="0"/>
          </a:p>
          <a:p>
            <a:endParaRPr lang="en-GB" sz="1200" dirty="0"/>
          </a:p>
          <a:p>
            <a:endParaRPr lang="en-GB" sz="1200" dirty="0" smtClean="0"/>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smtClean="0">
              <a:solidFill>
                <a:schemeClr val="tx1"/>
              </a:solidFill>
            </a:endParaRPr>
          </a:p>
          <a:p>
            <a:pPr marL="171450" indent="-171450">
              <a:buFont typeface="Arial" panose="020B0604020202020204" pitchFamily="34" charset="0"/>
              <a:buChar char="•"/>
            </a:pPr>
            <a:endParaRPr lang="en-GB" sz="1200"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10" name="Rectangle 9"/>
          <p:cNvSpPr/>
          <p:nvPr/>
        </p:nvSpPr>
        <p:spPr>
          <a:xfrm>
            <a:off x="8039100" y="733425"/>
            <a:ext cx="3651091" cy="60282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sz="1200" b="1" dirty="0" smtClean="0"/>
          </a:p>
          <a:p>
            <a:endParaRPr lang="en-GB" sz="1200" b="1" dirty="0"/>
          </a:p>
          <a:p>
            <a:endParaRPr lang="en-GB" sz="1200" b="1" dirty="0" smtClean="0"/>
          </a:p>
          <a:p>
            <a:endParaRPr lang="en-GB" sz="1200" b="1" dirty="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a:p>
          <a:p>
            <a:endParaRPr lang="en-GB" sz="1200" b="1" dirty="0" smtClean="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smtClean="0"/>
          </a:p>
          <a:p>
            <a:endParaRPr lang="en-GB" sz="1200" b="1" dirty="0" smtClean="0"/>
          </a:p>
          <a:p>
            <a:r>
              <a:rPr lang="en-GB" sz="1200" b="1" dirty="0" smtClean="0"/>
              <a:t> - </a:t>
            </a:r>
            <a:endParaRPr lang="en-GB" sz="1200" b="1" dirty="0"/>
          </a:p>
          <a:p>
            <a:endParaRPr lang="en-GB" sz="1200" b="1" dirty="0" smtClean="0"/>
          </a:p>
          <a:p>
            <a:endParaRPr lang="en-GB" sz="1200" b="1" dirty="0" smtClean="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6. Critical and protected services</a:t>
            </a:r>
          </a:p>
          <a:p>
            <a:endParaRPr lang="en-GB" sz="1200" b="1" dirty="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Elective Care</a:t>
            </a:r>
          </a:p>
          <a:p>
            <a:endParaRPr lang="en-GB" sz="1200" b="1" dirty="0">
              <a:solidFill>
                <a:schemeClr val="tx1"/>
              </a:solidFill>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The capacity to treat our highest priority patients has </a:t>
            </a:r>
            <a:r>
              <a:rPr lang="en-GB" sz="1200" dirty="0">
                <a:latin typeface="Arial" panose="020B0604020202020204" pitchFamily="34" charset="0"/>
                <a:cs typeface="Arial" panose="020B0604020202020204" pitchFamily="34" charset="0"/>
              </a:rPr>
              <a:t>increased with early indication of return to activity levels and bed capacity as in October/November </a:t>
            </a:r>
            <a:r>
              <a:rPr lang="en-GB" sz="1200" dirty="0" smtClean="0">
                <a:latin typeface="Arial" panose="020B0604020202020204" pitchFamily="34" charset="0"/>
                <a:cs typeface="Arial" panose="020B0604020202020204" pitchFamily="34" charset="0"/>
              </a:rPr>
              <a:t>2020.</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The next </a:t>
            </a:r>
            <a:r>
              <a:rPr lang="en-GB" sz="1200" dirty="0">
                <a:latin typeface="Arial" panose="020B0604020202020204" pitchFamily="34" charset="0"/>
                <a:cs typeface="Arial" panose="020B0604020202020204" pitchFamily="34" charset="0"/>
              </a:rPr>
              <a:t>phase of </a:t>
            </a:r>
            <a:r>
              <a:rPr lang="en-GB" sz="1200" dirty="0" smtClean="0">
                <a:latin typeface="Arial" panose="020B0604020202020204" pitchFamily="34" charset="0"/>
                <a:cs typeface="Arial" panose="020B0604020202020204" pitchFamily="34" charset="0"/>
              </a:rPr>
              <a:t>our planned </a:t>
            </a:r>
            <a:r>
              <a:rPr lang="en-GB" sz="1200" dirty="0">
                <a:latin typeface="Arial" panose="020B0604020202020204" pitchFamily="34" charset="0"/>
                <a:cs typeface="Arial" panose="020B0604020202020204" pitchFamily="34" charset="0"/>
              </a:rPr>
              <a:t>care remobilisation </a:t>
            </a:r>
            <a:r>
              <a:rPr lang="en-GB" sz="1200" dirty="0" smtClean="0">
                <a:latin typeface="Arial" panose="020B0604020202020204" pitchFamily="34" charset="0"/>
                <a:cs typeface="Arial" panose="020B0604020202020204" pitchFamily="34" charset="0"/>
              </a:rPr>
              <a:t>will begin </a:t>
            </a:r>
            <a:r>
              <a:rPr lang="en-GB" sz="1200" dirty="0">
                <a:latin typeface="Arial" panose="020B0604020202020204" pitchFamily="34" charset="0"/>
                <a:cs typeface="Arial" panose="020B0604020202020204" pitchFamily="34" charset="0"/>
              </a:rPr>
              <a:t>in April 2021 with </a:t>
            </a:r>
            <a:r>
              <a:rPr lang="en-GB" sz="1200" dirty="0" smtClean="0">
                <a:latin typeface="Arial" panose="020B0604020202020204" pitchFamily="34" charset="0"/>
                <a:cs typeface="Arial" panose="020B0604020202020204" pitchFamily="34" charset="0"/>
              </a:rPr>
              <a:t>a ring-fenced </a:t>
            </a:r>
            <a:r>
              <a:rPr lang="en-GB" sz="1200" dirty="0">
                <a:latin typeface="Arial" panose="020B0604020202020204" pitchFamily="34" charset="0"/>
                <a:cs typeface="Arial" panose="020B0604020202020204" pitchFamily="34" charset="0"/>
              </a:rPr>
              <a:t>surgical elective floor crucial to </a:t>
            </a:r>
            <a:r>
              <a:rPr lang="en-GB" sz="1200" dirty="0" smtClean="0">
                <a:latin typeface="Arial" panose="020B0604020202020204" pitchFamily="34" charset="0"/>
                <a:cs typeface="Arial" panose="020B0604020202020204" pitchFamily="34" charset="0"/>
              </a:rPr>
              <a:t>the delivery </a:t>
            </a:r>
            <a:r>
              <a:rPr lang="en-GB" sz="1200" dirty="0">
                <a:latin typeface="Arial" panose="020B0604020202020204" pitchFamily="34" charset="0"/>
                <a:cs typeface="Arial" panose="020B0604020202020204" pitchFamily="34" charset="0"/>
              </a:rPr>
              <a:t>of increased theatre activity. </a:t>
            </a:r>
            <a:endParaRPr lang="en-GB" sz="1200" dirty="0" smtClean="0">
              <a:latin typeface="Arial" panose="020B0604020202020204" pitchFamily="34" charset="0"/>
              <a:cs typeface="Arial" panose="020B0604020202020204" pitchFamily="34" charset="0"/>
            </a:endParaRPr>
          </a:p>
          <a:p>
            <a:endParaRPr lang="en-GB" sz="1200" dirty="0"/>
          </a:p>
          <a:p>
            <a:r>
              <a:rPr lang="en-GB" sz="1200" b="1" dirty="0">
                <a:latin typeface="Arial" panose="020B0604020202020204" pitchFamily="34" charset="0"/>
                <a:cs typeface="Arial" panose="020B0604020202020204" pitchFamily="34" charset="0"/>
              </a:rPr>
              <a:t>Cancer</a:t>
            </a:r>
          </a:p>
          <a:p>
            <a:endParaRPr lang="en-GB" sz="1200" dirty="0"/>
          </a:p>
          <a:p>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31-day performance remains high at 98%. The number of patients </a:t>
            </a:r>
            <a:r>
              <a:rPr lang="en-GB" sz="1200" dirty="0" smtClean="0">
                <a:latin typeface="Arial" panose="020B0604020202020204" pitchFamily="34" charset="0"/>
                <a:cs typeface="Arial" panose="020B0604020202020204" pitchFamily="34" charset="0"/>
              </a:rPr>
              <a:t>waiting for treatment continues </a:t>
            </a:r>
            <a:r>
              <a:rPr lang="en-GB" sz="1200" dirty="0">
                <a:latin typeface="Arial" panose="020B0604020202020204" pitchFamily="34" charset="0"/>
                <a:cs typeface="Arial" panose="020B0604020202020204" pitchFamily="34" charset="0"/>
              </a:rPr>
              <a:t>to steadily decrease. </a:t>
            </a:r>
            <a:r>
              <a:rPr lang="en-GB" sz="1200" dirty="0" smtClean="0">
                <a:latin typeface="Arial" panose="020B0604020202020204" pitchFamily="34" charset="0"/>
                <a:cs typeface="Arial" panose="020B0604020202020204" pitchFamily="34" charset="0"/>
              </a:rPr>
              <a:t>In recent weeks there has </a:t>
            </a:r>
            <a:r>
              <a:rPr lang="en-GB" sz="1200" dirty="0">
                <a:latin typeface="Arial" panose="020B0604020202020204" pitchFamily="34" charset="0"/>
                <a:cs typeface="Arial" panose="020B0604020202020204" pitchFamily="34" charset="0"/>
              </a:rPr>
              <a:t>seen a significant increase in the number of cancer patients being </a:t>
            </a:r>
            <a:r>
              <a:rPr lang="en-GB" sz="1200" dirty="0" smtClean="0">
                <a:latin typeface="Arial" panose="020B0604020202020204" pitchFamily="34" charset="0"/>
                <a:cs typeface="Arial" panose="020B0604020202020204" pitchFamily="34" charset="0"/>
              </a:rPr>
              <a:t>treated. Whilst this has impacted </a:t>
            </a:r>
            <a:r>
              <a:rPr lang="en-GB" sz="1200" dirty="0">
                <a:latin typeface="Arial" panose="020B0604020202020204" pitchFamily="34" charset="0"/>
                <a:cs typeface="Arial" panose="020B0604020202020204" pitchFamily="34" charset="0"/>
              </a:rPr>
              <a:t>the 62- day performance standard </a:t>
            </a:r>
            <a:r>
              <a:rPr lang="en-GB" sz="1200" dirty="0" smtClean="0">
                <a:latin typeface="Arial" panose="020B0604020202020204" pitchFamily="34" charset="0"/>
                <a:cs typeface="Arial" panose="020B0604020202020204" pitchFamily="34" charset="0"/>
              </a:rPr>
              <a:t>which </a:t>
            </a:r>
            <a:r>
              <a:rPr lang="en-GB" sz="1200" dirty="0">
                <a:latin typeface="Arial" panose="020B0604020202020204" pitchFamily="34" charset="0"/>
                <a:cs typeface="Arial" panose="020B0604020202020204" pitchFamily="34" charset="0"/>
              </a:rPr>
              <a:t>has reduced to 75</a:t>
            </a:r>
            <a:r>
              <a:rPr lang="en-GB" sz="1200" dirty="0" smtClean="0">
                <a:latin typeface="Arial" panose="020B0604020202020204" pitchFamily="34" charset="0"/>
                <a:cs typeface="Arial" panose="020B0604020202020204" pitchFamily="34" charset="0"/>
              </a:rPr>
              <a:t>%, we are now focused on ensuring that all those patients who have been waiting are treated as quickly as possible.</a:t>
            </a:r>
          </a:p>
          <a:p>
            <a:endParaRPr lang="en-GB" sz="1200" dirty="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CAMHS </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96.3% of children or young persons have been seen within 18 weeks (NHS Scotland 73.1%) and we would acknowledge the significant redesign that has been undertaken to achieve this position.</a:t>
            </a:r>
          </a:p>
          <a:p>
            <a:endParaRPr lang="en-GB" sz="1200" dirty="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r>
              <a:rPr lang="en-GB" sz="1400" dirty="0" smtClean="0">
                <a:solidFill>
                  <a:schemeClr val="tx1"/>
                </a:solidFill>
                <a:latin typeface="Arial" panose="020B0604020202020204" pitchFamily="34" charset="0"/>
                <a:cs typeface="Arial" panose="020B0604020202020204" pitchFamily="34" charset="0"/>
              </a:rPr>
              <a:t> </a:t>
            </a:r>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dirty="0" smtClean="0">
              <a:solidFill>
                <a:schemeClr val="tx1"/>
              </a:solidFill>
              <a:latin typeface="Arial" panose="020B0604020202020204" pitchFamily="34" charset="0"/>
              <a:cs typeface="Arial" panose="020B0604020202020204" pitchFamily="34" charset="0"/>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dirty="0" smtClean="0"/>
          </a:p>
          <a:p>
            <a:endParaRPr lang="en-GB" sz="1200" dirty="0"/>
          </a:p>
          <a:p>
            <a:endParaRPr lang="en-GB" sz="1200" dirty="0" smtClean="0"/>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a:solidFill>
                <a:schemeClr val="tx1"/>
              </a:solidFill>
            </a:endParaRPr>
          </a:p>
          <a:p>
            <a:endParaRPr lang="en-GB" sz="1200" dirty="0" smtClean="0">
              <a:solidFill>
                <a:schemeClr val="tx1"/>
              </a:solidFill>
            </a:endParaRPr>
          </a:p>
          <a:p>
            <a:endParaRPr lang="en-GB" sz="1200" dirty="0" smtClean="0">
              <a:solidFill>
                <a:schemeClr val="tx1"/>
              </a:solidFill>
            </a:endParaRPr>
          </a:p>
          <a:p>
            <a:pPr marL="171450" indent="-171450">
              <a:buFont typeface="Arial" panose="020B0604020202020204" pitchFamily="34" charset="0"/>
              <a:buChar char="•"/>
            </a:pPr>
            <a:endParaRPr lang="en-GB" sz="1200"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Tree>
    <p:extLst>
      <p:ext uri="{BB962C8B-B14F-4D97-AF65-F5344CB8AC3E}">
        <p14:creationId xmlns:p14="http://schemas.microsoft.com/office/powerpoint/2010/main" val="3337796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46265" y="5952090"/>
          <a:ext cx="3960195" cy="731839"/>
        </p:xfrm>
        <a:graphic>
          <a:graphicData uri="http://schemas.openxmlformats.org/drawingml/2006/table">
            <a:tbl>
              <a:tblPr firstRow="1" bandRow="1">
                <a:tableStyleId>{5C22544A-7EE6-4342-B048-85BDC9FD1C3A}</a:tableStyleId>
              </a:tblPr>
              <a:tblGrid>
                <a:gridCol w="1320065"/>
                <a:gridCol w="1320065"/>
                <a:gridCol w="1320065"/>
              </a:tblGrid>
              <a:tr h="213165">
                <a:tc>
                  <a:txBody>
                    <a:bodyPr/>
                    <a:lstStyle/>
                    <a:p>
                      <a:pPr algn="ctr"/>
                      <a:r>
                        <a:rPr lang="en-GB" sz="1100" dirty="0" smtClean="0"/>
                        <a:t>7 day</a:t>
                      </a:r>
                      <a:r>
                        <a:rPr lang="en-GB" sz="1100" baseline="0" dirty="0" smtClean="0"/>
                        <a:t> positive cases</a:t>
                      </a:r>
                      <a:endParaRPr lang="en-GB" sz="1100" dirty="0"/>
                    </a:p>
                  </a:txBody>
                  <a:tcPr/>
                </a:tc>
                <a:tc>
                  <a:txBody>
                    <a:bodyPr/>
                    <a:lstStyle/>
                    <a:p>
                      <a:pPr algn="ctr"/>
                      <a:r>
                        <a:rPr lang="en-GB" sz="1100" dirty="0" smtClean="0"/>
                        <a:t>Rate</a:t>
                      </a:r>
                      <a:r>
                        <a:rPr lang="en-GB" sz="1100" baseline="0" dirty="0" smtClean="0"/>
                        <a:t> per 100,000 pop</a:t>
                      </a:r>
                      <a:endParaRPr lang="en-GB" sz="1100" dirty="0"/>
                    </a:p>
                  </a:txBody>
                  <a:tcPr/>
                </a:tc>
                <a:tc>
                  <a:txBody>
                    <a:bodyPr/>
                    <a:lstStyle/>
                    <a:p>
                      <a:pPr algn="ctr"/>
                      <a:r>
                        <a:rPr lang="en-GB" sz="1100" dirty="0" smtClean="0"/>
                        <a:t>7</a:t>
                      </a:r>
                      <a:r>
                        <a:rPr lang="en-GB" sz="1100" baseline="0" dirty="0" smtClean="0"/>
                        <a:t> day positivity rate</a:t>
                      </a:r>
                      <a:endParaRPr lang="en-GB" sz="1100" dirty="0"/>
                    </a:p>
                  </a:txBody>
                  <a:tcPr/>
                </a:tc>
              </a:tr>
              <a:tr h="305119">
                <a:tc>
                  <a:txBody>
                    <a:bodyPr/>
                    <a:lstStyle/>
                    <a:p>
                      <a:pPr algn="ctr"/>
                      <a:r>
                        <a:rPr lang="en-GB" sz="1100" baseline="0" dirty="0" smtClean="0"/>
                        <a:t>84 </a:t>
                      </a:r>
                      <a:r>
                        <a:rPr lang="en-GB" sz="1100" dirty="0" smtClean="0"/>
                        <a:t>(71)</a:t>
                      </a:r>
                      <a:endParaRPr lang="en-GB" sz="1100" dirty="0"/>
                    </a:p>
                  </a:txBody>
                  <a:tcPr/>
                </a:tc>
                <a:tc>
                  <a:txBody>
                    <a:bodyPr/>
                    <a:lstStyle/>
                    <a:p>
                      <a:pPr algn="ctr"/>
                      <a:r>
                        <a:rPr lang="en-GB" sz="1100" baseline="0" dirty="0" smtClean="0"/>
                        <a:t>32.2 </a:t>
                      </a:r>
                      <a:r>
                        <a:rPr lang="en-GB" sz="1100" dirty="0" smtClean="0"/>
                        <a:t>(27.5) </a:t>
                      </a:r>
                      <a:endParaRPr lang="en-GB" sz="1100" dirty="0"/>
                    </a:p>
                  </a:txBody>
                  <a:tcPr/>
                </a:tc>
                <a:tc>
                  <a:txBody>
                    <a:bodyPr/>
                    <a:lstStyle/>
                    <a:p>
                      <a:pPr algn="ctr"/>
                      <a:r>
                        <a:rPr lang="en-GB" sz="1100" dirty="0" smtClean="0"/>
                        <a:t>1.4% (1.5%)</a:t>
                      </a:r>
                      <a:r>
                        <a:rPr lang="en-GB" sz="1100" baseline="0" dirty="0" smtClean="0"/>
                        <a:t> </a:t>
                      </a:r>
                      <a:endParaRPr lang="en-GB" sz="1100" dirty="0"/>
                    </a:p>
                  </a:txBody>
                  <a:tcPr/>
                </a:tc>
              </a:tr>
            </a:tbl>
          </a:graphicData>
        </a:graphic>
      </p:graphicFrame>
      <p:sp>
        <p:nvSpPr>
          <p:cNvPr id="9" name="Rectangle 8"/>
          <p:cNvSpPr/>
          <p:nvPr/>
        </p:nvSpPr>
        <p:spPr>
          <a:xfrm>
            <a:off x="228599" y="1379695"/>
            <a:ext cx="1997765" cy="260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Aberdeenshire</a:t>
            </a:r>
            <a:endParaRPr lang="en-GB" dirty="0"/>
          </a:p>
        </p:txBody>
      </p:sp>
      <p:sp>
        <p:nvSpPr>
          <p:cNvPr id="10" name="Rectangle 9"/>
          <p:cNvSpPr/>
          <p:nvPr/>
        </p:nvSpPr>
        <p:spPr>
          <a:xfrm>
            <a:off x="5300868" y="1377849"/>
            <a:ext cx="1997765" cy="260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Moray</a:t>
            </a:r>
            <a:endParaRPr lang="en-GB" dirty="0"/>
          </a:p>
        </p:txBody>
      </p:sp>
      <p:graphicFrame>
        <p:nvGraphicFramePr>
          <p:cNvPr id="12" name="Table 11"/>
          <p:cNvGraphicFramePr>
            <a:graphicFrameLocks noGrp="1"/>
          </p:cNvGraphicFramePr>
          <p:nvPr>
            <p:extLst/>
          </p:nvPr>
        </p:nvGraphicFramePr>
        <p:xfrm>
          <a:off x="4503526" y="5935807"/>
          <a:ext cx="3646560" cy="731839"/>
        </p:xfrm>
        <a:graphic>
          <a:graphicData uri="http://schemas.openxmlformats.org/drawingml/2006/table">
            <a:tbl>
              <a:tblPr firstRow="1" bandRow="1">
                <a:tableStyleId>{5C22544A-7EE6-4342-B048-85BDC9FD1C3A}</a:tableStyleId>
              </a:tblPr>
              <a:tblGrid>
                <a:gridCol w="1215520"/>
                <a:gridCol w="1215520"/>
                <a:gridCol w="1215520"/>
              </a:tblGrid>
              <a:tr h="213165">
                <a:tc>
                  <a:txBody>
                    <a:bodyPr/>
                    <a:lstStyle/>
                    <a:p>
                      <a:pPr algn="ctr"/>
                      <a:r>
                        <a:rPr lang="en-GB" sz="1100" dirty="0" smtClean="0"/>
                        <a:t>7 day</a:t>
                      </a:r>
                      <a:r>
                        <a:rPr lang="en-GB" sz="1100" baseline="0" dirty="0" smtClean="0"/>
                        <a:t> positive cases</a:t>
                      </a:r>
                      <a:endParaRPr lang="en-GB" sz="1100" dirty="0"/>
                    </a:p>
                  </a:txBody>
                  <a:tcPr/>
                </a:tc>
                <a:tc>
                  <a:txBody>
                    <a:bodyPr/>
                    <a:lstStyle/>
                    <a:p>
                      <a:pPr algn="ctr"/>
                      <a:r>
                        <a:rPr lang="en-GB" sz="1100" dirty="0" smtClean="0"/>
                        <a:t>Rate</a:t>
                      </a:r>
                      <a:r>
                        <a:rPr lang="en-GB" sz="1100" baseline="0" dirty="0" smtClean="0"/>
                        <a:t> per 100,000 pop</a:t>
                      </a:r>
                      <a:endParaRPr lang="en-GB" sz="1100" dirty="0"/>
                    </a:p>
                  </a:txBody>
                  <a:tcPr/>
                </a:tc>
                <a:tc>
                  <a:txBody>
                    <a:bodyPr/>
                    <a:lstStyle/>
                    <a:p>
                      <a:pPr algn="ctr"/>
                      <a:r>
                        <a:rPr lang="en-GB" sz="1100" dirty="0" smtClean="0"/>
                        <a:t>7</a:t>
                      </a:r>
                      <a:r>
                        <a:rPr lang="en-GB" sz="1100" baseline="0" dirty="0" smtClean="0"/>
                        <a:t> day positivity rate</a:t>
                      </a:r>
                      <a:endParaRPr lang="en-GB" sz="1100" dirty="0"/>
                    </a:p>
                  </a:txBody>
                  <a:tcPr/>
                </a:tc>
              </a:tr>
              <a:tr h="305119">
                <a:tc>
                  <a:txBody>
                    <a:bodyPr/>
                    <a:lstStyle/>
                    <a:p>
                      <a:pPr algn="ctr"/>
                      <a:r>
                        <a:rPr lang="en-GB" sz="1100" baseline="0" dirty="0" smtClean="0"/>
                        <a:t>28 </a:t>
                      </a:r>
                      <a:r>
                        <a:rPr lang="en-GB" sz="1100" dirty="0" smtClean="0"/>
                        <a:t>(30) </a:t>
                      </a:r>
                      <a:endParaRPr lang="en-GB" sz="1100" dirty="0"/>
                    </a:p>
                  </a:txBody>
                  <a:tcPr/>
                </a:tc>
                <a:tc>
                  <a:txBody>
                    <a:bodyPr/>
                    <a:lstStyle/>
                    <a:p>
                      <a:pPr algn="ctr"/>
                      <a:r>
                        <a:rPr lang="en-GB" sz="1100" baseline="0" dirty="0" smtClean="0"/>
                        <a:t>29.3 </a:t>
                      </a:r>
                      <a:r>
                        <a:rPr lang="en-GB" sz="1100" dirty="0" smtClean="0"/>
                        <a:t>(31.3) </a:t>
                      </a:r>
                      <a:endParaRPr lang="en-GB" sz="1100" dirty="0"/>
                    </a:p>
                  </a:txBody>
                  <a:tcPr/>
                </a:tc>
                <a:tc>
                  <a:txBody>
                    <a:bodyPr/>
                    <a:lstStyle/>
                    <a:p>
                      <a:pPr algn="ctr"/>
                      <a:r>
                        <a:rPr lang="en-GB" sz="1100" dirty="0" smtClean="0"/>
                        <a:t>1.8% (2.1%) </a:t>
                      </a:r>
                      <a:endParaRPr lang="en-GB" sz="1100" dirty="0"/>
                    </a:p>
                  </a:txBody>
                  <a:tcPr/>
                </a:tc>
              </a:tr>
            </a:tbl>
          </a:graphicData>
        </a:graphic>
      </p:graphicFrame>
      <p:sp>
        <p:nvSpPr>
          <p:cNvPr id="13" name="Rectangle 12"/>
          <p:cNvSpPr/>
          <p:nvPr/>
        </p:nvSpPr>
        <p:spPr>
          <a:xfrm>
            <a:off x="9269894" y="1379694"/>
            <a:ext cx="1997765" cy="260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Aberdeen City</a:t>
            </a:r>
            <a:endParaRPr lang="en-GB" dirty="0"/>
          </a:p>
        </p:txBody>
      </p:sp>
      <p:graphicFrame>
        <p:nvGraphicFramePr>
          <p:cNvPr id="15" name="Table 14"/>
          <p:cNvGraphicFramePr>
            <a:graphicFrameLocks noGrp="1"/>
          </p:cNvGraphicFramePr>
          <p:nvPr>
            <p:extLst/>
          </p:nvPr>
        </p:nvGraphicFramePr>
        <p:xfrm>
          <a:off x="8431140" y="5947478"/>
          <a:ext cx="3646560" cy="731839"/>
        </p:xfrm>
        <a:graphic>
          <a:graphicData uri="http://schemas.openxmlformats.org/drawingml/2006/table">
            <a:tbl>
              <a:tblPr firstRow="1" bandRow="1">
                <a:tableStyleId>{5C22544A-7EE6-4342-B048-85BDC9FD1C3A}</a:tableStyleId>
              </a:tblPr>
              <a:tblGrid>
                <a:gridCol w="1215520"/>
                <a:gridCol w="1215520"/>
                <a:gridCol w="1215520"/>
              </a:tblGrid>
              <a:tr h="213165">
                <a:tc>
                  <a:txBody>
                    <a:bodyPr/>
                    <a:lstStyle/>
                    <a:p>
                      <a:pPr algn="ctr"/>
                      <a:r>
                        <a:rPr lang="en-GB" sz="1100" dirty="0" smtClean="0"/>
                        <a:t>7 day</a:t>
                      </a:r>
                      <a:r>
                        <a:rPr lang="en-GB" sz="1100" baseline="0" dirty="0" smtClean="0"/>
                        <a:t> positive cases</a:t>
                      </a:r>
                      <a:endParaRPr lang="en-GB" sz="1100" dirty="0"/>
                    </a:p>
                  </a:txBody>
                  <a:tcPr/>
                </a:tc>
                <a:tc>
                  <a:txBody>
                    <a:bodyPr/>
                    <a:lstStyle/>
                    <a:p>
                      <a:pPr algn="ctr"/>
                      <a:r>
                        <a:rPr lang="en-GB" sz="1100" dirty="0" smtClean="0"/>
                        <a:t>Rate</a:t>
                      </a:r>
                      <a:r>
                        <a:rPr lang="en-GB" sz="1100" baseline="0" dirty="0" smtClean="0"/>
                        <a:t> per 100,000 pop</a:t>
                      </a:r>
                      <a:endParaRPr lang="en-GB" sz="1100" dirty="0"/>
                    </a:p>
                  </a:txBody>
                  <a:tcPr/>
                </a:tc>
                <a:tc>
                  <a:txBody>
                    <a:bodyPr/>
                    <a:lstStyle/>
                    <a:p>
                      <a:pPr algn="ctr"/>
                      <a:r>
                        <a:rPr lang="en-GB" sz="1100" dirty="0" smtClean="0"/>
                        <a:t>7</a:t>
                      </a:r>
                      <a:r>
                        <a:rPr lang="en-GB" sz="1100" baseline="0" dirty="0" smtClean="0"/>
                        <a:t> day positivity rate</a:t>
                      </a:r>
                      <a:endParaRPr lang="en-GB" sz="1100" dirty="0"/>
                    </a:p>
                  </a:txBody>
                  <a:tcPr/>
                </a:tc>
              </a:tr>
              <a:tr h="305119">
                <a:tc>
                  <a:txBody>
                    <a:bodyPr/>
                    <a:lstStyle/>
                    <a:p>
                      <a:pPr algn="ctr"/>
                      <a:r>
                        <a:rPr lang="en-GB" sz="1100" dirty="0" smtClean="0"/>
                        <a:t> 75</a:t>
                      </a:r>
                      <a:r>
                        <a:rPr lang="en-GB" sz="1100" baseline="0" dirty="0" smtClean="0"/>
                        <a:t> </a:t>
                      </a:r>
                      <a:r>
                        <a:rPr lang="en-GB" sz="1100" dirty="0" smtClean="0"/>
                        <a:t>(82) </a:t>
                      </a:r>
                      <a:endParaRPr lang="en-GB" sz="1100" dirty="0"/>
                    </a:p>
                  </a:txBody>
                  <a:tcPr/>
                </a:tc>
                <a:tc>
                  <a:txBody>
                    <a:bodyPr/>
                    <a:lstStyle/>
                    <a:p>
                      <a:pPr algn="ctr"/>
                      <a:r>
                        <a:rPr lang="en-GB" sz="1100" baseline="0" dirty="0" smtClean="0"/>
                        <a:t>32.8 (35</a:t>
                      </a:r>
                      <a:r>
                        <a:rPr lang="en-GB" sz="1100" dirty="0" smtClean="0"/>
                        <a:t>.9) </a:t>
                      </a:r>
                      <a:endParaRPr lang="en-GB" sz="1100" dirty="0"/>
                    </a:p>
                  </a:txBody>
                  <a:tcPr/>
                </a:tc>
                <a:tc>
                  <a:txBody>
                    <a:bodyPr/>
                    <a:lstStyle/>
                    <a:p>
                      <a:pPr algn="ctr"/>
                      <a:r>
                        <a:rPr lang="en-GB" sz="1100" dirty="0" smtClean="0"/>
                        <a:t>1.4% (1.7%) </a:t>
                      </a:r>
                      <a:endParaRPr lang="en-GB" sz="1100" dirty="0"/>
                    </a:p>
                  </a:txBody>
                  <a:tcPr/>
                </a:tc>
              </a:tr>
            </a:tbl>
          </a:graphicData>
        </a:graphic>
      </p:graphicFrame>
      <p:pic>
        <p:nvPicPr>
          <p:cNvPr id="11" name="Picture 10"/>
          <p:cNvPicPr>
            <a:picLocks noChangeAspect="1"/>
          </p:cNvPicPr>
          <p:nvPr/>
        </p:nvPicPr>
        <p:blipFill>
          <a:blip r:embed="rId2"/>
          <a:stretch>
            <a:fillRect/>
          </a:stretch>
        </p:blipFill>
        <p:spPr>
          <a:xfrm>
            <a:off x="228599" y="1759352"/>
            <a:ext cx="4214812" cy="232780"/>
          </a:xfrm>
          <a:prstGeom prst="rect">
            <a:avLst/>
          </a:prstGeom>
        </p:spPr>
      </p:pic>
      <p:pic>
        <p:nvPicPr>
          <p:cNvPr id="4" name="Picture 3"/>
          <p:cNvPicPr>
            <a:picLocks noChangeAspect="1"/>
          </p:cNvPicPr>
          <p:nvPr/>
        </p:nvPicPr>
        <p:blipFill>
          <a:blip r:embed="rId3"/>
          <a:stretch>
            <a:fillRect/>
          </a:stretch>
        </p:blipFill>
        <p:spPr>
          <a:xfrm>
            <a:off x="228599" y="643248"/>
            <a:ext cx="4792938" cy="746045"/>
          </a:xfrm>
          <a:prstGeom prst="rect">
            <a:avLst/>
          </a:prstGeom>
        </p:spPr>
      </p:pic>
      <p:pic>
        <p:nvPicPr>
          <p:cNvPr id="3" name="Picture 2"/>
          <p:cNvPicPr>
            <a:picLocks noChangeAspect="1"/>
          </p:cNvPicPr>
          <p:nvPr/>
        </p:nvPicPr>
        <p:blipFill>
          <a:blip r:embed="rId4"/>
          <a:stretch>
            <a:fillRect/>
          </a:stretch>
        </p:blipFill>
        <p:spPr>
          <a:xfrm>
            <a:off x="8654369" y="1992132"/>
            <a:ext cx="3332222" cy="3506338"/>
          </a:xfrm>
          <a:prstGeom prst="rect">
            <a:avLst/>
          </a:prstGeom>
        </p:spPr>
      </p:pic>
      <p:pic>
        <p:nvPicPr>
          <p:cNvPr id="14" name="Picture 13"/>
          <p:cNvPicPr>
            <a:picLocks noChangeAspect="1"/>
          </p:cNvPicPr>
          <p:nvPr/>
        </p:nvPicPr>
        <p:blipFill>
          <a:blip r:embed="rId5"/>
          <a:stretch>
            <a:fillRect/>
          </a:stretch>
        </p:blipFill>
        <p:spPr>
          <a:xfrm>
            <a:off x="6410116" y="604528"/>
            <a:ext cx="4706385" cy="765057"/>
          </a:xfrm>
          <a:prstGeom prst="rect">
            <a:avLst/>
          </a:prstGeom>
        </p:spPr>
      </p:pic>
      <p:pic>
        <p:nvPicPr>
          <p:cNvPr id="20" name="Picture 19"/>
          <p:cNvPicPr>
            <a:picLocks noChangeAspect="1"/>
          </p:cNvPicPr>
          <p:nvPr/>
        </p:nvPicPr>
        <p:blipFill>
          <a:blip r:embed="rId6"/>
          <a:stretch>
            <a:fillRect/>
          </a:stretch>
        </p:blipFill>
        <p:spPr>
          <a:xfrm>
            <a:off x="620770" y="1992132"/>
            <a:ext cx="3584723" cy="3771288"/>
          </a:xfrm>
          <a:prstGeom prst="rect">
            <a:avLst/>
          </a:prstGeom>
        </p:spPr>
      </p:pic>
      <p:pic>
        <p:nvPicPr>
          <p:cNvPr id="21" name="Picture 20"/>
          <p:cNvPicPr>
            <a:picLocks noChangeAspect="1"/>
          </p:cNvPicPr>
          <p:nvPr/>
        </p:nvPicPr>
        <p:blipFill>
          <a:blip r:embed="rId7"/>
          <a:stretch>
            <a:fillRect/>
          </a:stretch>
        </p:blipFill>
        <p:spPr>
          <a:xfrm>
            <a:off x="4632405" y="1992132"/>
            <a:ext cx="3334689" cy="3454564"/>
          </a:xfrm>
          <a:prstGeom prst="rect">
            <a:avLst/>
          </a:prstGeom>
        </p:spPr>
      </p:pic>
      <p:sp>
        <p:nvSpPr>
          <p:cNvPr id="17" name="Title 1"/>
          <p:cNvSpPr txBox="1">
            <a:spLocks/>
          </p:cNvSpPr>
          <p:nvPr/>
        </p:nvSpPr>
        <p:spPr>
          <a:xfrm>
            <a:off x="19050" y="1"/>
            <a:ext cx="12130088" cy="523852"/>
          </a:xfrm>
          <a:prstGeom prst="rect">
            <a:avLst/>
          </a:prstGeom>
          <a:solidFill>
            <a:srgbClr val="92D050"/>
          </a:solidFill>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COVID - 7 day positivity rate 14 – 20 March (comparison to 2 – 8 Mar)</a:t>
            </a:r>
            <a:endParaRPr lang="en-GB" b="1" dirty="0">
              <a:solidFill>
                <a:schemeClr val="bg1"/>
              </a:solidFill>
            </a:endParaRPr>
          </a:p>
        </p:txBody>
      </p:sp>
    </p:spTree>
    <p:extLst>
      <p:ext uri="{BB962C8B-B14F-4D97-AF65-F5344CB8AC3E}">
        <p14:creationId xmlns:p14="http://schemas.microsoft.com/office/powerpoint/2010/main" val="198307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296" y="813893"/>
            <a:ext cx="2018431" cy="2545661"/>
          </a:xfrm>
          <a:prstGeom prst="rect">
            <a:avLst/>
          </a:prstGeom>
        </p:spPr>
      </p:pic>
      <p:sp>
        <p:nvSpPr>
          <p:cNvPr id="7" name="Title 1"/>
          <p:cNvSpPr txBox="1">
            <a:spLocks/>
          </p:cNvSpPr>
          <p:nvPr/>
        </p:nvSpPr>
        <p:spPr>
          <a:xfrm>
            <a:off x="1905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COVID - hospitalisations</a:t>
            </a:r>
            <a:endParaRPr lang="en-GB" b="1" dirty="0">
              <a:solidFill>
                <a:schemeClr val="bg1"/>
              </a:solidFill>
            </a:endParaRPr>
          </a:p>
        </p:txBody>
      </p:sp>
      <p:pic>
        <p:nvPicPr>
          <p:cNvPr id="3" name="Picture 2"/>
          <p:cNvPicPr>
            <a:picLocks noChangeAspect="1"/>
          </p:cNvPicPr>
          <p:nvPr/>
        </p:nvPicPr>
        <p:blipFill>
          <a:blip r:embed="rId3"/>
          <a:stretch>
            <a:fillRect/>
          </a:stretch>
        </p:blipFill>
        <p:spPr>
          <a:xfrm>
            <a:off x="3543299" y="813893"/>
            <a:ext cx="7490043" cy="3694617"/>
          </a:xfrm>
          <a:prstGeom prst="rect">
            <a:avLst/>
          </a:prstGeom>
        </p:spPr>
      </p:pic>
      <p:pic>
        <p:nvPicPr>
          <p:cNvPr id="4" name="Picture 3"/>
          <p:cNvPicPr>
            <a:picLocks noChangeAspect="1"/>
          </p:cNvPicPr>
          <p:nvPr/>
        </p:nvPicPr>
        <p:blipFill>
          <a:blip r:embed="rId4"/>
          <a:stretch>
            <a:fillRect/>
          </a:stretch>
        </p:blipFill>
        <p:spPr>
          <a:xfrm>
            <a:off x="227301" y="3505199"/>
            <a:ext cx="2186419" cy="2957475"/>
          </a:xfrm>
          <a:prstGeom prst="rect">
            <a:avLst/>
          </a:prstGeom>
        </p:spPr>
      </p:pic>
      <p:pic>
        <p:nvPicPr>
          <p:cNvPr id="6" name="Picture 5"/>
          <p:cNvPicPr>
            <a:picLocks noChangeAspect="1"/>
          </p:cNvPicPr>
          <p:nvPr/>
        </p:nvPicPr>
        <p:blipFill>
          <a:blip r:embed="rId5"/>
          <a:stretch>
            <a:fillRect/>
          </a:stretch>
        </p:blipFill>
        <p:spPr>
          <a:xfrm>
            <a:off x="3543299" y="4682585"/>
            <a:ext cx="8572499" cy="1780089"/>
          </a:xfrm>
          <a:prstGeom prst="rect">
            <a:avLst/>
          </a:prstGeom>
        </p:spPr>
      </p:pic>
      <p:sp>
        <p:nvSpPr>
          <p:cNvPr id="9" name="Rectangle 8"/>
          <p:cNvSpPr/>
          <p:nvPr/>
        </p:nvSpPr>
        <p:spPr>
          <a:xfrm>
            <a:off x="5343524" y="1409700"/>
            <a:ext cx="1095375"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r>
              <a:rPr lang="en-GB" baseline="30000" dirty="0" smtClean="0"/>
              <a:t>st</a:t>
            </a:r>
            <a:r>
              <a:rPr lang="en-GB" dirty="0" smtClean="0"/>
              <a:t> wave</a:t>
            </a:r>
            <a:endParaRPr lang="en-GB" dirty="0"/>
          </a:p>
        </p:txBody>
      </p:sp>
      <p:sp>
        <p:nvSpPr>
          <p:cNvPr id="12" name="Rectangle 11"/>
          <p:cNvSpPr/>
          <p:nvPr/>
        </p:nvSpPr>
        <p:spPr>
          <a:xfrm>
            <a:off x="9937967" y="1409700"/>
            <a:ext cx="1095375"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r>
              <a:rPr lang="en-GB" baseline="30000" dirty="0" smtClean="0"/>
              <a:t>nd</a:t>
            </a:r>
            <a:r>
              <a:rPr lang="en-GB" dirty="0" smtClean="0"/>
              <a:t> wave</a:t>
            </a:r>
            <a:endParaRPr lang="en-GB" dirty="0"/>
          </a:p>
        </p:txBody>
      </p:sp>
      <p:sp>
        <p:nvSpPr>
          <p:cNvPr id="13" name="Rectangle 12"/>
          <p:cNvSpPr/>
          <p:nvPr/>
        </p:nvSpPr>
        <p:spPr>
          <a:xfrm>
            <a:off x="6438899" y="2133601"/>
            <a:ext cx="1095375" cy="469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Aberdeen Lockdown</a:t>
            </a:r>
            <a:endParaRPr lang="en-GB" sz="1400" dirty="0"/>
          </a:p>
        </p:txBody>
      </p:sp>
    </p:spTree>
    <p:extLst>
      <p:ext uri="{BB962C8B-B14F-4D97-AF65-F5344CB8AC3E}">
        <p14:creationId xmlns:p14="http://schemas.microsoft.com/office/powerpoint/2010/main" val="80868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4378" y="823500"/>
            <a:ext cx="5976871" cy="701754"/>
          </a:xfrm>
          <a:prstGeom prst="rect">
            <a:avLst/>
          </a:prstGeom>
        </p:spPr>
      </p:pic>
      <p:sp>
        <p:nvSpPr>
          <p:cNvPr id="4" name="Title 1"/>
          <p:cNvSpPr txBox="1">
            <a:spLocks/>
          </p:cNvSpPr>
          <p:nvPr/>
        </p:nvSpPr>
        <p:spPr>
          <a:xfrm>
            <a:off x="19050" y="1"/>
            <a:ext cx="12130088" cy="593386"/>
          </a:xfrm>
          <a:prstGeom prst="rect">
            <a:avLst/>
          </a:prstGeom>
          <a:solidFill>
            <a:srgbClr val="92D050"/>
          </a:solidFill>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Vaccinations – as at 23 March (covering week 16 – 23 March)</a:t>
            </a:r>
            <a:endParaRPr lang="en-GB" b="1" dirty="0">
              <a:solidFill>
                <a:schemeClr val="bg1"/>
              </a:solidFill>
            </a:endParaRPr>
          </a:p>
        </p:txBody>
      </p:sp>
      <p:pic>
        <p:nvPicPr>
          <p:cNvPr id="5" name="Picture 4"/>
          <p:cNvPicPr>
            <a:picLocks noChangeAspect="1"/>
          </p:cNvPicPr>
          <p:nvPr/>
        </p:nvPicPr>
        <p:blipFill>
          <a:blip r:embed="rId3"/>
          <a:stretch>
            <a:fillRect/>
          </a:stretch>
        </p:blipFill>
        <p:spPr>
          <a:xfrm>
            <a:off x="346879" y="1635473"/>
            <a:ext cx="5469568" cy="3098452"/>
          </a:xfrm>
          <a:prstGeom prst="rect">
            <a:avLst/>
          </a:prstGeom>
        </p:spPr>
      </p:pic>
      <p:sp>
        <p:nvSpPr>
          <p:cNvPr id="8" name="Rectangle 7"/>
          <p:cNvSpPr/>
          <p:nvPr/>
        </p:nvSpPr>
        <p:spPr>
          <a:xfrm>
            <a:off x="6719888" y="4421311"/>
            <a:ext cx="5429250" cy="2123658"/>
          </a:xfrm>
          <a:prstGeom prst="rect">
            <a:avLst/>
          </a:prstGeom>
        </p:spPr>
        <p:txBody>
          <a:bodyPr wrap="square">
            <a:spAutoFit/>
          </a:bodyPr>
          <a:lstStyle/>
          <a:p>
            <a:r>
              <a:rPr lang="en-GB" sz="1200" b="1" dirty="0" smtClean="0">
                <a:latin typeface="Arial" panose="020B0604020202020204" pitchFamily="34" charset="0"/>
                <a:cs typeface="Arial" panose="020B0604020202020204" pitchFamily="34" charset="0"/>
              </a:rPr>
              <a:t>Key messages - Prioritisation </a:t>
            </a:r>
            <a:r>
              <a:rPr lang="en-GB" sz="1200" b="1" dirty="0">
                <a:latin typeface="Arial" panose="020B0604020202020204" pitchFamily="34" charset="0"/>
                <a:cs typeface="Arial" panose="020B0604020202020204" pitchFamily="34" charset="0"/>
              </a:rPr>
              <a:t>and </a:t>
            </a:r>
            <a:r>
              <a:rPr lang="en-GB" sz="1200" b="1" dirty="0" smtClean="0">
                <a:latin typeface="Arial" panose="020B0604020202020204" pitchFamily="34" charset="0"/>
                <a:cs typeface="Arial" panose="020B0604020202020204" pitchFamily="34" charset="0"/>
              </a:rPr>
              <a:t>appointments</a:t>
            </a:r>
          </a:p>
          <a:p>
            <a:endParaRPr lang="en-GB" sz="1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We are following the JCVI (Joint Committee of Vaccination and Immunisation) priorities</a:t>
            </a: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NHS </a:t>
            </a:r>
            <a:r>
              <a:rPr lang="en-GB" sz="1200" dirty="0" smtClean="0">
                <a:latin typeface="Arial" panose="020B0604020202020204" pitchFamily="34" charset="0"/>
                <a:cs typeface="Arial" panose="020B0604020202020204" pitchFamily="34" charset="0"/>
              </a:rPr>
              <a:t>Scotland will </a:t>
            </a:r>
            <a:r>
              <a:rPr lang="en-GB" sz="1200" dirty="0">
                <a:latin typeface="Arial" panose="020B0604020202020204" pitchFamily="34" charset="0"/>
                <a:cs typeface="Arial" panose="020B0604020202020204" pitchFamily="34" charset="0"/>
              </a:rPr>
              <a:t>invite people to allocated appointments (venue and time)</a:t>
            </a: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Members of the public do not need </a:t>
            </a:r>
            <a:r>
              <a:rPr lang="en-GB" sz="1200" dirty="0" smtClean="0">
                <a:latin typeface="Arial" panose="020B0604020202020204" pitchFamily="34" charset="0"/>
                <a:cs typeface="Arial" panose="020B0604020202020204" pitchFamily="34" charset="0"/>
              </a:rPr>
              <a:t>to </a:t>
            </a:r>
            <a:r>
              <a:rPr lang="en-GB" sz="1200" dirty="0">
                <a:latin typeface="Arial" panose="020B0604020202020204" pitchFamily="34" charset="0"/>
                <a:cs typeface="Arial" panose="020B0604020202020204" pitchFamily="34" charset="0"/>
              </a:rPr>
              <a:t>seek an </a:t>
            </a:r>
            <a:r>
              <a:rPr lang="en-GB" sz="1200" dirty="0" smtClean="0">
                <a:latin typeface="Arial" panose="020B0604020202020204" pitchFamily="34" charset="0"/>
                <a:cs typeface="Arial" panose="020B0604020202020204" pitchFamily="34" charset="0"/>
              </a:rPr>
              <a:t>appointment</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Unpaid carers can now register for a vaccine</a:t>
            </a:r>
            <a:endParaRPr lang="en-GB"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Advice </a:t>
            </a:r>
            <a:r>
              <a:rPr lang="en-GB" sz="1200" dirty="0">
                <a:latin typeface="Arial" panose="020B0604020202020204" pitchFamily="34" charset="0"/>
                <a:cs typeface="Arial" panose="020B0604020202020204" pitchFamily="34" charset="0"/>
              </a:rPr>
              <a:t>will be provided for those without their own transport</a:t>
            </a: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If you don’t have an appointment, please don’t come to a centre expecting to be ‘squeezed in’</a:t>
            </a:r>
          </a:p>
        </p:txBody>
      </p:sp>
      <p:sp>
        <p:nvSpPr>
          <p:cNvPr id="9" name="Rectangle 8"/>
          <p:cNvSpPr/>
          <p:nvPr/>
        </p:nvSpPr>
        <p:spPr>
          <a:xfrm>
            <a:off x="232534" y="5021307"/>
            <a:ext cx="5429250" cy="1569660"/>
          </a:xfrm>
          <a:prstGeom prst="rect">
            <a:avLst/>
          </a:prstGeom>
        </p:spPr>
        <p:txBody>
          <a:bodyPr wrap="square">
            <a:spAutoFit/>
          </a:bodyPr>
          <a:lstStyle/>
          <a:p>
            <a:r>
              <a:rPr lang="en-GB" sz="1200" b="1" dirty="0" smtClean="0">
                <a:latin typeface="Arial" panose="020B0604020202020204" pitchFamily="34" charset="0"/>
                <a:cs typeface="Arial" panose="020B0604020202020204" pitchFamily="34" charset="0"/>
              </a:rPr>
              <a:t>Key messages – Vaccination</a:t>
            </a:r>
          </a:p>
          <a:p>
            <a:endParaRPr lang="en-GB" sz="1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Everyone offered a vaccination should be encouraged to be vaccinated</a:t>
            </a: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NHSG and HSCPs have </a:t>
            </a:r>
            <a:r>
              <a:rPr lang="en-GB" sz="1200" dirty="0" smtClean="0">
                <a:latin typeface="Arial" panose="020B0604020202020204" pitchFamily="34" charset="0"/>
                <a:cs typeface="Arial" panose="020B0604020202020204" pitchFamily="34" charset="0"/>
              </a:rPr>
              <a:t>plans </a:t>
            </a:r>
            <a:r>
              <a:rPr lang="en-GB" sz="1200" dirty="0">
                <a:latin typeface="Arial" panose="020B0604020202020204" pitchFamily="34" charset="0"/>
                <a:cs typeface="Arial" panose="020B0604020202020204" pitchFamily="34" charset="0"/>
              </a:rPr>
              <a:t>that can respond to additional vaccine volumes becoming available</a:t>
            </a: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The vaccines are safe and effective and have been through the appropriate assessments by the MHRA</a:t>
            </a:r>
          </a:p>
          <a:p>
            <a:endParaRPr lang="en-GB" sz="1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68278" y="1635473"/>
            <a:ext cx="5425942" cy="2690697"/>
          </a:xfrm>
          <a:prstGeom prst="rect">
            <a:avLst/>
          </a:prstGeom>
        </p:spPr>
      </p:pic>
    </p:spTree>
    <p:extLst>
      <p:ext uri="{BB962C8B-B14F-4D97-AF65-F5344CB8AC3E}">
        <p14:creationId xmlns:p14="http://schemas.microsoft.com/office/powerpoint/2010/main" val="173106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1570" y="1"/>
            <a:ext cx="12130088" cy="593386"/>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Test and Protect</a:t>
            </a:r>
            <a:endParaRPr lang="en-GB" sz="3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TextBox 8"/>
          <p:cNvSpPr txBox="1"/>
          <p:nvPr/>
        </p:nvSpPr>
        <p:spPr>
          <a:xfrm>
            <a:off x="292682" y="3746987"/>
            <a:ext cx="6124575" cy="276999"/>
          </a:xfrm>
          <a:prstGeom prst="rect">
            <a:avLst/>
          </a:prstGeom>
          <a:noFill/>
        </p:spPr>
        <p:txBody>
          <a:bodyPr wrap="square" rtlCol="0">
            <a:spAutoFit/>
          </a:bodyPr>
          <a:lstStyle/>
          <a:p>
            <a:r>
              <a:rPr lang="en-GB" sz="1200" b="1" dirty="0" smtClean="0">
                <a:ln w="0"/>
                <a:effectLst>
                  <a:outerShdw blurRad="38100" dist="19050" dir="2700000" algn="tl" rotWithShape="0">
                    <a:schemeClr val="dk1">
                      <a:alpha val="40000"/>
                    </a:schemeClr>
                  </a:outerShdw>
                </a:effectLst>
              </a:rPr>
              <a:t>Emergency Admissions </a:t>
            </a:r>
            <a:endParaRPr lang="en-GB" sz="1200" b="1" dirty="0">
              <a:ln w="0"/>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432" y="4084721"/>
            <a:ext cx="5956675" cy="2382670"/>
          </a:xfrm>
          <a:prstGeom prst="rect">
            <a:avLst/>
          </a:prstGeom>
        </p:spPr>
      </p:pic>
      <p:sp>
        <p:nvSpPr>
          <p:cNvPr id="14" name="TextBox 13"/>
          <p:cNvSpPr txBox="1"/>
          <p:nvPr/>
        </p:nvSpPr>
        <p:spPr>
          <a:xfrm>
            <a:off x="6322093" y="3726455"/>
            <a:ext cx="5316584" cy="276999"/>
          </a:xfrm>
          <a:prstGeom prst="rect">
            <a:avLst/>
          </a:prstGeom>
          <a:noFill/>
        </p:spPr>
        <p:txBody>
          <a:bodyPr wrap="square" rtlCol="0">
            <a:spAutoFit/>
          </a:bodyPr>
          <a:lstStyle/>
          <a:p>
            <a:r>
              <a:rPr lang="en-GB" sz="1200" b="1" dirty="0" smtClean="0"/>
              <a:t>Elective Admissions</a:t>
            </a:r>
            <a:endParaRPr lang="en-GB" sz="1200" b="1" dirty="0"/>
          </a:p>
        </p:txBody>
      </p:sp>
      <p:sp>
        <p:nvSpPr>
          <p:cNvPr id="17" name="TextBox 16"/>
          <p:cNvSpPr txBox="1"/>
          <p:nvPr/>
        </p:nvSpPr>
        <p:spPr>
          <a:xfrm>
            <a:off x="3550232" y="3364196"/>
            <a:ext cx="5353050" cy="253916"/>
          </a:xfrm>
          <a:prstGeom prst="rect">
            <a:avLst/>
          </a:prstGeom>
          <a:noFill/>
        </p:spPr>
        <p:txBody>
          <a:bodyPr wrap="square" rtlCol="0">
            <a:spAutoFit/>
          </a:bodyPr>
          <a:lstStyle/>
          <a:p>
            <a:r>
              <a:rPr lang="en-GB" sz="1050" dirty="0" smtClean="0"/>
              <a:t>Pillar 1 – NHS Testing   Pillar 2 – UK </a:t>
            </a:r>
            <a:r>
              <a:rPr lang="en-GB" sz="1050" dirty="0" err="1" smtClean="0"/>
              <a:t>Gov</a:t>
            </a:r>
            <a:r>
              <a:rPr lang="en-GB" sz="1050" dirty="0" smtClean="0"/>
              <a:t> Testing</a:t>
            </a:r>
            <a:endParaRPr lang="en-GB" sz="1050"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075" y="780524"/>
            <a:ext cx="6004694" cy="255330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82" y="4044231"/>
            <a:ext cx="6000750" cy="2362579"/>
          </a:xfrm>
          <a:prstGeom prst="rect">
            <a:avLst/>
          </a:prstGeom>
        </p:spPr>
      </p:pic>
    </p:spTree>
    <p:extLst>
      <p:ext uri="{BB962C8B-B14F-4D97-AF65-F5344CB8AC3E}">
        <p14:creationId xmlns:p14="http://schemas.microsoft.com/office/powerpoint/2010/main" val="411735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7077" y="1237723"/>
            <a:ext cx="5181600" cy="2749702"/>
          </a:xfrm>
        </p:spPr>
      </p:pic>
      <p:graphicFrame>
        <p:nvGraphicFramePr>
          <p:cNvPr id="8" name="Content Placeholder 7"/>
          <p:cNvGraphicFramePr>
            <a:graphicFrameLocks noGrp="1"/>
          </p:cNvGraphicFramePr>
          <p:nvPr>
            <p:ph sz="half" idx="2"/>
            <p:extLst/>
          </p:nvPr>
        </p:nvGraphicFramePr>
        <p:xfrm>
          <a:off x="5634338" y="1396081"/>
          <a:ext cx="5507830" cy="1218706"/>
        </p:xfrm>
        <a:graphic>
          <a:graphicData uri="http://schemas.openxmlformats.org/drawingml/2006/table">
            <a:tbl>
              <a:tblPr firstRow="1" firstCol="1" bandRow="1">
                <a:tableStyleId>{5C22544A-7EE6-4342-B048-85BDC9FD1C3A}</a:tableStyleId>
              </a:tblPr>
              <a:tblGrid>
                <a:gridCol w="1410729"/>
                <a:gridCol w="1088364"/>
                <a:gridCol w="1742304"/>
                <a:gridCol w="1266433"/>
              </a:tblGrid>
              <a:tr h="367582">
                <a:tc>
                  <a:txBody>
                    <a:bodyPr/>
                    <a:lstStyle/>
                    <a:p>
                      <a:pPr>
                        <a:lnSpc>
                          <a:spcPct val="107000"/>
                        </a:lnSpc>
                        <a:spcAft>
                          <a:spcPts val="0"/>
                        </a:spcAft>
                      </a:pPr>
                      <a:r>
                        <a:rPr lang="en-GB" sz="1200" dirty="0">
                          <a:effectLst/>
                        </a:rPr>
                        <a:t>HSCP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200" dirty="0">
                          <a:effectLst/>
                        </a:rPr>
                        <a:t>Staff Tested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200" dirty="0">
                          <a:effectLst/>
                        </a:rPr>
                        <a:t>Eligible &amp; Available for Testing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200">
                          <a:effectLst/>
                        </a:rPr>
                        <a:t>% staff tested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r>
              <a:tr h="206823">
                <a:tc>
                  <a:txBody>
                    <a:bodyPr/>
                    <a:lstStyle/>
                    <a:p>
                      <a:pPr>
                        <a:lnSpc>
                          <a:spcPct val="107000"/>
                        </a:lnSpc>
                        <a:spcAft>
                          <a:spcPts val="0"/>
                        </a:spcAft>
                      </a:pPr>
                      <a:r>
                        <a:rPr lang="en-GB" sz="1200">
                          <a:effectLst/>
                        </a:rPr>
                        <a:t>Aberdeen City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a:effectLst/>
                        </a:rPr>
                        <a:t>1771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dirty="0">
                          <a:effectLst/>
                        </a:rPr>
                        <a:t>1798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a:effectLst/>
                        </a:rPr>
                        <a:t>98.5%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r>
              <a:tr h="206823">
                <a:tc>
                  <a:txBody>
                    <a:bodyPr/>
                    <a:lstStyle/>
                    <a:p>
                      <a:pPr>
                        <a:lnSpc>
                          <a:spcPct val="107000"/>
                        </a:lnSpc>
                        <a:spcAft>
                          <a:spcPts val="0"/>
                        </a:spcAft>
                      </a:pPr>
                      <a:r>
                        <a:rPr lang="en-GB" sz="1200" dirty="0">
                          <a:effectLst/>
                        </a:rPr>
                        <a:t>Aberdeenshire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dirty="0">
                          <a:effectLst/>
                        </a:rPr>
                        <a:t>2188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dirty="0">
                          <a:effectLst/>
                        </a:rPr>
                        <a:t>2244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dirty="0">
                          <a:effectLst/>
                        </a:rPr>
                        <a:t>97.5%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r>
              <a:tr h="206823">
                <a:tc>
                  <a:txBody>
                    <a:bodyPr/>
                    <a:lstStyle/>
                    <a:p>
                      <a:pPr>
                        <a:lnSpc>
                          <a:spcPct val="107000"/>
                        </a:lnSpc>
                        <a:spcAft>
                          <a:spcPts val="0"/>
                        </a:spcAft>
                      </a:pPr>
                      <a:r>
                        <a:rPr lang="en-GB" sz="1200" dirty="0">
                          <a:effectLst/>
                        </a:rPr>
                        <a:t>Moray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a:effectLst/>
                        </a:rPr>
                        <a:t>551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a:effectLst/>
                        </a:rPr>
                        <a:t>640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dirty="0">
                          <a:effectLst/>
                        </a:rPr>
                        <a:t>86.1%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r>
              <a:tr h="206823">
                <a:tc>
                  <a:txBody>
                    <a:bodyPr/>
                    <a:lstStyle/>
                    <a:p>
                      <a:pPr>
                        <a:lnSpc>
                          <a:spcPct val="107000"/>
                        </a:lnSpc>
                        <a:spcAft>
                          <a:spcPts val="0"/>
                        </a:spcAft>
                      </a:pPr>
                      <a:r>
                        <a:rPr lang="en-GB" sz="1200" dirty="0">
                          <a:effectLst/>
                        </a:rPr>
                        <a:t>Grampian Total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a:effectLst/>
                        </a:rPr>
                        <a:t>4510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a:effectLst/>
                        </a:rPr>
                        <a:t>4682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c>
                  <a:txBody>
                    <a:bodyPr/>
                    <a:lstStyle/>
                    <a:p>
                      <a:pPr algn="ctr">
                        <a:lnSpc>
                          <a:spcPct val="107000"/>
                        </a:lnSpc>
                        <a:spcAft>
                          <a:spcPts val="0"/>
                        </a:spcAft>
                      </a:pPr>
                      <a:r>
                        <a:rPr lang="en-GB" sz="1100" dirty="0">
                          <a:effectLst/>
                        </a:rPr>
                        <a:t>96.3%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58" marR="67358" marT="0" marB="0" anchor="b"/>
                </a:tc>
              </a:tr>
            </a:tbl>
          </a:graphicData>
        </a:graphic>
      </p:graphicFrame>
      <p:sp>
        <p:nvSpPr>
          <p:cNvPr id="5" name="Rectangle 4"/>
          <p:cNvSpPr/>
          <p:nvPr/>
        </p:nvSpPr>
        <p:spPr>
          <a:xfrm flipH="1">
            <a:off x="5634337" y="2728126"/>
            <a:ext cx="5507831" cy="1238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latin typeface="Arial" panose="020B0604020202020204" pitchFamily="34" charset="0"/>
                <a:cs typeface="Arial" panose="020B0604020202020204" pitchFamily="34" charset="0"/>
              </a:rPr>
              <a:t>Performance – Contact Tracing</a:t>
            </a:r>
          </a:p>
          <a:p>
            <a:pPr algn="ct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95% of contacts reached within 72 hours of test being undertaken</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More than 80% of contacts reached within 24 hours of test result being issued</a:t>
            </a:r>
            <a:endParaRPr lang="en-GB" sz="1200" dirty="0">
              <a:latin typeface="Arial" panose="020B0604020202020204" pitchFamily="34" charset="0"/>
              <a:cs typeface="Arial" panose="020B0604020202020204" pitchFamily="34" charset="0"/>
            </a:endParaRPr>
          </a:p>
        </p:txBody>
      </p:sp>
      <p:sp>
        <p:nvSpPr>
          <p:cNvPr id="7" name="Title 1"/>
          <p:cNvSpPr txBox="1">
            <a:spLocks noGrp="1"/>
          </p:cNvSpPr>
          <p:nvPr>
            <p:ph type="title"/>
          </p:nvPr>
        </p:nvSpPr>
        <p:spPr>
          <a:xfrm>
            <a:off x="-45760" y="45956"/>
            <a:ext cx="12049125" cy="822435"/>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Test and Protect</a:t>
            </a:r>
          </a:p>
        </p:txBody>
      </p:sp>
      <p:sp>
        <p:nvSpPr>
          <p:cNvPr id="10" name="TextBox 9"/>
          <p:cNvSpPr txBox="1"/>
          <p:nvPr/>
        </p:nvSpPr>
        <p:spPr>
          <a:xfrm>
            <a:off x="499578" y="881236"/>
            <a:ext cx="5161935" cy="369332"/>
          </a:xfrm>
          <a:prstGeom prst="rect">
            <a:avLst/>
          </a:prstGeom>
          <a:noFill/>
        </p:spPr>
        <p:txBody>
          <a:bodyPr wrap="square" rtlCol="0">
            <a:spAutoFit/>
          </a:bodyPr>
          <a:lstStyle/>
          <a:p>
            <a:r>
              <a:rPr lang="en-GB" dirty="0" smtClean="0"/>
              <a:t>NHSG Asymptomatic staff surveillance</a:t>
            </a:r>
            <a:endParaRPr lang="en-GB" dirty="0"/>
          </a:p>
        </p:txBody>
      </p:sp>
      <p:sp>
        <p:nvSpPr>
          <p:cNvPr id="11" name="TextBox 10"/>
          <p:cNvSpPr txBox="1"/>
          <p:nvPr/>
        </p:nvSpPr>
        <p:spPr>
          <a:xfrm>
            <a:off x="5661513" y="868391"/>
            <a:ext cx="5533102" cy="369332"/>
          </a:xfrm>
          <a:prstGeom prst="rect">
            <a:avLst/>
          </a:prstGeom>
          <a:noFill/>
        </p:spPr>
        <p:txBody>
          <a:bodyPr wrap="square" rtlCol="0">
            <a:spAutoFit/>
          </a:bodyPr>
          <a:lstStyle/>
          <a:p>
            <a:r>
              <a:rPr lang="en-GB" dirty="0" smtClean="0"/>
              <a:t>Care Home asymptomatic staff testing</a:t>
            </a:r>
            <a:endParaRPr lang="en-GB" dirty="0"/>
          </a:p>
        </p:txBody>
      </p:sp>
      <p:graphicFrame>
        <p:nvGraphicFramePr>
          <p:cNvPr id="12" name="Table 11"/>
          <p:cNvGraphicFramePr>
            <a:graphicFrameLocks noGrp="1"/>
          </p:cNvGraphicFramePr>
          <p:nvPr>
            <p:extLst/>
          </p:nvPr>
        </p:nvGraphicFramePr>
        <p:xfrm>
          <a:off x="181170" y="4109400"/>
          <a:ext cx="5360094" cy="2455801"/>
        </p:xfrm>
        <a:graphic>
          <a:graphicData uri="http://schemas.openxmlformats.org/drawingml/2006/table">
            <a:tbl>
              <a:tblPr>
                <a:tableStyleId>{5C22544A-7EE6-4342-B048-85BDC9FD1C3A}</a:tableStyleId>
              </a:tblPr>
              <a:tblGrid>
                <a:gridCol w="1809555"/>
                <a:gridCol w="628650"/>
                <a:gridCol w="757523"/>
                <a:gridCol w="423640"/>
                <a:gridCol w="448269"/>
                <a:gridCol w="443344"/>
                <a:gridCol w="849113"/>
              </a:tblGrid>
              <a:tr h="328073">
                <a:tc>
                  <a:txBody>
                    <a:bodyPr/>
                    <a:lstStyle/>
                    <a:p>
                      <a:pPr algn="l" fontAlgn="b"/>
                      <a:r>
                        <a:rPr lang="en-GB" sz="1100" b="1" u="none" strike="noStrike" dirty="0">
                          <a:effectLst/>
                        </a:rPr>
                        <a:t>Community Asymptomatic Testing </a:t>
                      </a:r>
                      <a:r>
                        <a:rPr lang="en-GB" sz="1100" b="1" u="none" strike="noStrike" dirty="0" smtClean="0">
                          <a:effectLst/>
                        </a:rPr>
                        <a:t>(24 </a:t>
                      </a:r>
                      <a:r>
                        <a:rPr lang="en-GB" sz="1100" b="1" u="none" strike="noStrike" dirty="0">
                          <a:effectLst/>
                        </a:rPr>
                        <a:t>Feb)</a:t>
                      </a:r>
                      <a:endParaRPr lang="en-GB"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Old Aberdeen</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Peterhead</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Keith</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err="1">
                          <a:effectLst/>
                        </a:rPr>
                        <a:t>Forres</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Buckie</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err="1">
                          <a:effectLst/>
                        </a:rPr>
                        <a:t>Lossiemouth</a:t>
                      </a:r>
                      <a:endParaRPr lang="en-GB" sz="1100" b="0" i="0" u="none" strike="noStrike" dirty="0">
                        <a:solidFill>
                          <a:srgbClr val="000000"/>
                        </a:solidFill>
                        <a:effectLst/>
                        <a:latin typeface="Calibri" panose="020F0502020204030204" pitchFamily="34" charset="0"/>
                      </a:endParaRPr>
                    </a:p>
                  </a:txBody>
                  <a:tcPr marL="6350" marR="6350" marT="6350" marB="0" anchor="b"/>
                </a:tc>
              </a:tr>
              <a:tr h="328073">
                <a:tc>
                  <a:txBody>
                    <a:bodyPr/>
                    <a:lstStyle/>
                    <a:p>
                      <a:pPr algn="l" fontAlgn="b"/>
                      <a:r>
                        <a:rPr lang="en-GB" sz="1100" u="none" strike="noStrike" dirty="0">
                          <a:effectLst/>
                        </a:rPr>
                        <a:t>Population</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14,530</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20,039</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4,734</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10,488</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9,677</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9,060</a:t>
                      </a:r>
                      <a:endParaRPr lang="en-GB" sz="1100" b="0" i="0" u="none" strike="noStrike" dirty="0">
                        <a:solidFill>
                          <a:srgbClr val="000000"/>
                        </a:solidFill>
                        <a:effectLst/>
                        <a:latin typeface="Calibri" panose="020F0502020204030204" pitchFamily="34" charset="0"/>
                      </a:endParaRPr>
                    </a:p>
                  </a:txBody>
                  <a:tcPr marL="6350" marR="6350" marT="6350" marB="0" anchor="b"/>
                </a:tc>
              </a:tr>
              <a:tr h="328073">
                <a:tc>
                  <a:txBody>
                    <a:bodyPr/>
                    <a:lstStyle/>
                    <a:p>
                      <a:pPr algn="l" fontAlgn="b"/>
                      <a:r>
                        <a:rPr lang="en-GB" sz="1100" u="none" strike="noStrike" dirty="0">
                          <a:effectLst/>
                        </a:rPr>
                        <a:t>Asymptomatic Testing Capacity per day</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110</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240</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240</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240</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240</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240</a:t>
                      </a:r>
                      <a:endParaRPr lang="en-GB" sz="1100" b="0" i="0" u="none" strike="noStrike" dirty="0">
                        <a:solidFill>
                          <a:srgbClr val="000000"/>
                        </a:solidFill>
                        <a:effectLst/>
                        <a:latin typeface="Calibri" panose="020F0502020204030204" pitchFamily="34" charset="0"/>
                      </a:endParaRPr>
                    </a:p>
                  </a:txBody>
                  <a:tcPr marL="6350" marR="6350" marT="6350" marB="0" anchor="b"/>
                </a:tc>
              </a:tr>
              <a:tr h="433135">
                <a:tc>
                  <a:txBody>
                    <a:bodyPr/>
                    <a:lstStyle/>
                    <a:p>
                      <a:pPr algn="l" fontAlgn="b"/>
                      <a:r>
                        <a:rPr lang="en-GB" sz="1100" u="none" strike="noStrike" dirty="0">
                          <a:effectLst/>
                        </a:rPr>
                        <a:t>Start date</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22-Feb</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26-Feb</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22-Feb</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01-Mar</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19-Mar</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11-Mar</a:t>
                      </a:r>
                      <a:endParaRPr lang="en-GB" sz="1100" b="0" i="0" u="none" strike="noStrike" dirty="0">
                        <a:solidFill>
                          <a:srgbClr val="000000"/>
                        </a:solidFill>
                        <a:effectLst/>
                        <a:latin typeface="Calibri" panose="020F0502020204030204" pitchFamily="34" charset="0"/>
                      </a:endParaRPr>
                    </a:p>
                  </a:txBody>
                  <a:tcPr marL="6350" marR="6350" marT="6350" marB="0" anchor="b"/>
                </a:tc>
              </a:tr>
              <a:tr h="328073">
                <a:tc>
                  <a:txBody>
                    <a:bodyPr/>
                    <a:lstStyle/>
                    <a:p>
                      <a:pPr algn="l" fontAlgn="b"/>
                      <a:r>
                        <a:rPr lang="en-GB" sz="1100" u="none" strike="noStrike" dirty="0">
                          <a:effectLst/>
                        </a:rPr>
                        <a:t>End date </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smtClean="0">
                          <a:effectLst/>
                        </a:rPr>
                        <a:t>12</a:t>
                      </a:r>
                      <a:r>
                        <a:rPr lang="en-GB" sz="1100" u="none" strike="noStrike" baseline="0" dirty="0" smtClean="0">
                          <a:effectLst/>
                        </a:rPr>
                        <a:t> </a:t>
                      </a:r>
                      <a:r>
                        <a:rPr lang="en-GB" sz="1100" u="none" strike="noStrike" dirty="0" smtClean="0">
                          <a:effectLst/>
                        </a:rPr>
                        <a:t>Mar</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smtClean="0">
                          <a:effectLst/>
                        </a:rPr>
                        <a:t>19</a:t>
                      </a:r>
                      <a:r>
                        <a:rPr lang="en-GB" sz="1100" u="none" strike="noStrike" baseline="0" dirty="0" smtClean="0">
                          <a:effectLst/>
                        </a:rPr>
                        <a:t> </a:t>
                      </a:r>
                      <a:r>
                        <a:rPr lang="en-GB" sz="1100" u="none" strike="noStrike" dirty="0" smtClean="0">
                          <a:effectLst/>
                        </a:rPr>
                        <a:t>Mar</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6350" marR="6350" marT="6350" marB="0" anchor="b"/>
                </a:tc>
              </a:tr>
              <a:tr h="328073">
                <a:tc>
                  <a:txBody>
                    <a:bodyPr/>
                    <a:lstStyle/>
                    <a:p>
                      <a:pPr algn="l" fontAlgn="b"/>
                      <a:r>
                        <a:rPr lang="en-GB" sz="1100" u="none" strike="noStrike">
                          <a:effectLst/>
                        </a:rPr>
                        <a:t>Number of people tested since deployment</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470</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895</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262</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413</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60</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195</a:t>
                      </a:r>
                      <a:endParaRPr lang="en-GB" sz="1100" b="0" i="0" u="none" strike="noStrike" dirty="0">
                        <a:solidFill>
                          <a:srgbClr val="000000"/>
                        </a:solidFill>
                        <a:effectLst/>
                        <a:latin typeface="Calibri" panose="020F0502020204030204" pitchFamily="34" charset="0"/>
                      </a:endParaRPr>
                    </a:p>
                  </a:txBody>
                  <a:tcPr marL="6350" marR="6350" marT="6350" marB="0" anchor="b"/>
                </a:tc>
              </a:tr>
              <a:tr h="328073">
                <a:tc>
                  <a:txBody>
                    <a:bodyPr/>
                    <a:lstStyle/>
                    <a:p>
                      <a:pPr algn="l" fontAlgn="b"/>
                      <a:r>
                        <a:rPr lang="en-GB" sz="1100" u="none" strike="noStrike" dirty="0">
                          <a:effectLst/>
                        </a:rPr>
                        <a:t>Number of positives detected since deployment</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4</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2</a:t>
                      </a:r>
                      <a:endParaRPr lang="en-GB"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
        <p:nvSpPr>
          <p:cNvPr id="2" name="TextBox 1"/>
          <p:cNvSpPr txBox="1"/>
          <p:nvPr/>
        </p:nvSpPr>
        <p:spPr>
          <a:xfrm>
            <a:off x="5661513" y="4109400"/>
            <a:ext cx="5533102" cy="2554545"/>
          </a:xfrm>
          <a:prstGeom prst="rect">
            <a:avLst/>
          </a:prstGeom>
          <a:noFill/>
        </p:spPr>
        <p:txBody>
          <a:bodyPr wrap="square" rtlCol="0">
            <a:spAutoFit/>
          </a:bodyPr>
          <a:lstStyle/>
          <a:p>
            <a:r>
              <a:rPr lang="en-GB" sz="1600" b="1" dirty="0" smtClean="0"/>
              <a:t>Key Messages</a:t>
            </a:r>
          </a:p>
          <a:p>
            <a:endParaRPr lang="en-GB" sz="1600" b="1" dirty="0" smtClean="0"/>
          </a:p>
          <a:p>
            <a:pPr marL="342900" indent="-342900">
              <a:buFont typeface="Arial" panose="020B0604020202020204" pitchFamily="34" charset="0"/>
              <a:buChar char="•"/>
            </a:pPr>
            <a:r>
              <a:rPr lang="en-GB" sz="1600" dirty="0" smtClean="0"/>
              <a:t>SG testing strategy fully implemented in NHSG – this includes symptomatic testing using PCR tests and asymptomatic testing using both PCR and Lateral Flow Device (LFD) testing</a:t>
            </a:r>
          </a:p>
          <a:p>
            <a:pPr marL="285750" indent="-285750">
              <a:buFont typeface="Arial" panose="020B0604020202020204" pitchFamily="34" charset="0"/>
              <a:buChar char="•"/>
            </a:pPr>
            <a:endParaRPr lang="en-GB" sz="1600" dirty="0" smtClean="0"/>
          </a:p>
          <a:p>
            <a:pPr marL="342900" indent="-342900">
              <a:buFont typeface="Arial" panose="020B0604020202020204" pitchFamily="34" charset="0"/>
              <a:buChar char="•"/>
            </a:pPr>
            <a:r>
              <a:rPr lang="en-GB" sz="1600" dirty="0" smtClean="0"/>
              <a:t>Asymptomatic twice-weekly LFD testing for healthcare workers has moderate uptake – work ongoing  to address this</a:t>
            </a:r>
          </a:p>
        </p:txBody>
      </p:sp>
    </p:spTree>
    <p:extLst>
      <p:ext uri="{BB962C8B-B14F-4D97-AF65-F5344CB8AC3E}">
        <p14:creationId xmlns:p14="http://schemas.microsoft.com/office/powerpoint/2010/main" val="1132560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1688" y="781050"/>
            <a:ext cx="6627043" cy="2705100"/>
          </a:xfrm>
          <a:prstGeom prst="rect">
            <a:avLst/>
          </a:prstGeom>
        </p:spPr>
      </p:pic>
      <p:pic>
        <p:nvPicPr>
          <p:cNvPr id="3" name="Picture 2"/>
          <p:cNvPicPr>
            <a:picLocks noChangeAspect="1"/>
          </p:cNvPicPr>
          <p:nvPr/>
        </p:nvPicPr>
        <p:blipFill>
          <a:blip r:embed="rId3"/>
          <a:stretch>
            <a:fillRect/>
          </a:stretch>
        </p:blipFill>
        <p:spPr>
          <a:xfrm>
            <a:off x="451687" y="3738636"/>
            <a:ext cx="6627043" cy="3178140"/>
          </a:xfrm>
          <a:prstGeom prst="rect">
            <a:avLst/>
          </a:prstGeom>
        </p:spPr>
      </p:pic>
      <p:sp>
        <p:nvSpPr>
          <p:cNvPr id="4" name="Title 1"/>
          <p:cNvSpPr txBox="1">
            <a:spLocks/>
          </p:cNvSpPr>
          <p:nvPr/>
        </p:nvSpPr>
        <p:spPr>
          <a:xfrm>
            <a:off x="1905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Surge and Flow</a:t>
            </a:r>
            <a:endParaRPr lang="en-GB" b="1" dirty="0">
              <a:solidFill>
                <a:schemeClr val="bg1"/>
              </a:solidFill>
            </a:endParaRPr>
          </a:p>
        </p:txBody>
      </p:sp>
      <p:sp>
        <p:nvSpPr>
          <p:cNvPr id="5" name="Rectangle 4"/>
          <p:cNvSpPr/>
          <p:nvPr/>
        </p:nvSpPr>
        <p:spPr>
          <a:xfrm>
            <a:off x="7715251" y="781050"/>
            <a:ext cx="4343400" cy="4401205"/>
          </a:xfrm>
          <a:prstGeom prst="rect">
            <a:avLst/>
          </a:prstGeom>
        </p:spPr>
        <p:txBody>
          <a:bodyPr wrap="square">
            <a:spAutoFit/>
          </a:bodyPr>
          <a:lstStyle/>
          <a:p>
            <a:r>
              <a:rPr lang="en-GB" sz="1400" b="1" dirty="0" smtClean="0"/>
              <a:t>Key elements of the Winter Surge Plan</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smtClean="0"/>
              <a:t>Redesigned Frailty Pathway and commissioned additional community beds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smtClean="0"/>
              <a:t>Redesign of Urgent Care was assisted in reducing attendances at the main Emergency Departments</a:t>
            </a:r>
            <a:endParaRPr lang="en-GB" sz="1400" dirty="0"/>
          </a:p>
          <a:p>
            <a:endParaRPr lang="en-GB" sz="1400" dirty="0"/>
          </a:p>
          <a:p>
            <a:pPr marL="342900" indent="-342900">
              <a:buFont typeface="Arial" panose="020B0604020202020204" pitchFamily="34" charset="0"/>
              <a:buChar char="•"/>
            </a:pPr>
            <a:r>
              <a:rPr lang="en-GB" sz="1400" dirty="0"/>
              <a:t>COVID Demand </a:t>
            </a:r>
            <a:r>
              <a:rPr lang="en-GB" sz="1400" dirty="0" smtClean="0"/>
              <a:t>high during December and January</a:t>
            </a:r>
            <a:r>
              <a:rPr lang="en-GB" sz="1400" dirty="0"/>
              <a:t> </a:t>
            </a:r>
            <a:r>
              <a:rPr lang="en-GB" sz="1400" dirty="0" smtClean="0"/>
              <a:t>and has gradually reduced.  Overall winter demand lower than in prior years (emergency admissions)</a:t>
            </a: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smtClean="0"/>
              <a:t>Flow </a:t>
            </a:r>
            <a:r>
              <a:rPr lang="en-GB" sz="1400" dirty="0"/>
              <a:t>out </a:t>
            </a:r>
            <a:r>
              <a:rPr lang="en-GB" sz="1400" dirty="0" smtClean="0"/>
              <a:t>of main hospital sites in January was constrained </a:t>
            </a:r>
            <a:r>
              <a:rPr lang="en-GB" sz="1400" dirty="0"/>
              <a:t>by community </a:t>
            </a:r>
            <a:r>
              <a:rPr lang="en-GB" sz="1400" dirty="0" smtClean="0"/>
              <a:t>capacity (community hospitals and care homes).  Position has significantly improved and would acknowledge the joint working between care homes and our staff</a:t>
            </a:r>
            <a:endParaRPr lang="en-GB" sz="1400" dirty="0"/>
          </a:p>
          <a:p>
            <a:endParaRPr lang="en-GB" sz="1400" dirty="0"/>
          </a:p>
          <a:p>
            <a:pPr marL="342900" indent="-342900">
              <a:buFont typeface="Arial" panose="020B0604020202020204" pitchFamily="34" charset="0"/>
              <a:buChar char="•"/>
            </a:pPr>
            <a:r>
              <a:rPr lang="en-GB" sz="1400" dirty="0"/>
              <a:t>Flexible, professional and dedicated </a:t>
            </a:r>
            <a:r>
              <a:rPr lang="en-GB" sz="1400" dirty="0" smtClean="0"/>
              <a:t>staff and commitment to whole system working</a:t>
            </a:r>
            <a:endParaRPr lang="en-GB" sz="1400" dirty="0"/>
          </a:p>
        </p:txBody>
      </p:sp>
    </p:spTree>
    <p:extLst>
      <p:ext uri="{BB962C8B-B14F-4D97-AF65-F5344CB8AC3E}">
        <p14:creationId xmlns:p14="http://schemas.microsoft.com/office/powerpoint/2010/main" val="130733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9850" y="742949"/>
            <a:ext cx="7096325" cy="3487406"/>
          </a:xfrm>
          <a:prstGeom prst="rect">
            <a:avLst/>
          </a:prstGeom>
        </p:spPr>
      </p:pic>
      <p:sp>
        <p:nvSpPr>
          <p:cNvPr id="5" name="Rectangle 4"/>
          <p:cNvSpPr/>
          <p:nvPr/>
        </p:nvSpPr>
        <p:spPr>
          <a:xfrm>
            <a:off x="609600" y="4984820"/>
            <a:ext cx="5029200" cy="1600438"/>
          </a:xfrm>
          <a:prstGeom prst="rect">
            <a:avLst/>
          </a:prstGeom>
        </p:spPr>
        <p:txBody>
          <a:bodyPr wrap="square">
            <a:spAutoFit/>
          </a:bodyPr>
          <a:lstStyle/>
          <a:p>
            <a:r>
              <a:rPr lang="en-GB" sz="1400" b="1" dirty="0" smtClean="0">
                <a:effectLst/>
              </a:rPr>
              <a:t>Emergency Admissions</a:t>
            </a:r>
          </a:p>
          <a:p>
            <a:r>
              <a:rPr lang="en-GB" sz="1400" dirty="0" smtClean="0">
                <a:effectLst/>
              </a:rPr>
              <a:t>The number of emergency admissions dropped to 60% of normal pre-COVID-19 levels in the week ending 29 March 2020. Emergency admissions then increased to a peak of 95% of normal levels in the week ending 23 August. Since then, emergency admissions have decreased slightly to 81% of normal levels in the week ending 24 January 2021.</a:t>
            </a:r>
          </a:p>
        </p:txBody>
      </p:sp>
      <p:sp>
        <p:nvSpPr>
          <p:cNvPr id="6" name="Rectangle 5"/>
          <p:cNvSpPr/>
          <p:nvPr/>
        </p:nvSpPr>
        <p:spPr>
          <a:xfrm>
            <a:off x="6410324" y="4422845"/>
            <a:ext cx="5400675" cy="2246769"/>
          </a:xfrm>
          <a:prstGeom prst="rect">
            <a:avLst/>
          </a:prstGeom>
        </p:spPr>
        <p:txBody>
          <a:bodyPr wrap="square">
            <a:spAutoFit/>
          </a:bodyPr>
          <a:lstStyle/>
          <a:p>
            <a:r>
              <a:rPr lang="en-GB" sz="1400" b="1" dirty="0" smtClean="0"/>
              <a:t>Planned</a:t>
            </a:r>
            <a:r>
              <a:rPr lang="en-GB" sz="1400" b="1" dirty="0" smtClean="0">
                <a:effectLst/>
              </a:rPr>
              <a:t> Admissions</a:t>
            </a:r>
          </a:p>
          <a:p>
            <a:r>
              <a:rPr lang="en-GB" sz="1400" dirty="0" smtClean="0"/>
              <a:t>All elective procedures were suspended when lockdown began in the 1st wave.</a:t>
            </a:r>
            <a:r>
              <a:rPr lang="en-GB" sz="1400" dirty="0"/>
              <a:t> </a:t>
            </a:r>
            <a:r>
              <a:rPr lang="en-GB" sz="1400" dirty="0" smtClean="0"/>
              <a:t> The 'NHS is Open' campaign was launched on 24 April to encourage members of the public not to delay seeking medical advice.</a:t>
            </a:r>
          </a:p>
          <a:p>
            <a:r>
              <a:rPr lang="en-GB" sz="1400" dirty="0" smtClean="0">
                <a:effectLst/>
              </a:rPr>
              <a:t>The number of planned admissions increased after that and remained around 70% to 80% of normal levels from the week ending 6 September 2020 to the week ending 20 December 2020. The subsequent drop in planned admissions over the festive period was in line with previous years. Latest data shows that planned hospital admissions are at 62% of normal levels in the week ending 24 January 2021.</a:t>
            </a:r>
          </a:p>
        </p:txBody>
      </p:sp>
      <p:sp>
        <p:nvSpPr>
          <p:cNvPr id="7" name="Rectangle 6"/>
          <p:cNvSpPr/>
          <p:nvPr/>
        </p:nvSpPr>
        <p:spPr>
          <a:xfrm>
            <a:off x="8001000" y="742949"/>
            <a:ext cx="4048125" cy="954107"/>
          </a:xfrm>
          <a:prstGeom prst="rect">
            <a:avLst/>
          </a:prstGeom>
        </p:spPr>
        <p:txBody>
          <a:bodyPr wrap="square">
            <a:spAutoFit/>
          </a:bodyPr>
          <a:lstStyle/>
          <a:p>
            <a:r>
              <a:rPr lang="en-GB" sz="1400" dirty="0"/>
              <a:t>Hospital admission numbers give an indication of the wider impacts COVID-19 is having across the NHS. </a:t>
            </a:r>
          </a:p>
          <a:p>
            <a:endParaRPr lang="en-GB" sz="1400" dirty="0"/>
          </a:p>
          <a:p>
            <a:r>
              <a:rPr lang="en-GB" sz="1400" b="1" dirty="0" smtClean="0"/>
              <a:t>Source: PHS Publications</a:t>
            </a:r>
            <a:endParaRPr lang="en-GB" sz="1400" b="1" dirty="0"/>
          </a:p>
        </p:txBody>
      </p:sp>
      <p:sp>
        <p:nvSpPr>
          <p:cNvPr id="9" name="Title 1"/>
          <p:cNvSpPr txBox="1">
            <a:spLocks/>
          </p:cNvSpPr>
          <p:nvPr/>
        </p:nvSpPr>
        <p:spPr>
          <a:xfrm>
            <a:off x="19050" y="1"/>
            <a:ext cx="12130088" cy="523852"/>
          </a:xfrm>
          <a:prstGeom prst="rect">
            <a:avLst/>
          </a:prstGeom>
          <a:solidFill>
            <a:srgbClr val="92D050"/>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NHS Scotland – planned and emergency admissions </a:t>
            </a:r>
            <a:endParaRPr lang="en-GB" b="1" dirty="0">
              <a:solidFill>
                <a:schemeClr val="bg1"/>
              </a:solidFill>
            </a:endParaRPr>
          </a:p>
        </p:txBody>
      </p:sp>
    </p:spTree>
    <p:extLst>
      <p:ext uri="{BB962C8B-B14F-4D97-AF65-F5344CB8AC3E}">
        <p14:creationId xmlns:p14="http://schemas.microsoft.com/office/powerpoint/2010/main" val="1982413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HSGStandard" ma:contentTypeID="0x0101003F95EE0E5E1B4A03ABDCE61B312B676F01003DB6188D522A5442A8E322B87BFD7C9C" ma:contentTypeVersion="1" ma:contentTypeDescription="Standard NHSG Formal Document Content Type" ma:contentTypeScope="" ma:versionID="c59482280d747fc290d962cc34f62061">
  <xsd:schema xmlns:xsd="http://www.w3.org/2001/XMLSchema" xmlns:p="http://schemas.microsoft.com/office/2006/metadata/properties" xmlns:ns1="http://schemas.microsoft.com/sharepoint/v3" targetNamespace="http://schemas.microsoft.com/office/2006/metadata/properties" ma:root="true" ma:fieldsID="2af8bd33e1288db3c55f2c1f850e3101" ns1:_="">
    <xsd:import namespace="http://schemas.microsoft.com/sharepoint/v3"/>
    <xsd:element name="properties">
      <xsd:complexType>
        <xsd:sequence>
          <xsd:element name="documentManagement">
            <xsd:complexType>
              <xsd:all>
                <xsd:element ref="ns1:NHSG_Document_Author"/>
                <xsd:element ref="ns1:NHSG_Document_Reviewer"/>
                <xsd:element ref="ns1:NHSG_Document_Review_Date"/>
                <xsd:element ref="ns1:ExpiryDate"/>
                <xsd:element ref="ns1:NHSG_Document_Audience"/>
                <xsd:element ref="ns1:NHSG_Document_Subject"/>
                <xsd:element ref="ns1:NHSG_Publication_Class"/>
                <xsd:element ref="ns1:NHSG_Information_Type"/>
                <xsd:element ref="ns1:NHSG_Document_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HSG_Document_Author" ma:index="1" ma:displayName="Author" ma:internalName="NHSG_Document_Autho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er" ma:index="2" ma:displayName="Document Reviewer" ma:internalName="NHSG_Document_Review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_Date" ma:index="3" ma:displayName="Review Date" ma:format="DateOnly" ma:internalName="NHSG_Document_Review_Date" ma:readOnly="false">
      <xsd:simpleType>
        <xsd:restriction base="dms:DateTime"/>
      </xsd:simpleType>
    </xsd:element>
    <xsd:element name="ExpiryDate" ma:index="4" ma:displayName="Expiry Date" ma:format="DateOnly" ma:internalName="ExpiryDate" ma:readOnly="false">
      <xsd:simpleType>
        <xsd:restriction base="dms:DateTime"/>
      </xsd:simpleType>
    </xsd:element>
    <xsd:element name="NHSG_Document_Audience" ma:index="5" ma:displayName="Audience" ma:default="NHS Grampian - Internal" ma:internalName="NHSG_Document_Audience">
      <xsd:simpleType>
        <xsd:restriction base="dms:Choice">
          <xsd:enumeration value="NHS Grampian - Internal"/>
          <xsd:enumeration value="Public - External"/>
        </xsd:restriction>
      </xsd:simpleType>
    </xsd:element>
    <xsd:element name="NHSG_Document_Subject" ma:index="6" ma:displayName="Subject" ma:default="About NHS Grampian" ma:internalName="NHSG_Document_Subject">
      <xsd:simpleType>
        <xsd:restriction base="dms:Choice">
          <xsd:enumeration value="About NHS Grampian"/>
          <xsd:enumeration value="Academic partners"/>
          <xsd:enumeration value="Access to information, rights of"/>
          <xsd:enumeration value="Achievements"/>
          <xsd:enumeration value="Action Plan"/>
          <xsd:enumeration value="Action Plan (Local Joint)"/>
          <xsd:enumeration value="Administrative "/>
          <xsd:enumeration value="Adverse incident reporting"/>
          <xsd:enumeration value="Advocacy"/>
          <xsd:enumeration value="Agenda of Board Meetings"/>
          <xsd:enumeration value="Agenda of Board sub-committee meetings"/>
          <xsd:enumeration value="Agenda of meetings"/>
          <xsd:enumeration value="Aims and objectives"/>
          <xsd:enumeration value="Annual Report"/>
          <xsd:enumeration value="Application forms"/>
          <xsd:enumeration value="Area Clinical Forum (ACF)"/>
          <xsd:enumeration value="Audit issues"/>
          <xsd:enumeration value="Audit material"/>
          <xsd:enumeration value="Benchmarking"/>
          <xsd:enumeration value="Business Continuity"/>
          <xsd:enumeration value="Business Plan/Strategic Plan"/>
          <xsd:enumeration value="Business Planning"/>
          <xsd:enumeration value="Catering"/>
          <xsd:enumeration value="Charitable bodies"/>
          <xsd:enumeration value="Chief Executive"/>
          <xsd:enumeration value="Child Protection"/>
          <xsd:enumeration value="Cleaning"/>
          <xsd:enumeration value="Clinical Audit"/>
          <xsd:enumeration value="Clinical Governance"/>
          <xsd:enumeration value="Clinical Guidelines"/>
          <xsd:enumeration value="Clinical policy/protocol"/>
          <xsd:enumeration value="Clinical services that we commission"/>
          <xsd:enumeration value="Clinical services that we provide"/>
          <xsd:enumeration value="Clinical Supervision"/>
          <xsd:enumeration value="Closures/variation of services"/>
          <xsd:enumeration value="Codes of Conduct"/>
          <xsd:enumeration value="Commercial information"/>
          <xsd:enumeration value="Communications"/>
          <xsd:enumeration value="Communications with the media"/>
          <xsd:enumeration value="Complaints"/>
          <xsd:enumeration value="Complaints procedure"/>
          <xsd:enumeration value="Confidential information"/>
          <xsd:enumeration value="Confidentiality"/>
          <xsd:enumeration value="Consent"/>
          <xsd:enumeration value="Consultant Appraisal"/>
          <xsd:enumeration value="Consultation Paper"/>
          <xsd:enumeration value="Consultation procedures"/>
          <xsd:enumeration value="Consultations in progress"/>
          <xsd:enumeration value="Contracts"/>
          <xsd:enumeration value="Contracts GP/Consultants"/>
          <xsd:enumeration value="Corporate Governance"/>
          <xsd:enumeration value="Corporate Information "/>
          <xsd:enumeration value="Corporate Plan"/>
          <xsd:enumeration value="Corporate Reports"/>
          <xsd:enumeration value="Customer Services"/>
          <xsd:enumeration value="Data Processing Agreements"/>
          <xsd:enumeration value="Data Protection Act 1998"/>
          <xsd:enumeration value="Decision-making processes"/>
          <xsd:enumeration value="Details of NHS Grampian"/>
          <xsd:enumeration value="Development areas"/>
          <xsd:enumeration value="Dietetics"/>
          <xsd:enumeration value="Director of Nursing"/>
          <xsd:enumeration value="Disability and Equality"/>
          <xsd:enumeration value="Disciplinary procedures"/>
          <xsd:enumeration value="e-Care"/>
          <xsd:enumeration value="e-Health"/>
          <xsd:enumeration value="Emergency Planning"/>
          <xsd:enumeration value="Endowment funds"/>
          <xsd:enumeration value="Environmental Information "/>
          <xsd:enumeration value="Environmental Information Regulations"/>
          <xsd:enumeration value="Equality"/>
          <xsd:enumeration value="Equipment - Fixed and Moveable Assets"/>
          <xsd:enumeration value="Estates"/>
          <xsd:enumeration value="Finance, resources"/>
          <xsd:enumeration value="Financial accounts"/>
          <xsd:enumeration value="Financial aims"/>
          <xsd:enumeration value="Financial Information "/>
          <xsd:enumeration value="Financial objectives"/>
          <xsd:enumeration value="Financial targets"/>
          <xsd:enumeration value="Formal consultation documentation"/>
          <xsd:enumeration value="Freedom of Information Scotland Act 2002"/>
          <xsd:enumeration value="Funding details"/>
          <xsd:enumeration value="General Dental Services"/>
          <xsd:enumeration value="General policies and procedures"/>
          <xsd:enumeration value="General Practitioners"/>
          <xsd:enumeration value="Governance"/>
          <xsd:enumeration value="Guidance and information leaflets"/>
          <xsd:enumeration value="Health and Safety Policy"/>
          <xsd:enumeration value="Health and Safety"/>
          <xsd:enumeration value="How the services match the needs of the community"/>
          <xsd:enumeration value="How we deliver our services"/>
          <xsd:enumeration value="Human Resources"/>
          <xsd:enumeration value="IM and T"/>
          <xsd:enumeration value="Improving Working Lives"/>
          <xsd:enumeration value="Independent inspections and findings"/>
          <xsd:enumeration value="Induction"/>
          <xsd:enumeration value="Infection Control and Policy"/>
          <xsd:enumeration value="Information Governance"/>
          <xsd:enumeration value="Information Management"/>
          <xsd:enumeration value="Information-sharing protocols"/>
          <xsd:enumeration value="Internal Meetings"/>
          <xsd:enumeration value="Joint Futures"/>
          <xsd:enumeration value="Key performance indicators"/>
          <xsd:enumeration value="Legal"/>
          <xsd:enumeration value="Local Newsletter"/>
          <xsd:enumeration value="Local NHS structure"/>
          <xsd:enumeration value="Local Strategic Partnerships"/>
          <xsd:enumeration value="Management and Prevention of Violence at Work Policy"/>
          <xsd:enumeration value="Management arrangements"/>
          <xsd:enumeration value="Medical Director"/>
          <xsd:enumeration value="Mental Health Division"/>
          <xsd:enumeration value="Minutes of Board meetings "/>
          <xsd:enumeration value="Minutes of Board sub-committee meetings"/>
          <xsd:enumeration value="Minutes of Management meetings"/>
          <xsd:enumeration value="Minutes of meetings"/>
          <xsd:enumeration value="Monitoring performance"/>
          <xsd:enumeration value="News Release"/>
          <xsd:enumeration value="NHS Plan"/>
          <xsd:enumeration value="Non-clinical services"/>
          <xsd:enumeration value="Occupational Health"/>
          <xsd:enumeration value="Opticians and Optometrists"/>
          <xsd:enumeration value="Organisational structures"/>
          <xsd:enumeration value="Our Services "/>
          <xsd:enumeration value="Pandemic Flu"/>
          <xsd:enumeration value="Partnership working"/>
          <xsd:enumeration value="Patient Confidentiality"/>
          <xsd:enumeration value="Patient Group Direction"/>
          <xsd:enumeration value="Patient Safety "/>
          <xsd:enumeration value="Performance Assessment Framework(PAF)"/>
          <xsd:enumeration value="Personal information"/>
          <xsd:enumeration value="Pharmaceutical services"/>
          <xsd:enumeration value="Planning documents"/>
          <xsd:enumeration value="Policies"/>
          <xsd:enumeration value="Prescribing and prescription"/>
          <xsd:enumeration value="Prescribing Policy"/>
          <xsd:enumeration value="Procedures"/>
          <xsd:enumeration value="Procurement Policy and Procedure"/>
          <xsd:enumeration value="Professional Advice"/>
          <xsd:enumeration value="Profile"/>
          <xsd:enumeration value="Property and Environment"/>
          <xsd:enumeration value="Public Involvement and Consultation"/>
          <xsd:enumeration value="Purchase of equipment and supplies"/>
          <xsd:enumeration value="Range of services that we provide"/>
          <xsd:enumeration value="Reasons for the decisions"/>
          <xsd:enumeration value="Records Management"/>
          <xsd:enumeration value="Register of Interests"/>
          <xsd:enumeration value="Reporting and Management of Incidents Policy"/>
          <xsd:enumeration value="Reports"/>
          <xsd:enumeration value="Risk Management"/>
          <xsd:enumeration value="Scottish Executive Health"/>
          <xsd:enumeration value="Service redesign"/>
          <xsd:enumeration value="Service Strategy"/>
          <xsd:enumeration value="Services, clinical"/>
          <xsd:enumeration value="Services, development"/>
          <xsd:enumeration value="Services, non-clinical"/>
          <xsd:enumeration value="Sexual Health "/>
          <xsd:enumeration value="Shared Care protocol"/>
          <xsd:enumeration value="Social services"/>
          <xsd:enumeration value="Standing Financial Instructions"/>
          <xsd:enumeration value="Standing Orders"/>
          <xsd:enumeration value="Strategies"/>
          <xsd:enumeration value="Subcommittees"/>
          <xsd:enumeration value="Supporting papers of Board Meetings"/>
          <xsd:enumeration value="Supporting papers of Board sub-committee meetings"/>
          <xsd:enumeration value="Supporting papers of other Committees/ Forums"/>
          <xsd:enumeration value="Survey"/>
          <xsd:enumeration value="The Board"/>
          <xsd:enumeration value="Training and Development"/>
          <xsd:enumeration value="User Manuals"/>
          <xsd:enumeration value="Users and Carers"/>
          <xsd:enumeration value="Waste disposal"/>
          <xsd:enumeration value="Workforce Development "/>
          <xsd:enumeration value="Zero Tolerance"/>
        </xsd:restriction>
      </xsd:simpleType>
    </xsd:element>
    <xsd:element name="NHSG_Publication_Class" ma:index="7" ma:displayName="Publication Class" ma:default="Class (a) - Who we are and what we do?" ma:internalName="NHSG_Publication_Class">
      <xsd:simpleType>
        <xsd:restriction base="dms:Choice">
          <xsd:enumeration value="Class 1: ABOUT NHS GRAMPIAN"/>
          <xsd:enumeration value="Class 2: HOW WE DELIVER OUR FUNCTIONS AND SERVICES"/>
          <xsd:enumeration value="Class 3: HOW WE TAKE DECISIONS AND WHAT WE HAVE DECIDED"/>
          <xsd:enumeration value="Class 4: WHAT TO SPEND AND HOW WE SPEND IT"/>
          <xsd:enumeration value="Class 5: HOW WE MANAGE OUR HUMAN, PHYSICAL AND INFORMATION RESOURCES"/>
          <xsd:enumeration value="Class 6: HOW WE PROCURE GOODS AND SERVICES FROM EXTERNAL PROVIDERS"/>
          <xsd:enumeration value="Class 7: HOW WE ARE PERFORMING"/>
          <xsd:enumeration value="Class 8: OUR COMMERCIAL PUBLICATIONS"/>
        </xsd:restriction>
      </xsd:simpleType>
    </xsd:element>
    <xsd:element name="NHSG_Information_Type" ma:index="8" ma:displayName="Information Type" ma:default="Audit" ma:internalName="NHSG_Information_Type">
      <xsd:simpleType>
        <xsd:restriction base="dms:Choice">
          <xsd:enumeration value="Audit"/>
          <xsd:enumeration value="Booklet"/>
          <xsd:enumeration value="Bulletin"/>
          <xsd:enumeration value="Document"/>
          <xsd:enumeration value="Drawings"/>
          <xsd:enumeration value="Guideline"/>
          <xsd:enumeration value="Leaflet"/>
          <xsd:enumeration value="Minutes"/>
          <xsd:enumeration value="Policy"/>
          <xsd:enumeration value="Procedure"/>
          <xsd:enumeration value="Proposal"/>
          <xsd:enumeration value="Protocol"/>
          <xsd:enumeration value="Report"/>
          <xsd:enumeration value="Survey"/>
        </xsd:restriction>
      </xsd:simpleType>
    </xsd:element>
    <xsd:element name="NHSG_Document_Description" ma:index="9" nillable="true" ma:displayName="Description" ma:internalName="NHSG_Document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6A7AFC7B61BA4CA0FD97D962AB7733" ma:contentTypeVersion="7" ma:contentTypeDescription="Create a new document." ma:contentTypeScope="" ma:versionID="c8075af25d1852542ebf706198bbd91c">
  <xsd:schema xmlns:xsd="http://www.w3.org/2001/XMLSchema" xmlns:xs="http://www.w3.org/2001/XMLSchema" xmlns:p="http://schemas.microsoft.com/office/2006/metadata/properties" xmlns:ns2="fb51efd4-d88d-42f2-9677-63fb6671daf2" targetNamespace="http://schemas.microsoft.com/office/2006/metadata/properties" ma:root="true" ma:fieldsID="7ac6030367f28c38845db2a974b92f07" ns2:_="">
    <xsd:import namespace="fb51efd4-d88d-42f2-9677-63fb6671daf2"/>
    <xsd:element name="properties">
      <xsd:complexType>
        <xsd:sequence>
          <xsd:element name="documentManagement">
            <xsd:complexType>
              <xsd:all>
                <xsd:element ref="ns2:Information_x0020_Type" minOccurs="0"/>
                <xsd:element ref="ns2:Publication_x0020_Class" minOccurs="0"/>
                <xsd:element ref="ns2:Review_x0020_Date" minOccurs="0"/>
                <xsd:element ref="ns2:Expiry_x0020_Date" minOccurs="0"/>
                <xsd:element ref="ns2:Description0" minOccurs="0"/>
                <xsd:element ref="ns2:Document_x0020_Review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1efd4-d88d-42f2-9677-63fb6671daf2" elementFormDefault="qualified">
    <xsd:import namespace="http://schemas.microsoft.com/office/2006/documentManagement/types"/>
    <xsd:import namespace="http://schemas.microsoft.com/office/infopath/2007/PartnerControls"/>
    <xsd:element name="Information_x0020_Type" ma:index="9" nillable="true" ma:displayName="Information Type" ma:internalName="Information_x0020_Type">
      <xsd:simpleType>
        <xsd:restriction base="dms:Text">
          <xsd:maxLength value="255"/>
        </xsd:restriction>
      </xsd:simpleType>
    </xsd:element>
    <xsd:element name="Publication_x0020_Class" ma:index="10" nillable="true" ma:displayName="Publication Class" ma:internalName="Publication_x0020_Class">
      <xsd:simpleType>
        <xsd:restriction base="dms:Text">
          <xsd:maxLength value="255"/>
        </xsd:restriction>
      </xsd:simpleType>
    </xsd:element>
    <xsd:element name="Review_x0020_Date" ma:index="11" nillable="true" ma:displayName="Review Date" ma:internalName="Review_x0020_Date">
      <xsd:simpleType>
        <xsd:restriction base="dms:Text">
          <xsd:maxLength value="255"/>
        </xsd:restriction>
      </xsd:simpleType>
    </xsd:element>
    <xsd:element name="Expiry_x0020_Date" ma:index="12" nillable="true" ma:displayName="Expiry Date" ma:internalName="Expiry_x0020_Date">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Document_x0020_Reviewer" ma:index="14" nillable="true" ma:displayName="Document Reviewer" ma:internalName="Document_x0020_Review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Expiry_x0020_Date xmlns="fb51efd4-d88d-42f2-9677-63fb6671daf2" xsi:nil="true"/>
    <Document_x0020_Reviewer xmlns="fb51efd4-d88d-42f2-9677-63fb6671daf2" xsi:nil="true"/>
    <Review_x0020_Date xmlns="fb51efd4-d88d-42f2-9677-63fb6671daf2" xsi:nil="true"/>
    <Description0 xmlns="fb51efd4-d88d-42f2-9677-63fb6671daf2" xsi:nil="true"/>
    <Information_x0020_Type xmlns="fb51efd4-d88d-42f2-9677-63fb6671daf2" xsi:nil="true"/>
    <Publication_x0020_Class xmlns="fb51efd4-d88d-42f2-9677-63fb6671daf2" xsi:nil="true"/>
  </documentManagement>
</p:properties>
</file>

<file path=customXml/itemProps1.xml><?xml version="1.0" encoding="utf-8"?>
<ds:datastoreItem xmlns:ds="http://schemas.openxmlformats.org/officeDocument/2006/customXml" ds:itemID="{5184F9B7-E3CC-418B-9964-C29A078F0778}"/>
</file>

<file path=customXml/itemProps2.xml><?xml version="1.0" encoding="utf-8"?>
<ds:datastoreItem xmlns:ds="http://schemas.openxmlformats.org/officeDocument/2006/customXml" ds:itemID="{FE6B6BE3-E8C6-41D0-9FA0-24B528DE81D5}"/>
</file>

<file path=customXml/itemProps3.xml><?xml version="1.0" encoding="utf-8"?>
<ds:datastoreItem xmlns:ds="http://schemas.openxmlformats.org/officeDocument/2006/customXml" ds:itemID="{02862941-C07B-4924-992C-234BD8098EBA}"/>
</file>

<file path=customXml/itemProps4.xml><?xml version="1.0" encoding="utf-8"?>
<ds:datastoreItem xmlns:ds="http://schemas.openxmlformats.org/officeDocument/2006/customXml" ds:itemID="{50C63DA5-9EC5-41B0-AA27-44D860BCAE82}"/>
</file>

<file path=docProps/app.xml><?xml version="1.0" encoding="utf-8"?>
<Properties xmlns="http://schemas.openxmlformats.org/officeDocument/2006/extended-properties" xmlns:vt="http://schemas.openxmlformats.org/officeDocument/2006/docPropsVTypes">
  <TotalTime>4275</TotalTime>
  <Words>2028</Words>
  <Application>Microsoft Office PowerPoint</Application>
  <PresentationFormat>Widescreen</PresentationFormat>
  <Paragraphs>727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Performance Report</vt:lpstr>
      <vt:lpstr>Summary</vt:lpstr>
      <vt:lpstr>PowerPoint Presentation</vt:lpstr>
      <vt:lpstr>PowerPoint Presentation</vt:lpstr>
      <vt:lpstr>PowerPoint Presentation</vt:lpstr>
      <vt:lpstr>PowerPoint Presentation</vt:lpstr>
      <vt:lpstr>Test and Protect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Grampian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Performance Report Powerpoint</dc:title>
  <dc:creator>Graham Osler</dc:creator>
  <cp:lastModifiedBy>Alison Wood (NHS Grampian)</cp:lastModifiedBy>
  <cp:revision>100</cp:revision>
  <dcterms:created xsi:type="dcterms:W3CDTF">2020-07-28T10:05:52Z</dcterms:created>
  <dcterms:modified xsi:type="dcterms:W3CDTF">2021-03-26T11:45:09Z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0x010100476A7AFC7B61BA4CA0FD97D962AB7733</vt:lpwstr>
  </property>
</Properties>
</file>