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4.xml" ContentType="application/vnd.openxmlformats-officedocument.customXml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2" r:id="rId2"/>
    <p:sldId id="354" r:id="rId3"/>
    <p:sldId id="387" r:id="rId4"/>
    <p:sldId id="315" r:id="rId5"/>
    <p:sldId id="364" r:id="rId6"/>
    <p:sldId id="365" r:id="rId7"/>
    <p:sldId id="388" r:id="rId8"/>
    <p:sldId id="389" r:id="rId9"/>
    <p:sldId id="3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55" d="100"/>
          <a:sy n="55" d="100"/>
        </p:scale>
        <p:origin x="5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A453-A606-4446-AD95-CEB15018EA0F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1C97A-1A8B-4976-BDC0-005DABEE3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1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9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8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8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8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5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0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35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7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2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2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F83AF-BD37-4C1F-A6B1-D322ABAC437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F253A-A440-41ED-BE00-5636E70C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4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b="1" dirty="0" smtClean="0">
                <a:solidFill>
                  <a:srgbClr val="92D050"/>
                </a:solidFill>
              </a:rPr>
              <a:t>Performance Report</a:t>
            </a:r>
            <a:endParaRPr lang="en-GB" sz="8000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1663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26 July 2021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76" y="5545600"/>
            <a:ext cx="2538274" cy="923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173" y="5666240"/>
            <a:ext cx="2636354" cy="8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9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62892" y="739992"/>
            <a:ext cx="1997765" cy="260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Aberdeenshire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14517" y="3822583"/>
            <a:ext cx="1997765" cy="260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Moray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14517" y="739992"/>
            <a:ext cx="1997765" cy="260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Aberdeen City</a:t>
            </a:r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050" y="1"/>
            <a:ext cx="12130088" cy="523852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COVID - 7 day positivity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94569" y="3261044"/>
            <a:ext cx="5416455" cy="32519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Significant rise in COVID case rates during June and July related to a number of factors – easing of restrictions, movement of people and community transmission.  Position has improved towards end of July with 7 day positivity rate reducing.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7 day positivity rate for Scotland at 24 July 6.9% (1 June 2.9% &amp; 1 July 10.4%). Grampian rates are – Aberdeen City 5.6% (1 June 0.7% &amp; 1 July 9.8%), Aberdeenshire 4.4% (1 June 0.5% &amp; 1 July 6.5%) and Moray 6.3% (1 June 0.6% &amp; </a:t>
            </a:r>
            <a:r>
              <a:rPr lang="en-GB" dirty="0"/>
              <a:t>1</a:t>
            </a:r>
            <a:r>
              <a:rPr lang="en-GB" dirty="0" smtClean="0"/>
              <a:t> July 3.5%)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6" y="1309942"/>
            <a:ext cx="5858956" cy="197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926" y="1190252"/>
            <a:ext cx="5943212" cy="2016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17" y="4349289"/>
            <a:ext cx="6134754" cy="20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7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050" y="1"/>
            <a:ext cx="12130088" cy="523852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Vaccinations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15" y="523853"/>
            <a:ext cx="11188557" cy="61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359" y="500051"/>
            <a:ext cx="6962242" cy="341748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50" y="1"/>
            <a:ext cx="12172950" cy="523852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Surge and Flow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2846" y="1215772"/>
            <a:ext cx="109537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wave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771980" y="914365"/>
            <a:ext cx="109537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wave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135603" y="1777428"/>
            <a:ext cx="1095375" cy="325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Aberdeen Lockdown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216781" y="4313816"/>
            <a:ext cx="2350647" cy="27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Aberdeen Royal Infirmary 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178370" y="614494"/>
            <a:ext cx="4990989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Implementing surge response to manage current situation where bed capacity remains reduced and staffing levels are impacted by self isolation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ARI </a:t>
            </a:r>
            <a:r>
              <a:rPr lang="en-GB" sz="1400" dirty="0"/>
              <a:t>bed occupancy 21st July: 36 COVID patients (6%); 78% non-elective patients (typically* 68%); 13% elective (typically 11%); </a:t>
            </a:r>
            <a:r>
              <a:rPr lang="en-GB" sz="1400" b="1" dirty="0"/>
              <a:t>3%</a:t>
            </a:r>
            <a:r>
              <a:rPr lang="en-GB" sz="1400" dirty="0"/>
              <a:t> unoccupied beds (typically 20</a:t>
            </a:r>
            <a:r>
              <a:rPr lang="en-GB" sz="1400" dirty="0" smtClean="0"/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Dr </a:t>
            </a:r>
            <a:r>
              <a:rPr lang="en-GB" sz="1400" dirty="0" err="1"/>
              <a:t>Gray’s</a:t>
            </a:r>
            <a:r>
              <a:rPr lang="en-GB" sz="1400" dirty="0"/>
              <a:t> bed occupancy (excluding paediatrics and neonatal/ maternity wards) 21st July: no </a:t>
            </a:r>
            <a:r>
              <a:rPr lang="en-GB" sz="1400" dirty="0" err="1"/>
              <a:t>Covid</a:t>
            </a:r>
            <a:r>
              <a:rPr lang="en-GB" sz="1400" dirty="0"/>
              <a:t> patients; </a:t>
            </a:r>
            <a:r>
              <a:rPr lang="en-GB" sz="1400" b="1" dirty="0" smtClean="0"/>
              <a:t>98</a:t>
            </a:r>
            <a:r>
              <a:rPr lang="en-GB" sz="1400" b="1" dirty="0"/>
              <a:t>% </a:t>
            </a:r>
            <a:r>
              <a:rPr lang="en-GB" sz="1400" dirty="0"/>
              <a:t>non-elective patients (typically* 67%); 3% elective patients (typically 10%); no unoccupied beds (typically 24</a:t>
            </a:r>
            <a:r>
              <a:rPr lang="en-GB" sz="1400" dirty="0" smtClean="0"/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/>
          </a:p>
          <a:p>
            <a:pPr algn="r"/>
            <a:r>
              <a:rPr lang="en-GB" dirty="0" smtClean="0"/>
              <a:t>*</a:t>
            </a:r>
            <a:r>
              <a:rPr lang="en-GB" sz="1400" dirty="0"/>
              <a:t>based on </a:t>
            </a:r>
            <a:r>
              <a:rPr lang="en-GB" sz="1400" dirty="0" smtClean="0"/>
              <a:t>July </a:t>
            </a:r>
            <a:r>
              <a:rPr lang="en-GB" sz="1400" dirty="0"/>
              <a:t>2019</a:t>
            </a:r>
            <a:endParaRPr lang="en-GB" dirty="0"/>
          </a:p>
          <a:p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7027" y="4147518"/>
            <a:ext cx="835819" cy="53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Dr </a:t>
            </a:r>
            <a:r>
              <a:rPr lang="en-GB" sz="1200" dirty="0" err="1" smtClean="0"/>
              <a:t>Gray’s</a:t>
            </a:r>
            <a:r>
              <a:rPr lang="en-GB" sz="1200" dirty="0" smtClean="0"/>
              <a:t> Hospital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10952148" y="1480532"/>
            <a:ext cx="109537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3rd wave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81" y="4683137"/>
            <a:ext cx="5424728" cy="1899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592" y="4580538"/>
            <a:ext cx="5427408" cy="196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12130088" cy="523852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Planned care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366" y="2248348"/>
            <a:ext cx="3571540" cy="4464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whole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redesign protected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beds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were established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highest priority surgical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patients. As a result and a reducing bed requirement for COVID patients activity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across all elective care classifications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since February.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Discussions have been progressed with the Scottish Government Access Team and Centre for Sustainable Delivery in support of our plans for increasing capacity and optimising use of existing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plan depends on maintaining a number of protected beds for the highest priority surgical patients.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16366" y="841202"/>
            <a:ext cx="11263258" cy="5576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Key areas of focus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2151" y="2264170"/>
            <a:ext cx="3646842" cy="4448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Grampian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established 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tested prioritisation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planned care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ensures that all urgent and priority patients are identified following determination of treatment and that patients are seen according to clinical need.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building has been targeted at urgent and priority patients (ESCAT 0 and 1 including cancer) and to address long waiting 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61873" y="2264171"/>
            <a:ext cx="3517751" cy="444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on our treatment time guarantee waiting list (~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10k) have received a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explanatory letter with an apology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the delay and highlighting escalation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routes for them to raise concerns relating to their health.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atients waiting over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52 weeks (~4k)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also been contacted and invited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 feedback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quality of life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on them to inform how we can reflect their needs into our remobilisation planning.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currently evaluating the feedback that has been received to inform our recovery and remobilisation plans and activities.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366" y="1731981"/>
            <a:ext cx="3571540" cy="532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Capacity building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2151" y="1731981"/>
            <a:ext cx="3646842" cy="532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Prioritisation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1873" y="1731981"/>
            <a:ext cx="3517751" cy="532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Patient engagement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7770" y="659006"/>
            <a:ext cx="3692256" cy="3208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300" dirty="0" smtClean="0"/>
              <a:t>As a result of the action being taken as part of the remobilisation plan there has been </a:t>
            </a:r>
          </a:p>
          <a:p>
            <a:endParaRPr lang="en-GB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A stabilisation of the number of ESCAT 0 and 1 patients waiting for treatment and a small overall increase in waiting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Steady performance </a:t>
            </a:r>
            <a:r>
              <a:rPr lang="en-GB" sz="1300" dirty="0"/>
              <a:t>against 31 and 62 day cancer </a:t>
            </a:r>
            <a:r>
              <a:rPr lang="en-GB" sz="1300" dirty="0" smtClean="0"/>
              <a:t>targets but an overall increase in waiting list size as referrals return to pre-COVID level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An increase in the overall waiting list size for a new outpatient appointment; with further steps being taken to identify ways to increase capacity.  Near Me appointments continue to represent about 30% of overall outpatient appointments.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12130088" cy="523852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Planned Care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170" y="763782"/>
            <a:ext cx="3517947" cy="338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Treatment Time Guarantee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023621" y="763782"/>
            <a:ext cx="3517947" cy="338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Outpatients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69" y="1215450"/>
            <a:ext cx="3568723" cy="5334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621" y="1215450"/>
            <a:ext cx="3517947" cy="5460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092" y="4328718"/>
            <a:ext cx="3305867" cy="23476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24924" y="3926767"/>
            <a:ext cx="3517947" cy="338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Cancer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7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664319"/>
            <a:ext cx="11502821" cy="11144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Performance during May and June has started to return to level recorded in </a:t>
            </a:r>
            <a:r>
              <a:rPr lang="en-GB" dirty="0" err="1" smtClean="0"/>
              <a:t>Qtr</a:t>
            </a:r>
            <a:r>
              <a:rPr lang="en-GB" dirty="0" smtClean="0"/>
              <a:t> 4 (2020/21)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National average for </a:t>
            </a:r>
            <a:r>
              <a:rPr lang="en-GB" dirty="0" err="1" smtClean="0"/>
              <a:t>Qtr</a:t>
            </a:r>
            <a:r>
              <a:rPr lang="en-GB" dirty="0" smtClean="0"/>
              <a:t> 4 was 72.5% (Grampian performance – 92.7%)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Focus of the services in addition to provision of access is developing plans for utilising +£2m funding made available by Scottish Government to increase capacity and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2537662"/>
            <a:ext cx="7978571" cy="3796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93" y="2537662"/>
            <a:ext cx="2385669" cy="409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069039"/>
            <a:ext cx="4252913" cy="24954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30088" cy="523852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CAMHS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4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25" y="597525"/>
            <a:ext cx="10706100" cy="148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Performance has improved in </a:t>
            </a:r>
            <a:r>
              <a:rPr lang="en-GB" dirty="0" err="1" smtClean="0"/>
              <a:t>Qtr</a:t>
            </a:r>
            <a:r>
              <a:rPr lang="en-GB" dirty="0" smtClean="0"/>
              <a:t> to 30 June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National average for </a:t>
            </a:r>
            <a:r>
              <a:rPr lang="en-GB" dirty="0" err="1"/>
              <a:t>Qtr</a:t>
            </a:r>
            <a:r>
              <a:rPr lang="en-GB" dirty="0"/>
              <a:t> 4 was </a:t>
            </a:r>
            <a:r>
              <a:rPr lang="en-GB" dirty="0" smtClean="0"/>
              <a:t>80.4% </a:t>
            </a:r>
            <a:r>
              <a:rPr lang="en-GB" dirty="0"/>
              <a:t>(Grampian performance – </a:t>
            </a:r>
            <a:r>
              <a:rPr lang="en-GB" dirty="0" smtClean="0"/>
              <a:t>78%)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Focus on developing plans for utilising c£0.5m funding made available by SG to increase capacity and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Decision taken to extend psychosocial hub beyond 31 July 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69" y="2705100"/>
            <a:ext cx="2807672" cy="401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2283450"/>
            <a:ext cx="3792250" cy="22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468" y="2223750"/>
            <a:ext cx="6836981" cy="44983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30088" cy="523852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Psychological Therapies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7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558359"/>
            <a:ext cx="6138862" cy="4262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58359"/>
            <a:ext cx="5952408" cy="4262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484133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NHS boards in Scotland, with the exception of NHS Tayside, met the LDP standard in Prisons.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4" y="4841338"/>
            <a:ext cx="5620205" cy="142611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30088" cy="523852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Access to drug and alcohol treatment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2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Expiry_x0020_Date xmlns="fb51efd4-d88d-42f2-9677-63fb6671daf2" xsi:nil="true"/>
    <Document_x0020_Reviewer xmlns="fb51efd4-d88d-42f2-9677-63fb6671daf2" xsi:nil="true"/>
    <Review_x0020_Date xmlns="fb51efd4-d88d-42f2-9677-63fb6671daf2" xsi:nil="true"/>
    <Description0 xmlns="fb51efd4-d88d-42f2-9677-63fb6671daf2" xsi:nil="true"/>
    <Information_x0020_Type xmlns="fb51efd4-d88d-42f2-9677-63fb6671daf2" xsi:nil="true"/>
    <Publication_x0020_Class xmlns="fb51efd4-d88d-42f2-9677-63fb6671da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A7AFC7B61BA4CA0FD97D962AB7733" ma:contentTypeVersion="7" ma:contentTypeDescription="Create a new document." ma:contentTypeScope="" ma:versionID="c8075af25d1852542ebf706198bbd91c">
  <xsd:schema xmlns:xsd="http://www.w3.org/2001/XMLSchema" xmlns:xs="http://www.w3.org/2001/XMLSchema" xmlns:p="http://schemas.microsoft.com/office/2006/metadata/properties" xmlns:ns2="fb51efd4-d88d-42f2-9677-63fb6671daf2" targetNamespace="http://schemas.microsoft.com/office/2006/metadata/properties" ma:root="true" ma:fieldsID="7ac6030367f28c38845db2a974b92f07" ns2:_="">
    <xsd:import namespace="fb51efd4-d88d-42f2-9677-63fb6671daf2"/>
    <xsd:element name="properties">
      <xsd:complexType>
        <xsd:sequence>
          <xsd:element name="documentManagement">
            <xsd:complexType>
              <xsd:all>
                <xsd:element ref="ns2:Information_x0020_Type" minOccurs="0"/>
                <xsd:element ref="ns2:Publication_x0020_Class" minOccurs="0"/>
                <xsd:element ref="ns2:Review_x0020_Date" minOccurs="0"/>
                <xsd:element ref="ns2:Expiry_x0020_Date" minOccurs="0"/>
                <xsd:element ref="ns2:Description0" minOccurs="0"/>
                <xsd:element ref="ns2:Document_x0020_Review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1efd4-d88d-42f2-9677-63fb6671daf2" elementFormDefault="qualified">
    <xsd:import namespace="http://schemas.microsoft.com/office/2006/documentManagement/types"/>
    <xsd:import namespace="http://schemas.microsoft.com/office/infopath/2007/PartnerControls"/>
    <xsd:element name="Information_x0020_Type" ma:index="9" nillable="true" ma:displayName="Information Type" ma:internalName="Information_x0020_Type">
      <xsd:simpleType>
        <xsd:restriction base="dms:Text">
          <xsd:maxLength value="255"/>
        </xsd:restriction>
      </xsd:simpleType>
    </xsd:element>
    <xsd:element name="Publication_x0020_Class" ma:index="10" nillable="true" ma:displayName="Publication Class" ma:internalName="Publication_x0020_Class">
      <xsd:simpleType>
        <xsd:restriction base="dms:Text">
          <xsd:maxLength value="255"/>
        </xsd:restriction>
      </xsd:simpleType>
    </xsd:element>
    <xsd:element name="Review_x0020_Date" ma:index="11" nillable="true" ma:displayName="Review Date" ma:internalName="Review_x0020_Date">
      <xsd:simpleType>
        <xsd:restriction base="dms:Text">
          <xsd:maxLength value="255"/>
        </xsd:restriction>
      </xsd:simpleType>
    </xsd:element>
    <xsd:element name="Expiry_x0020_Date" ma:index="12" nillable="true" ma:displayName="Expiry Date" ma:internalName="Expiry_x0020_Date">
      <xsd:simpleType>
        <xsd:restriction base="dms:Text">
          <xsd:maxLength value="255"/>
        </xsd:restriction>
      </xsd:simpleType>
    </xsd:element>
    <xsd:element name="Description0" ma:index="13" nillable="true" ma:displayName="Description" ma:internalName="Description0">
      <xsd:simpleType>
        <xsd:restriction base="dms:Text">
          <xsd:maxLength value="255"/>
        </xsd:restriction>
      </xsd:simpleType>
    </xsd:element>
    <xsd:element name="Document_x0020_Reviewer" ma:index="14" nillable="true" ma:displayName="Document Reviewer" ma:internalName="Document_x0020_Review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HSGStandard" ma:contentTypeID="0x0101003F95EE0E5E1B4A03ABDCE61B312B676F01003DB6188D522A5442A8E322B87BFD7C9C" ma:contentTypeVersion="1" ma:contentTypeDescription="Standard NHSG Formal Document Content Type" ma:contentTypeScope="" ma:versionID="c59482280d747fc290d962cc34f6206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2af8bd33e1288db3c55f2c1f850e310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NHSG_Document_Author"/>
                <xsd:element ref="ns1:NHSG_Document_Reviewer"/>
                <xsd:element ref="ns1:NHSG_Document_Review_Date"/>
                <xsd:element ref="ns1:ExpiryDate"/>
                <xsd:element ref="ns1:NHSG_Document_Audience"/>
                <xsd:element ref="ns1:NHSG_Document_Subject"/>
                <xsd:element ref="ns1:NHSG_Publication_Class"/>
                <xsd:element ref="ns1:NHSG_Information_Type"/>
                <xsd:element ref="ns1:NHSG_Document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NHSG_Document_Author" ma:index="1" ma:displayName="Author" ma:internalName="NHSG_Document_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HSG_Document_Reviewer" ma:index="2" ma:displayName="Document Reviewer" ma:internalName="NHSG_Document_Review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HSG_Document_Review_Date" ma:index="3" ma:displayName="Review Date" ma:format="DateOnly" ma:internalName="NHSG_Document_Review_Date" ma:readOnly="false">
      <xsd:simpleType>
        <xsd:restriction base="dms:DateTime"/>
      </xsd:simpleType>
    </xsd:element>
    <xsd:element name="ExpiryDate" ma:index="4" ma:displayName="Expiry Date" ma:format="DateOnly" ma:internalName="ExpiryDate" ma:readOnly="false">
      <xsd:simpleType>
        <xsd:restriction base="dms:DateTime"/>
      </xsd:simpleType>
    </xsd:element>
    <xsd:element name="NHSG_Document_Audience" ma:index="5" ma:displayName="Audience" ma:default="NHS Grampian - Internal" ma:internalName="NHSG_Document_Audience">
      <xsd:simpleType>
        <xsd:restriction base="dms:Choice">
          <xsd:enumeration value="NHS Grampian - Internal"/>
          <xsd:enumeration value="Public - External"/>
        </xsd:restriction>
      </xsd:simpleType>
    </xsd:element>
    <xsd:element name="NHSG_Document_Subject" ma:index="6" ma:displayName="Subject" ma:default="About NHS Grampian" ma:internalName="NHSG_Document_Subject">
      <xsd:simpleType>
        <xsd:restriction base="dms:Choice">
          <xsd:enumeration value="About NHS Grampian"/>
          <xsd:enumeration value="Academic partners"/>
          <xsd:enumeration value="Access to information, rights of"/>
          <xsd:enumeration value="Achievements"/>
          <xsd:enumeration value="Action Plan"/>
          <xsd:enumeration value="Action Plan (Local Joint)"/>
          <xsd:enumeration value="Administrative "/>
          <xsd:enumeration value="Adverse incident reporting"/>
          <xsd:enumeration value="Advocacy"/>
          <xsd:enumeration value="Agenda of Board Meetings"/>
          <xsd:enumeration value="Agenda of Board sub-committee meetings"/>
          <xsd:enumeration value="Agenda of meetings"/>
          <xsd:enumeration value="Aims and objectives"/>
          <xsd:enumeration value="Annual Report"/>
          <xsd:enumeration value="Application forms"/>
          <xsd:enumeration value="Area Clinical Forum (ACF)"/>
          <xsd:enumeration value="Audit issues"/>
          <xsd:enumeration value="Audit material"/>
          <xsd:enumeration value="Benchmarking"/>
          <xsd:enumeration value="Business Continuity"/>
          <xsd:enumeration value="Business Plan/Strategic Plan"/>
          <xsd:enumeration value="Business Planning"/>
          <xsd:enumeration value="Catering"/>
          <xsd:enumeration value="Charitable bodies"/>
          <xsd:enumeration value="Chief Executive"/>
          <xsd:enumeration value="Child Protection"/>
          <xsd:enumeration value="Cleaning"/>
          <xsd:enumeration value="Clinical Audit"/>
          <xsd:enumeration value="Clinical Governance"/>
          <xsd:enumeration value="Clinical Guidelines"/>
          <xsd:enumeration value="Clinical policy/protocol"/>
          <xsd:enumeration value="Clinical services that we commission"/>
          <xsd:enumeration value="Clinical services that we provide"/>
          <xsd:enumeration value="Clinical Supervision"/>
          <xsd:enumeration value="Closures/variation of services"/>
          <xsd:enumeration value="Codes of Conduct"/>
          <xsd:enumeration value="Commercial information"/>
          <xsd:enumeration value="Communications"/>
          <xsd:enumeration value="Communications with the media"/>
          <xsd:enumeration value="Complaints"/>
          <xsd:enumeration value="Complaints procedure"/>
          <xsd:enumeration value="Confidential information"/>
          <xsd:enumeration value="Confidentiality"/>
          <xsd:enumeration value="Consent"/>
          <xsd:enumeration value="Consultant Appraisal"/>
          <xsd:enumeration value="Consultation Paper"/>
          <xsd:enumeration value="Consultation procedures"/>
          <xsd:enumeration value="Consultations in progress"/>
          <xsd:enumeration value="Contracts"/>
          <xsd:enumeration value="Contracts GP/Consultants"/>
          <xsd:enumeration value="Corporate Governance"/>
          <xsd:enumeration value="Corporate Information "/>
          <xsd:enumeration value="Corporate Plan"/>
          <xsd:enumeration value="Corporate Reports"/>
          <xsd:enumeration value="Customer Services"/>
          <xsd:enumeration value="Data Processing Agreements"/>
          <xsd:enumeration value="Data Protection Act 1998"/>
          <xsd:enumeration value="Decision-making processes"/>
          <xsd:enumeration value="Details of NHS Grampian"/>
          <xsd:enumeration value="Development areas"/>
          <xsd:enumeration value="Dietetics"/>
          <xsd:enumeration value="Director of Nursing"/>
          <xsd:enumeration value="Disability and Equality"/>
          <xsd:enumeration value="Disciplinary procedures"/>
          <xsd:enumeration value="e-Care"/>
          <xsd:enumeration value="e-Health"/>
          <xsd:enumeration value="Emergency Planning"/>
          <xsd:enumeration value="Endowment funds"/>
          <xsd:enumeration value="Environmental Information "/>
          <xsd:enumeration value="Environmental Information Regulations"/>
          <xsd:enumeration value="Equality"/>
          <xsd:enumeration value="Equipment - Fixed and Moveable Assets"/>
          <xsd:enumeration value="Estates"/>
          <xsd:enumeration value="Finance, resources"/>
          <xsd:enumeration value="Financial accounts"/>
          <xsd:enumeration value="Financial aims"/>
          <xsd:enumeration value="Financial Information "/>
          <xsd:enumeration value="Financial objectives"/>
          <xsd:enumeration value="Financial targets"/>
          <xsd:enumeration value="Formal consultation documentation"/>
          <xsd:enumeration value="Freedom of Information Scotland Act 2002"/>
          <xsd:enumeration value="Funding details"/>
          <xsd:enumeration value="General Dental Services"/>
          <xsd:enumeration value="General policies and procedures"/>
          <xsd:enumeration value="General Practitioners"/>
          <xsd:enumeration value="Governance"/>
          <xsd:enumeration value="Guidance and information leaflets"/>
          <xsd:enumeration value="Health and Safety Policy"/>
          <xsd:enumeration value="Health and Safety"/>
          <xsd:enumeration value="How the services match the needs of the community"/>
          <xsd:enumeration value="How we deliver our services"/>
          <xsd:enumeration value="Human Resources"/>
          <xsd:enumeration value="IM and T"/>
          <xsd:enumeration value="Improving Working Lives"/>
          <xsd:enumeration value="Independent inspections and findings"/>
          <xsd:enumeration value="Induction"/>
          <xsd:enumeration value="Infection Control and Policy"/>
          <xsd:enumeration value="Information Governance"/>
          <xsd:enumeration value="Information Management"/>
          <xsd:enumeration value="Information-sharing protocols"/>
          <xsd:enumeration value="Internal Meetings"/>
          <xsd:enumeration value="Joint Futures"/>
          <xsd:enumeration value="Key performance indicators"/>
          <xsd:enumeration value="Legal"/>
          <xsd:enumeration value="Local Newsletter"/>
          <xsd:enumeration value="Local NHS structure"/>
          <xsd:enumeration value="Local Strategic Partnerships"/>
          <xsd:enumeration value="Management and Prevention of Violence at Work Policy"/>
          <xsd:enumeration value="Management arrangements"/>
          <xsd:enumeration value="Medical Director"/>
          <xsd:enumeration value="Mental Health Division"/>
          <xsd:enumeration value="Minutes of Board meetings "/>
          <xsd:enumeration value="Minutes of Board sub-committee meetings"/>
          <xsd:enumeration value="Minutes of Management meetings"/>
          <xsd:enumeration value="Minutes of meetings"/>
          <xsd:enumeration value="Monitoring performance"/>
          <xsd:enumeration value="News Release"/>
          <xsd:enumeration value="NHS Plan"/>
          <xsd:enumeration value="Non-clinical services"/>
          <xsd:enumeration value="Occupational Health"/>
          <xsd:enumeration value="Opticians and Optometrists"/>
          <xsd:enumeration value="Organisational structures"/>
          <xsd:enumeration value="Our Services "/>
          <xsd:enumeration value="Pandemic Flu"/>
          <xsd:enumeration value="Partnership working"/>
          <xsd:enumeration value="Patient Confidentiality"/>
          <xsd:enumeration value="Patient Group Direction"/>
          <xsd:enumeration value="Patient Safety "/>
          <xsd:enumeration value="Performance Assessment Framework(PAF)"/>
          <xsd:enumeration value="Personal information"/>
          <xsd:enumeration value="Pharmaceutical services"/>
          <xsd:enumeration value="Planning documents"/>
          <xsd:enumeration value="Policies"/>
          <xsd:enumeration value="Prescribing and prescription"/>
          <xsd:enumeration value="Prescribing Policy"/>
          <xsd:enumeration value="Procedures"/>
          <xsd:enumeration value="Procurement Policy and Procedure"/>
          <xsd:enumeration value="Professional Advice"/>
          <xsd:enumeration value="Profile"/>
          <xsd:enumeration value="Property and Environment"/>
          <xsd:enumeration value="Public Involvement and Consultation"/>
          <xsd:enumeration value="Purchase of equipment and supplies"/>
          <xsd:enumeration value="Range of services that we provide"/>
          <xsd:enumeration value="Reasons for the decisions"/>
          <xsd:enumeration value="Records Management"/>
          <xsd:enumeration value="Register of Interests"/>
          <xsd:enumeration value="Reporting and Management of Incidents Policy"/>
          <xsd:enumeration value="Reports"/>
          <xsd:enumeration value="Risk Management"/>
          <xsd:enumeration value="Scottish Executive Health"/>
          <xsd:enumeration value="Service redesign"/>
          <xsd:enumeration value="Service Strategy"/>
          <xsd:enumeration value="Services, clinical"/>
          <xsd:enumeration value="Services, development"/>
          <xsd:enumeration value="Services, non-clinical"/>
          <xsd:enumeration value="Sexual Health "/>
          <xsd:enumeration value="Shared Care protocol"/>
          <xsd:enumeration value="Social services"/>
          <xsd:enumeration value="Standing Financial Instructions"/>
          <xsd:enumeration value="Standing Orders"/>
          <xsd:enumeration value="Strategies"/>
          <xsd:enumeration value="Subcommittees"/>
          <xsd:enumeration value="Supporting papers of Board Meetings"/>
          <xsd:enumeration value="Supporting papers of Board sub-committee meetings"/>
          <xsd:enumeration value="Supporting papers of other Committees/ Forums"/>
          <xsd:enumeration value="Survey"/>
          <xsd:enumeration value="The Board"/>
          <xsd:enumeration value="Training and Development"/>
          <xsd:enumeration value="User Manuals"/>
          <xsd:enumeration value="Users and Carers"/>
          <xsd:enumeration value="Waste disposal"/>
          <xsd:enumeration value="Workforce Development "/>
          <xsd:enumeration value="Zero Tolerance"/>
        </xsd:restriction>
      </xsd:simpleType>
    </xsd:element>
    <xsd:element name="NHSG_Publication_Class" ma:index="7" ma:displayName="Publication Class" ma:default="Class (a) - Who we are and what we do?" ma:internalName="NHSG_Publication_Class">
      <xsd:simpleType>
        <xsd:restriction base="dms:Choice">
          <xsd:enumeration value="Class 1: ABOUT NHS GRAMPIAN"/>
          <xsd:enumeration value="Class 2: HOW WE DELIVER OUR FUNCTIONS AND SERVICES"/>
          <xsd:enumeration value="Class 3: HOW WE TAKE DECISIONS AND WHAT WE HAVE DECIDED"/>
          <xsd:enumeration value="Class 4: WHAT TO SPEND AND HOW WE SPEND IT"/>
          <xsd:enumeration value="Class 5: HOW WE MANAGE OUR HUMAN, PHYSICAL AND INFORMATION RESOURCES"/>
          <xsd:enumeration value="Class 6: HOW WE PROCURE GOODS AND SERVICES FROM EXTERNAL PROVIDERS"/>
          <xsd:enumeration value="Class 7: HOW WE ARE PERFORMING"/>
          <xsd:enumeration value="Class 8: OUR COMMERCIAL PUBLICATIONS"/>
        </xsd:restriction>
      </xsd:simpleType>
    </xsd:element>
    <xsd:element name="NHSG_Information_Type" ma:index="8" ma:displayName="Information Type" ma:default="Audit" ma:internalName="NHSG_Information_Type">
      <xsd:simpleType>
        <xsd:restriction base="dms:Choice">
          <xsd:enumeration value="Audit"/>
          <xsd:enumeration value="Booklet"/>
          <xsd:enumeration value="Bulletin"/>
          <xsd:enumeration value="Document"/>
          <xsd:enumeration value="Drawings"/>
          <xsd:enumeration value="Guideline"/>
          <xsd:enumeration value="Leaflet"/>
          <xsd:enumeration value="Minutes"/>
          <xsd:enumeration value="Policy"/>
          <xsd:enumeration value="Procedure"/>
          <xsd:enumeration value="Proposal"/>
          <xsd:enumeration value="Protocol"/>
          <xsd:enumeration value="Report"/>
          <xsd:enumeration value="Survey"/>
        </xsd:restriction>
      </xsd:simpleType>
    </xsd:element>
    <xsd:element name="NHSG_Document_Description" ma:index="9" nillable="true" ma:displayName="Description" ma:internalName="NHSG_Document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6426382-6145-46F2-9F37-49993D083828}"/>
</file>

<file path=customXml/itemProps2.xml><?xml version="1.0" encoding="utf-8"?>
<ds:datastoreItem xmlns:ds="http://schemas.openxmlformats.org/officeDocument/2006/customXml" ds:itemID="{DB11DDE8-E026-428A-812C-4D6A276206CE}"/>
</file>

<file path=customXml/itemProps3.xml><?xml version="1.0" encoding="utf-8"?>
<ds:datastoreItem xmlns:ds="http://schemas.openxmlformats.org/officeDocument/2006/customXml" ds:itemID="{739A0085-A5AE-4F30-9A7F-BD14D07A4CAD}"/>
</file>

<file path=customXml/itemProps4.xml><?xml version="1.0" encoding="utf-8"?>
<ds:datastoreItem xmlns:ds="http://schemas.openxmlformats.org/officeDocument/2006/customXml" ds:itemID="{D39E210F-DF39-498B-9507-7986DF2460B6}"/>
</file>

<file path=docProps/app.xml><?xml version="1.0" encoding="utf-8"?>
<Properties xmlns="http://schemas.openxmlformats.org/officeDocument/2006/extended-properties" xmlns:vt="http://schemas.openxmlformats.org/officeDocument/2006/docPropsVTypes">
  <TotalTime>5924</TotalTime>
  <Words>741</Words>
  <Application>Microsoft Office PowerPoint</Application>
  <PresentationFormat>Widescreen</PresentationFormat>
  <Paragraphs>118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Performance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Grampian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07.00 Item 7 Performance Slides</dc:title>
  <dc:creator>Graham Osler</dc:creator>
  <cp:lastModifiedBy>Lesley Hall (NHS Grampian)</cp:lastModifiedBy>
  <cp:revision>136</cp:revision>
  <dcterms:created xsi:type="dcterms:W3CDTF">2020-07-28T10:05:52Z</dcterms:created>
  <dcterms:modified xsi:type="dcterms:W3CDTF">2021-07-28T08:32:45Z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0x010100476A7AFC7B61BA4CA0FD97D962AB7733</vt:lpwstr>
  </property>
</Properties>
</file>