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4.xml" ContentType="application/vnd.openxmlformats-officedocument.customXmlPropertie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3"/>
  </p:notesMasterIdLst>
  <p:sldIdLst>
    <p:sldId id="695" r:id="rId3"/>
    <p:sldId id="696" r:id="rId4"/>
    <p:sldId id="694" r:id="rId5"/>
    <p:sldId id="341" r:id="rId6"/>
    <p:sldId id="686" r:id="rId7"/>
    <p:sldId id="687" r:id="rId8"/>
    <p:sldId id="636" r:id="rId9"/>
    <p:sldId id="638" r:id="rId10"/>
    <p:sldId id="639" r:id="rId11"/>
    <p:sldId id="640" r:id="rId12"/>
    <p:sldId id="643" r:id="rId13"/>
    <p:sldId id="627" r:id="rId14"/>
    <p:sldId id="688" r:id="rId15"/>
    <p:sldId id="680" r:id="rId16"/>
    <p:sldId id="690" r:id="rId17"/>
    <p:sldId id="691" r:id="rId18"/>
    <p:sldId id="692" r:id="rId19"/>
    <p:sldId id="693" r:id="rId20"/>
    <p:sldId id="635" r:id="rId21"/>
    <p:sldId id="63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ECFF"/>
    <a:srgbClr val="D9D9D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99" autoAdjust="0"/>
  </p:normalViewPr>
  <p:slideViewPr>
    <p:cSldViewPr snapToGrid="0">
      <p:cViewPr varScale="1">
        <p:scale>
          <a:sx n="70" d="100"/>
          <a:sy n="70" d="100"/>
        </p:scale>
        <p:origin x="53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0E962-3C92-4ACB-AFDF-5E711A3833F4}" type="datetimeFigureOut">
              <a:rPr lang="en-GB" smtClean="0"/>
              <a:t>29/07/2022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43026-5799-43FE-B5A4-8EDC1FAB1B56}" type="slidenum">
              <a:rPr lang="en-GB" smtClean="0"/>
              <a:t>‹#›</a:t>
            </a:fld>
            <a:endParaRPr lang="en-GB"/>
          </a:p>
        </p:txBody>
      </p:sp>
    </p:spTree>
    <p:extLst>
      <p:ext uri="{BB962C8B-B14F-4D97-AF65-F5344CB8AC3E}">
        <p14:creationId xmlns:p14="http://schemas.microsoft.com/office/powerpoint/2010/main" val="50958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1</a:t>
            </a:fld>
            <a:endParaRPr lang="en-GB"/>
          </a:p>
        </p:txBody>
      </p:sp>
    </p:spTree>
    <p:extLst>
      <p:ext uri="{BB962C8B-B14F-4D97-AF65-F5344CB8AC3E}">
        <p14:creationId xmlns:p14="http://schemas.microsoft.com/office/powerpoint/2010/main" val="4290429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11</a:t>
            </a:fld>
            <a:endParaRPr lang="en-GB"/>
          </a:p>
        </p:txBody>
      </p:sp>
    </p:spTree>
    <p:extLst>
      <p:ext uri="{BB962C8B-B14F-4D97-AF65-F5344CB8AC3E}">
        <p14:creationId xmlns:p14="http://schemas.microsoft.com/office/powerpoint/2010/main" val="307843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12</a:t>
            </a:fld>
            <a:endParaRPr lang="en-GB"/>
          </a:p>
        </p:txBody>
      </p:sp>
    </p:spTree>
    <p:extLst>
      <p:ext uri="{BB962C8B-B14F-4D97-AF65-F5344CB8AC3E}">
        <p14:creationId xmlns:p14="http://schemas.microsoft.com/office/powerpoint/2010/main" val="367634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14966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99489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4331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4874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094768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35685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354612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84048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91754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4</a:t>
            </a:fld>
            <a:endParaRPr lang="en-GB"/>
          </a:p>
        </p:txBody>
      </p:sp>
    </p:spTree>
    <p:extLst>
      <p:ext uri="{BB962C8B-B14F-4D97-AF65-F5344CB8AC3E}">
        <p14:creationId xmlns:p14="http://schemas.microsoft.com/office/powerpoint/2010/main" val="292053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5</a:t>
            </a:fld>
            <a:endParaRPr lang="en-GB"/>
          </a:p>
        </p:txBody>
      </p:sp>
    </p:spTree>
    <p:extLst>
      <p:ext uri="{BB962C8B-B14F-4D97-AF65-F5344CB8AC3E}">
        <p14:creationId xmlns:p14="http://schemas.microsoft.com/office/powerpoint/2010/main" val="120269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6</a:t>
            </a:fld>
            <a:endParaRPr lang="en-GB"/>
          </a:p>
        </p:txBody>
      </p:sp>
    </p:spTree>
    <p:extLst>
      <p:ext uri="{BB962C8B-B14F-4D97-AF65-F5344CB8AC3E}">
        <p14:creationId xmlns:p14="http://schemas.microsoft.com/office/powerpoint/2010/main" val="114794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30218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72712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82291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86402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74338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375218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60A96-B5A1-4A6E-BE7E-C3108B75019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396737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60A96-B5A1-4A6E-BE7E-C3108B750196}" type="datetimeFigureOut">
              <a:rPr lang="en-GB" smtClean="0"/>
              <a:t>29/07/2022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102113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solidFill>
                  <a:prstClr val="black">
                    <a:tint val="75000"/>
                  </a:prstClr>
                </a:solidFill>
              </a:rPr>
              <a:pPr/>
              <a:t>29/07/2022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167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solidFill>
                  <a:prstClr val="black">
                    <a:tint val="75000"/>
                  </a:prstClr>
                </a:solidFill>
              </a:rPr>
              <a:pPr/>
              <a:t>29/07/2022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517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60A96-B5A1-4A6E-BE7E-C3108B750196}" type="datetimeFigureOut">
              <a:rPr lang="en-GB" smtClean="0">
                <a:solidFill>
                  <a:prstClr val="black">
                    <a:tint val="75000"/>
                  </a:prstClr>
                </a:solidFill>
              </a:rPr>
              <a:pPr/>
              <a:t>29/07/2022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478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60A96-B5A1-4A6E-BE7E-C3108B750196}" type="datetimeFigureOut">
              <a:rPr lang="en-GB" smtClean="0">
                <a:solidFill>
                  <a:prstClr val="black">
                    <a:tint val="75000"/>
                  </a:prstClr>
                </a:solidFill>
              </a:rPr>
              <a:pPr/>
              <a:t>29/07/2022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03453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0A96-B5A1-4A6E-BE7E-C3108B750196}" type="datetimeFigureOut">
              <a:rPr lang="en-GB" smtClean="0"/>
              <a:t>29/07/2022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F1B2C-1EB9-4300-9675-96D95F58FA80}" type="slidenum">
              <a:rPr lang="en-GB" smtClean="0"/>
              <a:t>‹#›</a:t>
            </a:fld>
            <a:endParaRPr lang="en-GB"/>
          </a:p>
        </p:txBody>
      </p:sp>
    </p:spTree>
    <p:extLst>
      <p:ext uri="{BB962C8B-B14F-4D97-AF65-F5344CB8AC3E}">
        <p14:creationId xmlns:p14="http://schemas.microsoft.com/office/powerpoint/2010/main" val="1717376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0A96-B5A1-4A6E-BE7E-C3108B750196}" type="datetimeFigureOut">
              <a:rPr lang="en-GB" smtClean="0">
                <a:solidFill>
                  <a:prstClr val="black">
                    <a:tint val="75000"/>
                  </a:prstClr>
                </a:solidFill>
              </a:rPr>
              <a:pPr/>
              <a:t>29/07/2022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107513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1351332"/>
            <a:ext cx="9144000" cy="2839639"/>
          </a:xfrm>
        </p:spPr>
        <p:txBody>
          <a:bodyPr>
            <a:normAutofit/>
          </a:bodyPr>
          <a:lstStyle/>
          <a:p>
            <a:r>
              <a:rPr lang="en-GB" b="1" dirty="0" smtClean="0">
                <a:solidFill>
                  <a:srgbClr val="002060"/>
                </a:solidFill>
              </a:rPr>
              <a:t>NHS Grampian</a:t>
            </a:r>
            <a:br>
              <a:rPr lang="en-GB" b="1" dirty="0" smtClean="0">
                <a:solidFill>
                  <a:srgbClr val="002060"/>
                </a:solidFill>
              </a:rPr>
            </a:br>
            <a:r>
              <a:rPr lang="en-GB" b="1" dirty="0" smtClean="0">
                <a:solidFill>
                  <a:srgbClr val="002060"/>
                </a:solidFill>
              </a:rPr>
              <a:t> System Pressures </a:t>
            </a:r>
            <a:r>
              <a:rPr lang="en-GB" b="1" dirty="0">
                <a:solidFill>
                  <a:srgbClr val="002060"/>
                </a:solidFill>
              </a:rPr>
              <a:t/>
            </a:r>
            <a:br>
              <a:rPr lang="en-GB" b="1" dirty="0">
                <a:solidFill>
                  <a:srgbClr val="002060"/>
                </a:solidFill>
              </a:rPr>
            </a:br>
            <a:r>
              <a:rPr lang="en-GB" b="1" dirty="0" smtClean="0">
                <a:solidFill>
                  <a:srgbClr val="002060"/>
                </a:solidFill>
              </a:rPr>
              <a:t>Performance</a:t>
            </a:r>
            <a:endParaRPr lang="en-GB" b="1" dirty="0">
              <a:solidFill>
                <a:srgbClr val="002060"/>
              </a:solidFill>
            </a:endParaRPr>
          </a:p>
        </p:txBody>
      </p:sp>
      <p:sp>
        <p:nvSpPr>
          <p:cNvPr id="3" name="Subtitle 2"/>
          <p:cNvSpPr>
            <a:spLocks noGrp="1"/>
          </p:cNvSpPr>
          <p:nvPr>
            <p:ph type="subTitle" idx="1"/>
          </p:nvPr>
        </p:nvSpPr>
        <p:spPr>
          <a:xfrm>
            <a:off x="1524000" y="4696605"/>
            <a:ext cx="9144000" cy="1655762"/>
          </a:xfrm>
        </p:spPr>
        <p:txBody>
          <a:bodyPr>
            <a:normAutofit/>
          </a:bodyPr>
          <a:lstStyle/>
          <a:p>
            <a:r>
              <a:rPr lang="en-GB" sz="3600" dirty="0" smtClean="0">
                <a:solidFill>
                  <a:srgbClr val="002060"/>
                </a:solidFill>
              </a:rPr>
              <a:t>Data as at 20 July 2022</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8737" y="281466"/>
            <a:ext cx="1583216" cy="1206762"/>
          </a:xfrm>
          <a:prstGeom prst="rect">
            <a:avLst/>
          </a:prstGeom>
        </p:spPr>
      </p:pic>
    </p:spTree>
    <p:extLst>
      <p:ext uri="{BB962C8B-B14F-4D97-AF65-F5344CB8AC3E}">
        <p14:creationId xmlns:p14="http://schemas.microsoft.com/office/powerpoint/2010/main" val="7224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Elective Care – all Inpatients</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Waiting list size has increased for the seventh consecutive week</a:t>
            </a:r>
            <a:endParaRPr lang="en-GB" sz="2000" dirty="0">
              <a:solidFill>
                <a:srgbClr val="002060"/>
              </a:solidFill>
            </a:endParaRPr>
          </a:p>
        </p:txBody>
      </p:sp>
      <p:sp>
        <p:nvSpPr>
          <p:cNvPr id="19" name="TextBox 18"/>
          <p:cNvSpPr txBox="1"/>
          <p:nvPr/>
        </p:nvSpPr>
        <p:spPr>
          <a:xfrm>
            <a:off x="6027576" y="828423"/>
            <a:ext cx="6083559" cy="5262979"/>
          </a:xfrm>
          <a:prstGeom prst="rect">
            <a:avLst/>
          </a:prstGeom>
          <a:noFill/>
        </p:spPr>
        <p:txBody>
          <a:bodyPr wrap="square" rtlCol="0">
            <a:spAutoFit/>
          </a:bodyPr>
          <a:lstStyle/>
          <a:p>
            <a:pPr marL="171450" indent="-171450">
              <a:buFont typeface="Arial" panose="020B0604020202020204" pitchFamily="34" charset="0"/>
              <a:buChar char="•"/>
            </a:pPr>
            <a:r>
              <a:rPr lang="en-GB" sz="1600" dirty="0">
                <a:solidFill>
                  <a:srgbClr val="002060"/>
                </a:solidFill>
              </a:rPr>
              <a:t>The list size has </a:t>
            </a:r>
            <a:r>
              <a:rPr lang="en-GB" sz="1600" b="1" dirty="0" smtClean="0">
                <a:solidFill>
                  <a:srgbClr val="002060"/>
                </a:solidFill>
              </a:rPr>
              <a:t>increased by 188 </a:t>
            </a:r>
            <a:r>
              <a:rPr lang="en-GB" sz="1600" dirty="0" smtClean="0">
                <a:solidFill>
                  <a:srgbClr val="002060"/>
                </a:solidFill>
              </a:rPr>
              <a:t>patients, a seventh consecutive weekly rise</a:t>
            </a:r>
            <a:endParaRPr lang="en-GB" sz="1600" dirty="0">
              <a:solidFill>
                <a:srgbClr val="002060"/>
              </a:solidFill>
            </a:endParaRPr>
          </a:p>
          <a:p>
            <a:pPr marL="171450" indent="-171450">
              <a:buFont typeface="Arial" panose="020B0604020202020204" pitchFamily="34" charset="0"/>
              <a:buChar char="•"/>
            </a:pPr>
            <a:endParaRPr lang="en-GB" sz="1600" dirty="0">
              <a:solidFill>
                <a:srgbClr val="002060"/>
              </a:solidFill>
            </a:endParaRPr>
          </a:p>
          <a:p>
            <a:pPr marL="171450" indent="-171450">
              <a:buFont typeface="Arial" panose="020B0604020202020204" pitchFamily="34" charset="0"/>
              <a:buChar char="•"/>
            </a:pPr>
            <a:r>
              <a:rPr lang="en-GB" sz="1600" dirty="0">
                <a:solidFill>
                  <a:srgbClr val="002060"/>
                </a:solidFill>
              </a:rPr>
              <a:t>The proportion of patients waiting over 12 weeks </a:t>
            </a:r>
            <a:r>
              <a:rPr lang="en-GB" sz="1600" dirty="0" smtClean="0">
                <a:solidFill>
                  <a:srgbClr val="002060"/>
                </a:solidFill>
              </a:rPr>
              <a:t>fell from 69.5% to </a:t>
            </a:r>
            <a:r>
              <a:rPr lang="en-GB" sz="1600" b="1" dirty="0" smtClean="0">
                <a:solidFill>
                  <a:srgbClr val="002060"/>
                </a:solidFill>
              </a:rPr>
              <a:t>69.1%</a:t>
            </a:r>
            <a:endParaRPr lang="en-GB" sz="1600" b="1" dirty="0">
              <a:solidFill>
                <a:srgbClr val="002060"/>
              </a:solidFill>
            </a:endParaRPr>
          </a:p>
          <a:p>
            <a:pPr marL="171450" indent="-171450">
              <a:buFont typeface="Arial" panose="020B0604020202020204" pitchFamily="34" charset="0"/>
              <a:buChar char="•"/>
            </a:pPr>
            <a:endParaRPr lang="en-GB" sz="1600" dirty="0">
              <a:solidFill>
                <a:srgbClr val="002060"/>
              </a:solidFill>
            </a:endParaRPr>
          </a:p>
          <a:p>
            <a:pPr marL="171450" indent="-171450">
              <a:buFont typeface="Arial" panose="020B0604020202020204" pitchFamily="34" charset="0"/>
              <a:buChar char="•"/>
            </a:pPr>
            <a:r>
              <a:rPr lang="en-GB" sz="1600" dirty="0">
                <a:solidFill>
                  <a:srgbClr val="002060"/>
                </a:solidFill>
              </a:rPr>
              <a:t>The proportion of patients unavailable (all reasons) </a:t>
            </a:r>
            <a:r>
              <a:rPr lang="en-GB" sz="1600" dirty="0" smtClean="0">
                <a:solidFill>
                  <a:srgbClr val="002060"/>
                </a:solidFill>
              </a:rPr>
              <a:t>remains at </a:t>
            </a:r>
            <a:r>
              <a:rPr lang="en-GB" sz="1600" b="1" dirty="0" smtClean="0">
                <a:solidFill>
                  <a:srgbClr val="002060"/>
                </a:solidFill>
              </a:rPr>
              <a:t>2.3%</a:t>
            </a:r>
            <a:endParaRPr lang="en-GB" sz="1600" b="1" dirty="0">
              <a:solidFill>
                <a:srgbClr val="002060"/>
              </a:solidFill>
            </a:endParaRPr>
          </a:p>
          <a:p>
            <a:pPr marL="171450" indent="-171450">
              <a:buFont typeface="Arial" panose="020B0604020202020204" pitchFamily="34" charset="0"/>
              <a:buChar char="•"/>
            </a:pPr>
            <a:endParaRPr lang="en-GB" sz="1600" dirty="0">
              <a:solidFill>
                <a:srgbClr val="002060"/>
              </a:solidFill>
            </a:endParaRPr>
          </a:p>
          <a:p>
            <a:pPr marL="171450" indent="-171450">
              <a:buFont typeface="Arial" panose="020B0604020202020204" pitchFamily="34" charset="0"/>
              <a:buChar char="•"/>
            </a:pPr>
            <a:r>
              <a:rPr lang="en-GB" sz="1600" dirty="0">
                <a:solidFill>
                  <a:srgbClr val="002060"/>
                </a:solidFill>
              </a:rPr>
              <a:t>Of the top 20 longest waits, Urology accounts for </a:t>
            </a:r>
            <a:r>
              <a:rPr lang="en-GB" sz="1600" dirty="0" smtClean="0">
                <a:solidFill>
                  <a:srgbClr val="002060"/>
                </a:solidFill>
              </a:rPr>
              <a:t>8, </a:t>
            </a:r>
            <a:r>
              <a:rPr lang="en-GB" sz="1600" dirty="0">
                <a:solidFill>
                  <a:srgbClr val="002060"/>
                </a:solidFill>
              </a:rPr>
              <a:t>Plastic Surgery for </a:t>
            </a:r>
            <a:r>
              <a:rPr lang="en-GB" sz="1600" dirty="0" smtClean="0">
                <a:solidFill>
                  <a:srgbClr val="002060"/>
                </a:solidFill>
              </a:rPr>
              <a:t>6, </a:t>
            </a:r>
            <a:r>
              <a:rPr lang="en-GB" sz="1600" dirty="0">
                <a:solidFill>
                  <a:srgbClr val="002060"/>
                </a:solidFill>
              </a:rPr>
              <a:t>General Surgery </a:t>
            </a:r>
            <a:r>
              <a:rPr lang="en-GB" sz="1600" dirty="0" smtClean="0">
                <a:solidFill>
                  <a:srgbClr val="002060"/>
                </a:solidFill>
              </a:rPr>
              <a:t>for 4, Gynaecology </a:t>
            </a:r>
            <a:r>
              <a:rPr lang="en-GB" sz="1600" dirty="0">
                <a:solidFill>
                  <a:srgbClr val="002060"/>
                </a:solidFill>
              </a:rPr>
              <a:t>for 2 </a:t>
            </a:r>
            <a:r>
              <a:rPr lang="en-GB" sz="1600" dirty="0" smtClean="0">
                <a:solidFill>
                  <a:srgbClr val="002060"/>
                </a:solidFill>
              </a:rPr>
              <a:t>patients</a:t>
            </a:r>
            <a:endParaRPr lang="en-GB" sz="1600" dirty="0">
              <a:solidFill>
                <a:srgbClr val="002060"/>
              </a:solidFill>
            </a:endParaRPr>
          </a:p>
          <a:p>
            <a:pPr marL="171450" indent="-171450">
              <a:buFont typeface="Arial" panose="020B0604020202020204" pitchFamily="34" charset="0"/>
              <a:buChar char="•"/>
            </a:pPr>
            <a:endParaRPr lang="en-GB" sz="1600" dirty="0">
              <a:solidFill>
                <a:srgbClr val="002060"/>
              </a:solidFill>
            </a:endParaRPr>
          </a:p>
          <a:p>
            <a:pPr marL="171450" indent="-171450">
              <a:buFont typeface="Arial" panose="020B0604020202020204" pitchFamily="34" charset="0"/>
              <a:buChar char="•"/>
            </a:pPr>
            <a:r>
              <a:rPr lang="en-GB" sz="1600" dirty="0">
                <a:solidFill>
                  <a:srgbClr val="002060"/>
                </a:solidFill>
              </a:rPr>
              <a:t>The longest waiting patient this week is </a:t>
            </a:r>
            <a:r>
              <a:rPr lang="en-GB" sz="1600" dirty="0" smtClean="0">
                <a:solidFill>
                  <a:srgbClr val="002060"/>
                </a:solidFill>
              </a:rPr>
              <a:t>an </a:t>
            </a:r>
            <a:r>
              <a:rPr lang="en-GB" sz="1600" dirty="0" err="1" smtClean="0">
                <a:solidFill>
                  <a:srgbClr val="002060"/>
                </a:solidFill>
              </a:rPr>
              <a:t>unbooked</a:t>
            </a:r>
            <a:r>
              <a:rPr lang="en-GB" sz="1600" dirty="0" smtClean="0">
                <a:solidFill>
                  <a:srgbClr val="002060"/>
                </a:solidFill>
              </a:rPr>
              <a:t> </a:t>
            </a:r>
            <a:r>
              <a:rPr lang="en-GB" sz="1600" dirty="0">
                <a:solidFill>
                  <a:srgbClr val="002060"/>
                </a:solidFill>
              </a:rPr>
              <a:t>Plastic Surgery ESCatS 3 patient waiting </a:t>
            </a:r>
            <a:r>
              <a:rPr lang="en-GB" sz="1600" dirty="0" smtClean="0">
                <a:solidFill>
                  <a:srgbClr val="002060"/>
                </a:solidFill>
              </a:rPr>
              <a:t>1874 days</a:t>
            </a:r>
          </a:p>
          <a:p>
            <a:pPr marL="171450" indent="-171450">
              <a:buFont typeface="Arial" panose="020B0604020202020204" pitchFamily="34" charset="0"/>
              <a:buChar char="•"/>
            </a:pPr>
            <a:endParaRPr lang="en-GB" sz="1600" dirty="0">
              <a:solidFill>
                <a:srgbClr val="002060"/>
              </a:solidFill>
            </a:endParaRPr>
          </a:p>
          <a:p>
            <a:pPr marL="171450" indent="-171450">
              <a:buFont typeface="Arial" panose="020B0604020202020204" pitchFamily="34" charset="0"/>
              <a:buChar char="•"/>
            </a:pPr>
            <a:r>
              <a:rPr lang="en-GB" sz="1600" dirty="0">
                <a:solidFill>
                  <a:srgbClr val="002060"/>
                </a:solidFill>
              </a:rPr>
              <a:t>Overall ESCatS 0&amp;1 Waiting List size </a:t>
            </a:r>
            <a:r>
              <a:rPr lang="en-GB" sz="1600" dirty="0" smtClean="0">
                <a:solidFill>
                  <a:srgbClr val="002060"/>
                </a:solidFill>
              </a:rPr>
              <a:t>showing indication of slight increase (ENT and General Surgery)</a:t>
            </a:r>
          </a:p>
          <a:p>
            <a:pPr marL="171450" indent="-171450">
              <a:buFont typeface="Arial" panose="020B0604020202020204" pitchFamily="34" charset="0"/>
              <a:buChar char="•"/>
            </a:pPr>
            <a:endParaRPr lang="en-GB" sz="1600" dirty="0">
              <a:solidFill>
                <a:srgbClr val="002060"/>
              </a:solidFill>
            </a:endParaRPr>
          </a:p>
          <a:p>
            <a:pPr marL="171450" indent="-171450">
              <a:buFont typeface="Arial" panose="020B0604020202020204" pitchFamily="34" charset="0"/>
              <a:buChar char="•"/>
            </a:pPr>
            <a:r>
              <a:rPr lang="en-GB" sz="1600" dirty="0">
                <a:solidFill>
                  <a:srgbClr val="002060"/>
                </a:solidFill>
              </a:rPr>
              <a:t>ESCatS 1 activity </a:t>
            </a:r>
            <a:r>
              <a:rPr lang="en-GB" sz="1600" dirty="0" smtClean="0">
                <a:solidFill>
                  <a:srgbClr val="002060"/>
                </a:solidFill>
              </a:rPr>
              <a:t>had </a:t>
            </a:r>
            <a:r>
              <a:rPr lang="en-GB" sz="1600" dirty="0">
                <a:solidFill>
                  <a:srgbClr val="002060"/>
                </a:solidFill>
              </a:rPr>
              <a:t>been </a:t>
            </a:r>
            <a:r>
              <a:rPr lang="en-GB" sz="1600" dirty="0" smtClean="0">
                <a:solidFill>
                  <a:srgbClr val="002060"/>
                </a:solidFill>
              </a:rPr>
              <a:t>increasing but has dropped slightly at the end of June/start of July. </a:t>
            </a:r>
            <a:r>
              <a:rPr lang="en-GB" sz="1600" dirty="0">
                <a:solidFill>
                  <a:srgbClr val="002060"/>
                </a:solidFill>
              </a:rPr>
              <a:t>The overall </a:t>
            </a:r>
            <a:r>
              <a:rPr lang="en-GB" sz="1600" dirty="0" smtClean="0">
                <a:solidFill>
                  <a:srgbClr val="002060"/>
                </a:solidFill>
              </a:rPr>
              <a:t>ESCatS1 activity level </a:t>
            </a:r>
            <a:r>
              <a:rPr lang="en-GB" sz="1600" dirty="0">
                <a:solidFill>
                  <a:srgbClr val="002060"/>
                </a:solidFill>
              </a:rPr>
              <a:t>remains higher than in 2019</a:t>
            </a:r>
          </a:p>
          <a:p>
            <a:endParaRPr lang="en-GB" sz="1600" dirty="0">
              <a:solidFill>
                <a:srgbClr val="002060"/>
              </a:solidFill>
            </a:endParaRPr>
          </a:p>
        </p:txBody>
      </p:sp>
      <p:sp>
        <p:nvSpPr>
          <p:cNvPr id="10" name="Rectangle 9"/>
          <p:cNvSpPr/>
          <p:nvPr/>
        </p:nvSpPr>
        <p:spPr>
          <a:xfrm>
            <a:off x="0" y="6614621"/>
            <a:ext cx="3959290" cy="246221"/>
          </a:xfrm>
          <a:prstGeom prst="rect">
            <a:avLst/>
          </a:prstGeom>
        </p:spPr>
        <p:txBody>
          <a:bodyPr wrap="square">
            <a:spAutoFit/>
          </a:bodyPr>
          <a:lstStyle/>
          <a:p>
            <a:r>
              <a:rPr lang="en-GB" sz="1000" dirty="0" smtClean="0">
                <a:solidFill>
                  <a:srgbClr val="002060"/>
                </a:solidFill>
              </a:rPr>
              <a:t>Specialty Waiting List Size shown for ESCatS 0 and 1 patients</a:t>
            </a:r>
            <a:endParaRPr lang="en-GB" sz="1000" dirty="0">
              <a:solidFill>
                <a:srgbClr val="002060"/>
              </a:solidFill>
            </a:endParaRPr>
          </a:p>
        </p:txBody>
      </p:sp>
      <p:pic>
        <p:nvPicPr>
          <p:cNvPr id="7" name="Picture 6"/>
          <p:cNvPicPr>
            <a:picLocks noChangeAspect="1"/>
          </p:cNvPicPr>
          <p:nvPr/>
        </p:nvPicPr>
        <p:blipFill>
          <a:blip r:embed="rId3"/>
          <a:stretch>
            <a:fillRect/>
          </a:stretch>
        </p:blipFill>
        <p:spPr>
          <a:xfrm>
            <a:off x="100591" y="1989589"/>
            <a:ext cx="5926985" cy="2272011"/>
          </a:xfrm>
          <a:prstGeom prst="rect">
            <a:avLst/>
          </a:prstGeom>
        </p:spPr>
      </p:pic>
      <p:pic>
        <p:nvPicPr>
          <p:cNvPr id="3" name="Picture 2"/>
          <p:cNvPicPr>
            <a:picLocks noChangeAspect="1"/>
          </p:cNvPicPr>
          <p:nvPr/>
        </p:nvPicPr>
        <p:blipFill>
          <a:blip r:embed="rId4"/>
          <a:stretch>
            <a:fillRect/>
          </a:stretch>
        </p:blipFill>
        <p:spPr>
          <a:xfrm>
            <a:off x="96159" y="873859"/>
            <a:ext cx="5931417" cy="1115730"/>
          </a:xfrm>
          <a:prstGeom prst="rect">
            <a:avLst/>
          </a:prstGeom>
        </p:spPr>
      </p:pic>
      <p:pic>
        <p:nvPicPr>
          <p:cNvPr id="5" name="Picture 4"/>
          <p:cNvPicPr>
            <a:picLocks noChangeAspect="1"/>
          </p:cNvPicPr>
          <p:nvPr/>
        </p:nvPicPr>
        <p:blipFill>
          <a:blip r:embed="rId5"/>
          <a:stretch>
            <a:fillRect/>
          </a:stretch>
        </p:blipFill>
        <p:spPr>
          <a:xfrm>
            <a:off x="96159" y="4303786"/>
            <a:ext cx="5931417" cy="2302680"/>
          </a:xfrm>
          <a:prstGeom prst="rect">
            <a:avLst/>
          </a:prstGeom>
        </p:spPr>
      </p:pic>
    </p:spTree>
    <p:extLst>
      <p:ext uri="{BB962C8B-B14F-4D97-AF65-F5344CB8AC3E}">
        <p14:creationId xmlns:p14="http://schemas.microsoft.com/office/powerpoint/2010/main" val="3133202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Ward Safety Status</a:t>
            </a:r>
            <a:endParaRPr lang="en-GB" sz="1400" b="1" dirty="0">
              <a:solidFill>
                <a:srgbClr val="002060"/>
              </a:solidFill>
            </a:endParaRPr>
          </a:p>
        </p:txBody>
      </p:sp>
      <p:sp>
        <p:nvSpPr>
          <p:cNvPr id="13" name="TextBox 12"/>
          <p:cNvSpPr txBox="1"/>
          <p:nvPr/>
        </p:nvSpPr>
        <p:spPr>
          <a:xfrm>
            <a:off x="5572779" y="1258009"/>
            <a:ext cx="6183792"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The overall trend data shows for the week beginning 11 July </a:t>
            </a:r>
            <a:r>
              <a:rPr lang="en-GB" sz="1600" b="1" dirty="0" smtClean="0">
                <a:solidFill>
                  <a:srgbClr val="002060"/>
                </a:solidFill>
              </a:rPr>
              <a:t>58.1%</a:t>
            </a:r>
            <a:r>
              <a:rPr lang="en-GB" sz="1600" dirty="0" smtClean="0">
                <a:solidFill>
                  <a:srgbClr val="002060"/>
                </a:solidFill>
              </a:rPr>
              <a:t> of wards reported a red or amber RAG status, an increase from 57.2% the week before</a:t>
            </a:r>
          </a:p>
          <a:p>
            <a:pPr marL="285750" indent="-285750">
              <a:buFont typeface="Arial" panose="020B0604020202020204" pitchFamily="34" charset="0"/>
              <a:buChar char="•"/>
            </a:pPr>
            <a:endParaRPr lang="en-GB" sz="1600" dirty="0">
              <a:solidFill>
                <a:srgbClr val="002060"/>
              </a:solidFill>
            </a:endParaRPr>
          </a:p>
          <a:p>
            <a:pPr marL="285750" indent="-285750">
              <a:buFont typeface="Arial" panose="020B0604020202020204" pitchFamily="34" charset="0"/>
              <a:buChar char="•"/>
            </a:pPr>
            <a:r>
              <a:rPr lang="en-GB" sz="1600" dirty="0" smtClean="0">
                <a:solidFill>
                  <a:srgbClr val="002060"/>
                </a:solidFill>
              </a:rPr>
              <a:t>This is the highest level since early March and the sixth consecutive weekly increase</a:t>
            </a:r>
          </a:p>
          <a:p>
            <a:pPr marL="285750" indent="-285750">
              <a:buFont typeface="Arial" panose="020B0604020202020204" pitchFamily="34" charset="0"/>
              <a:buChar char="•"/>
            </a:pPr>
            <a:endParaRPr lang="en-GB" sz="1600" dirty="0">
              <a:solidFill>
                <a:srgbClr val="002060"/>
              </a:solidFill>
            </a:endParaRPr>
          </a:p>
          <a:p>
            <a:pPr marL="285750" indent="-285750">
              <a:buFont typeface="Arial" panose="020B0604020202020204" pitchFamily="34" charset="0"/>
              <a:buChar char="•"/>
            </a:pPr>
            <a:r>
              <a:rPr lang="en-GB" sz="1600" dirty="0" smtClean="0">
                <a:solidFill>
                  <a:srgbClr val="002060"/>
                </a:solidFill>
              </a:rPr>
              <a:t>Red RAG status reports decreased from 21% to </a:t>
            </a:r>
            <a:r>
              <a:rPr lang="en-GB" sz="1600" b="1" dirty="0" smtClean="0">
                <a:solidFill>
                  <a:srgbClr val="002060"/>
                </a:solidFill>
              </a:rPr>
              <a:t>16.3%</a:t>
            </a:r>
            <a:r>
              <a:rPr lang="en-GB" sz="1600" dirty="0" smtClean="0">
                <a:solidFill>
                  <a:srgbClr val="002060"/>
                </a:solidFill>
              </a:rPr>
              <a:t> for the same period</a:t>
            </a: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Red &amp; Amber RAG status: sixth consecutive weekly increase</a:t>
            </a:r>
            <a:endParaRPr lang="en-GB" sz="1400" dirty="0">
              <a:solidFill>
                <a:srgbClr val="002060"/>
              </a:solidFill>
            </a:endParaRPr>
          </a:p>
        </p:txBody>
      </p:sp>
      <p:pic>
        <p:nvPicPr>
          <p:cNvPr id="2" name="Picture 1"/>
          <p:cNvPicPr>
            <a:picLocks noChangeAspect="1"/>
          </p:cNvPicPr>
          <p:nvPr/>
        </p:nvPicPr>
        <p:blipFill>
          <a:blip r:embed="rId3"/>
          <a:stretch>
            <a:fillRect/>
          </a:stretch>
        </p:blipFill>
        <p:spPr>
          <a:xfrm>
            <a:off x="145475" y="941647"/>
            <a:ext cx="5200248" cy="3602582"/>
          </a:xfrm>
          <a:prstGeom prst="rect">
            <a:avLst/>
          </a:prstGeom>
        </p:spPr>
      </p:pic>
    </p:spTree>
    <p:extLst>
      <p:ext uri="{BB962C8B-B14F-4D97-AF65-F5344CB8AC3E}">
        <p14:creationId xmlns:p14="http://schemas.microsoft.com/office/powerpoint/2010/main" val="2661439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865" y="3137378"/>
            <a:ext cx="4030120" cy="1329638"/>
          </a:xfrm>
          <a:prstGeom prst="rect">
            <a:avLst/>
          </a:prstGeom>
        </p:spPr>
      </p:pic>
      <p:pic>
        <p:nvPicPr>
          <p:cNvPr id="2" name="Picture 1"/>
          <p:cNvPicPr>
            <a:picLocks noChangeAspect="1"/>
          </p:cNvPicPr>
          <p:nvPr/>
        </p:nvPicPr>
        <p:blipFill>
          <a:blip r:embed="rId4"/>
          <a:stretch>
            <a:fillRect/>
          </a:stretch>
        </p:blipFill>
        <p:spPr>
          <a:xfrm>
            <a:off x="46865" y="1301686"/>
            <a:ext cx="4049078" cy="1311105"/>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Hospital bed occupancy</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Remains at very high levels with some areas at, near, or above 100%  </a:t>
            </a:r>
            <a:endParaRPr lang="en-GB" sz="1400" dirty="0">
              <a:solidFill>
                <a:srgbClr val="002060"/>
              </a:solidFill>
            </a:endParaRPr>
          </a:p>
        </p:txBody>
      </p:sp>
      <p:sp>
        <p:nvSpPr>
          <p:cNvPr id="17" name="Rectangle 16"/>
          <p:cNvSpPr/>
          <p:nvPr/>
        </p:nvSpPr>
        <p:spPr>
          <a:xfrm>
            <a:off x="4053358" y="812344"/>
            <a:ext cx="3987897" cy="584775"/>
          </a:xfrm>
          <a:prstGeom prst="rect">
            <a:avLst/>
          </a:prstGeom>
        </p:spPr>
        <p:txBody>
          <a:bodyPr wrap="square">
            <a:spAutoFit/>
          </a:bodyPr>
          <a:lstStyle/>
          <a:p>
            <a:r>
              <a:rPr lang="en-GB" sz="1600" dirty="0" smtClean="0">
                <a:solidFill>
                  <a:schemeClr val="accent5">
                    <a:lumMod val="50000"/>
                  </a:schemeClr>
                </a:solidFill>
              </a:rPr>
              <a:t>Rosewell House occupancy remains very high, at or near 100%</a:t>
            </a:r>
            <a:endParaRPr lang="en-GB" sz="1600" dirty="0"/>
          </a:p>
        </p:txBody>
      </p:sp>
      <p:sp>
        <p:nvSpPr>
          <p:cNvPr id="19" name="Rectangle 18"/>
          <p:cNvSpPr/>
          <p:nvPr/>
        </p:nvSpPr>
        <p:spPr>
          <a:xfrm>
            <a:off x="4076985" y="2654444"/>
            <a:ext cx="4102049" cy="584775"/>
          </a:xfrm>
          <a:prstGeom prst="rect">
            <a:avLst/>
          </a:prstGeom>
        </p:spPr>
        <p:txBody>
          <a:bodyPr wrap="square">
            <a:spAutoFit/>
          </a:bodyPr>
          <a:lstStyle/>
          <a:p>
            <a:r>
              <a:rPr lang="en-GB" sz="1600" dirty="0" smtClean="0">
                <a:solidFill>
                  <a:schemeClr val="accent5">
                    <a:lumMod val="50000"/>
                  </a:schemeClr>
                </a:solidFill>
              </a:rPr>
              <a:t>Aberdeenshire community hospital occupancy remains high</a:t>
            </a:r>
            <a:endParaRPr lang="en-GB" sz="1600" dirty="0"/>
          </a:p>
        </p:txBody>
      </p:sp>
      <p:sp>
        <p:nvSpPr>
          <p:cNvPr id="21" name="Rectangle 20"/>
          <p:cNvSpPr/>
          <p:nvPr/>
        </p:nvSpPr>
        <p:spPr>
          <a:xfrm>
            <a:off x="8139674" y="812344"/>
            <a:ext cx="3952248" cy="584775"/>
          </a:xfrm>
          <a:prstGeom prst="rect">
            <a:avLst/>
          </a:prstGeom>
        </p:spPr>
        <p:txBody>
          <a:bodyPr wrap="square">
            <a:spAutoFit/>
          </a:bodyPr>
          <a:lstStyle/>
          <a:p>
            <a:r>
              <a:rPr lang="en-GB" sz="1600" dirty="0" smtClean="0">
                <a:solidFill>
                  <a:schemeClr val="accent5">
                    <a:lumMod val="50000"/>
                  </a:schemeClr>
                </a:solidFill>
              </a:rPr>
              <a:t>Moray community hospital occupancy remains very high, at or near 100%</a:t>
            </a:r>
            <a:endParaRPr lang="en-GB" sz="1600" dirty="0"/>
          </a:p>
        </p:txBody>
      </p:sp>
      <p:pic>
        <p:nvPicPr>
          <p:cNvPr id="24" name="Picture 23"/>
          <p:cNvPicPr>
            <a:picLocks noChangeAspect="1"/>
          </p:cNvPicPr>
          <p:nvPr/>
        </p:nvPicPr>
        <p:blipFill>
          <a:blip r:embed="rId5"/>
          <a:stretch>
            <a:fillRect/>
          </a:stretch>
        </p:blipFill>
        <p:spPr>
          <a:xfrm>
            <a:off x="8281264" y="2735744"/>
            <a:ext cx="3471882" cy="991966"/>
          </a:xfrm>
          <a:prstGeom prst="rect">
            <a:avLst/>
          </a:prstGeom>
        </p:spPr>
      </p:pic>
      <p:sp>
        <p:nvSpPr>
          <p:cNvPr id="25" name="Rectangle 24"/>
          <p:cNvSpPr/>
          <p:nvPr/>
        </p:nvSpPr>
        <p:spPr>
          <a:xfrm>
            <a:off x="4188994" y="4570052"/>
            <a:ext cx="4163529" cy="584775"/>
          </a:xfrm>
          <a:prstGeom prst="rect">
            <a:avLst/>
          </a:prstGeom>
        </p:spPr>
        <p:txBody>
          <a:bodyPr wrap="square">
            <a:spAutoFit/>
          </a:bodyPr>
          <a:lstStyle/>
          <a:p>
            <a:r>
              <a:rPr lang="en-GB" sz="1600" dirty="0" smtClean="0">
                <a:solidFill>
                  <a:schemeClr val="accent5">
                    <a:lumMod val="50000"/>
                  </a:schemeClr>
                </a:solidFill>
              </a:rPr>
              <a:t>Woodend community occupancy remains very high, reaching 100% in the last week</a:t>
            </a:r>
            <a:endParaRPr lang="en-GB" sz="1600" dirty="0"/>
          </a:p>
        </p:txBody>
      </p:sp>
      <p:sp>
        <p:nvSpPr>
          <p:cNvPr id="26" name="TextBox 25"/>
          <p:cNvSpPr txBox="1"/>
          <p:nvPr/>
        </p:nvSpPr>
        <p:spPr>
          <a:xfrm>
            <a:off x="8677469" y="6594203"/>
            <a:ext cx="3535146" cy="261610"/>
          </a:xfrm>
          <a:prstGeom prst="rect">
            <a:avLst/>
          </a:prstGeom>
          <a:noFill/>
        </p:spPr>
        <p:txBody>
          <a:bodyPr wrap="square" rtlCol="0">
            <a:spAutoFit/>
          </a:bodyPr>
          <a:lstStyle/>
          <a:p>
            <a:r>
              <a:rPr lang="en-GB" sz="1050" dirty="0" smtClean="0">
                <a:solidFill>
                  <a:srgbClr val="002060"/>
                </a:solidFill>
              </a:rPr>
              <a:t>Dr Gray’s and Moray bed numbers are currently under review</a:t>
            </a:r>
            <a:endParaRPr lang="en-GB" sz="1050" dirty="0">
              <a:solidFill>
                <a:srgbClr val="002060"/>
              </a:solidFill>
            </a:endParaRPr>
          </a:p>
        </p:txBody>
      </p:sp>
      <p:sp>
        <p:nvSpPr>
          <p:cNvPr id="27" name="Rectangle 26"/>
          <p:cNvSpPr/>
          <p:nvPr/>
        </p:nvSpPr>
        <p:spPr>
          <a:xfrm>
            <a:off x="-1" y="6184936"/>
            <a:ext cx="4254760" cy="584775"/>
          </a:xfrm>
          <a:prstGeom prst="rect">
            <a:avLst/>
          </a:prstGeom>
        </p:spPr>
        <p:txBody>
          <a:bodyPr wrap="square">
            <a:spAutoFit/>
          </a:bodyPr>
          <a:lstStyle/>
          <a:p>
            <a:pPr marL="285750" indent="-285750">
              <a:buFont typeface="Arial" panose="020B0604020202020204" pitchFamily="34" charset="0"/>
              <a:buChar char="•"/>
            </a:pPr>
            <a:r>
              <a:rPr lang="en-GB" sz="1600" dirty="0" smtClean="0">
                <a:solidFill>
                  <a:schemeClr val="accent5">
                    <a:lumMod val="50000"/>
                  </a:schemeClr>
                </a:solidFill>
              </a:rPr>
              <a:t>RACH continues to have reasonable capacity available</a:t>
            </a:r>
            <a:endParaRPr lang="en-GB" sz="1600" dirty="0"/>
          </a:p>
        </p:txBody>
      </p:sp>
      <p:sp>
        <p:nvSpPr>
          <p:cNvPr id="15" name="Rectangle 14"/>
          <p:cNvSpPr/>
          <p:nvPr/>
        </p:nvSpPr>
        <p:spPr>
          <a:xfrm>
            <a:off x="0" y="2646952"/>
            <a:ext cx="3974755" cy="584775"/>
          </a:xfrm>
          <a:prstGeom prst="rect">
            <a:avLst/>
          </a:prstGeom>
        </p:spPr>
        <p:txBody>
          <a:bodyPr wrap="square">
            <a:spAutoFit/>
          </a:bodyPr>
          <a:lstStyle/>
          <a:p>
            <a:r>
              <a:rPr lang="en-GB" sz="1600" dirty="0" smtClean="0">
                <a:solidFill>
                  <a:schemeClr val="accent5">
                    <a:lumMod val="50000"/>
                  </a:schemeClr>
                </a:solidFill>
              </a:rPr>
              <a:t>Royal Cornhill occupancy remains very high, continuing to exceed 100% in recent weeks</a:t>
            </a:r>
            <a:endParaRPr lang="en-GB" sz="1600" dirty="0"/>
          </a:p>
        </p:txBody>
      </p:sp>
      <p:sp>
        <p:nvSpPr>
          <p:cNvPr id="5" name="Rectangle 4"/>
          <p:cNvSpPr/>
          <p:nvPr/>
        </p:nvSpPr>
        <p:spPr>
          <a:xfrm>
            <a:off x="1" y="800219"/>
            <a:ext cx="4086316" cy="584775"/>
          </a:xfrm>
          <a:prstGeom prst="rect">
            <a:avLst/>
          </a:prstGeom>
        </p:spPr>
        <p:txBody>
          <a:bodyPr wrap="square">
            <a:spAutoFit/>
          </a:bodyPr>
          <a:lstStyle/>
          <a:p>
            <a:r>
              <a:rPr lang="en-GB" sz="1600" dirty="0" smtClean="0">
                <a:solidFill>
                  <a:schemeClr val="accent5">
                    <a:lumMod val="50000"/>
                  </a:schemeClr>
                </a:solidFill>
              </a:rPr>
              <a:t>ARI occupancy </a:t>
            </a:r>
            <a:r>
              <a:rPr lang="en-GB" sz="1600" dirty="0">
                <a:solidFill>
                  <a:schemeClr val="accent5">
                    <a:lumMod val="50000"/>
                  </a:schemeClr>
                </a:solidFill>
              </a:rPr>
              <a:t>remains at very high </a:t>
            </a:r>
            <a:r>
              <a:rPr lang="en-GB" sz="1600" dirty="0" smtClean="0">
                <a:solidFill>
                  <a:schemeClr val="accent5">
                    <a:lumMod val="50000"/>
                  </a:schemeClr>
                </a:solidFill>
              </a:rPr>
              <a:t>levels, and has been increasing through July</a:t>
            </a:r>
            <a:endParaRPr lang="en-GB" sz="1600" dirty="0"/>
          </a:p>
        </p:txBody>
      </p:sp>
      <p:sp>
        <p:nvSpPr>
          <p:cNvPr id="14" name="Rectangle 13"/>
          <p:cNvSpPr/>
          <p:nvPr/>
        </p:nvSpPr>
        <p:spPr>
          <a:xfrm>
            <a:off x="-13901" y="4530703"/>
            <a:ext cx="4111664" cy="338554"/>
          </a:xfrm>
          <a:prstGeom prst="rect">
            <a:avLst/>
          </a:prstGeom>
        </p:spPr>
        <p:txBody>
          <a:bodyPr wrap="square">
            <a:spAutoFit/>
          </a:bodyPr>
          <a:lstStyle/>
          <a:p>
            <a:r>
              <a:rPr lang="en-GB" sz="1600" dirty="0" smtClean="0">
                <a:solidFill>
                  <a:schemeClr val="accent5">
                    <a:lumMod val="50000"/>
                  </a:schemeClr>
                </a:solidFill>
              </a:rPr>
              <a:t>Dr Gray’s hospital occupancy remains very high</a:t>
            </a:r>
          </a:p>
        </p:txBody>
      </p:sp>
      <p:pic>
        <p:nvPicPr>
          <p:cNvPr id="8" name="Picture 7"/>
          <p:cNvPicPr>
            <a:picLocks noChangeAspect="1"/>
          </p:cNvPicPr>
          <p:nvPr/>
        </p:nvPicPr>
        <p:blipFill>
          <a:blip r:embed="rId6"/>
          <a:stretch>
            <a:fillRect/>
          </a:stretch>
        </p:blipFill>
        <p:spPr>
          <a:xfrm>
            <a:off x="46865" y="4849247"/>
            <a:ext cx="4047974" cy="1311494"/>
          </a:xfrm>
          <a:prstGeom prst="rect">
            <a:avLst/>
          </a:prstGeom>
        </p:spPr>
      </p:pic>
      <p:pic>
        <p:nvPicPr>
          <p:cNvPr id="9" name="Picture 8"/>
          <p:cNvPicPr>
            <a:picLocks noChangeAspect="1"/>
          </p:cNvPicPr>
          <p:nvPr/>
        </p:nvPicPr>
        <p:blipFill>
          <a:blip r:embed="rId7"/>
          <a:stretch>
            <a:fillRect/>
          </a:stretch>
        </p:blipFill>
        <p:spPr>
          <a:xfrm>
            <a:off x="4188994" y="5120168"/>
            <a:ext cx="4163529" cy="1400346"/>
          </a:xfrm>
          <a:prstGeom prst="rect">
            <a:avLst/>
          </a:prstGeom>
        </p:spPr>
      </p:pic>
      <p:pic>
        <p:nvPicPr>
          <p:cNvPr id="13" name="Picture 12"/>
          <p:cNvPicPr>
            <a:picLocks noChangeAspect="1"/>
          </p:cNvPicPr>
          <p:nvPr/>
        </p:nvPicPr>
        <p:blipFill>
          <a:blip r:embed="rId8"/>
          <a:stretch>
            <a:fillRect/>
          </a:stretch>
        </p:blipFill>
        <p:spPr>
          <a:xfrm>
            <a:off x="4163057" y="1357300"/>
            <a:ext cx="3960000" cy="1174702"/>
          </a:xfrm>
          <a:prstGeom prst="rect">
            <a:avLst/>
          </a:prstGeom>
        </p:spPr>
      </p:pic>
      <p:pic>
        <p:nvPicPr>
          <p:cNvPr id="16" name="Picture 15"/>
          <p:cNvPicPr>
            <a:picLocks noChangeAspect="1"/>
          </p:cNvPicPr>
          <p:nvPr/>
        </p:nvPicPr>
        <p:blipFill>
          <a:blip r:embed="rId9"/>
          <a:stretch>
            <a:fillRect/>
          </a:stretch>
        </p:blipFill>
        <p:spPr>
          <a:xfrm>
            <a:off x="4137751" y="3174094"/>
            <a:ext cx="4032000" cy="1278502"/>
          </a:xfrm>
          <a:prstGeom prst="rect">
            <a:avLst/>
          </a:prstGeom>
        </p:spPr>
      </p:pic>
      <p:pic>
        <p:nvPicPr>
          <p:cNvPr id="20" name="Picture 19"/>
          <p:cNvPicPr>
            <a:picLocks noChangeAspect="1"/>
          </p:cNvPicPr>
          <p:nvPr/>
        </p:nvPicPr>
        <p:blipFill>
          <a:blip r:embed="rId10"/>
          <a:stretch>
            <a:fillRect/>
          </a:stretch>
        </p:blipFill>
        <p:spPr>
          <a:xfrm>
            <a:off x="8216834" y="1331960"/>
            <a:ext cx="3875087" cy="1200041"/>
          </a:xfrm>
          <a:prstGeom prst="rect">
            <a:avLst/>
          </a:prstGeom>
        </p:spPr>
      </p:pic>
    </p:spTree>
    <p:extLst>
      <p:ext uri="{BB962C8B-B14F-4D97-AF65-F5344CB8AC3E}">
        <p14:creationId xmlns:p14="http://schemas.microsoft.com/office/powerpoint/2010/main" val="3648409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8937" y="800219"/>
            <a:ext cx="11084169" cy="5829512"/>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Care Home occupancy</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Remains high; 7 homes closed to admissions</a:t>
            </a:r>
            <a:endParaRPr lang="en-GB" sz="1400" dirty="0">
              <a:solidFill>
                <a:srgbClr val="002060"/>
              </a:solidFill>
            </a:endParaRPr>
          </a:p>
        </p:txBody>
      </p:sp>
      <p:sp>
        <p:nvSpPr>
          <p:cNvPr id="9" name="TextBox 8"/>
          <p:cNvSpPr txBox="1"/>
          <p:nvPr/>
        </p:nvSpPr>
        <p:spPr>
          <a:xfrm>
            <a:off x="0" y="6596390"/>
            <a:ext cx="12192000" cy="261610"/>
          </a:xfrm>
          <a:prstGeom prst="rect">
            <a:avLst/>
          </a:prstGeom>
          <a:noFill/>
        </p:spPr>
        <p:txBody>
          <a:bodyPr wrap="square" rtlCol="0">
            <a:spAutoFit/>
          </a:bodyPr>
          <a:lstStyle/>
          <a:p>
            <a:r>
              <a:rPr lang="en-GB" sz="1100" dirty="0" smtClean="0">
                <a:solidFill>
                  <a:srgbClr val="002060"/>
                </a:solidFill>
              </a:rPr>
              <a:t>Care home data is from TURAS which is self reported and not assured centrally. Submission rates are not 100% and are lower at weekends.</a:t>
            </a:r>
            <a:endParaRPr lang="en-GB" sz="1100" dirty="0">
              <a:solidFill>
                <a:srgbClr val="002060"/>
              </a:solidFill>
            </a:endParaRPr>
          </a:p>
        </p:txBody>
      </p:sp>
    </p:spTree>
    <p:extLst>
      <p:ext uri="{BB962C8B-B14F-4D97-AF65-F5344CB8AC3E}">
        <p14:creationId xmlns:p14="http://schemas.microsoft.com/office/powerpoint/2010/main" val="2349686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8939" y="800219"/>
            <a:ext cx="10955215" cy="5679310"/>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Delayed Discharges </a:t>
            </a:r>
            <a:r>
              <a:rPr lang="en-GB" sz="2000" dirty="0" smtClean="0">
                <a:solidFill>
                  <a:srgbClr val="002060"/>
                </a:solidFill>
              </a:rPr>
              <a:t>(standard delays only)</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Increase in all localities</a:t>
            </a:r>
            <a:endParaRPr lang="en-GB" sz="1400" dirty="0">
              <a:solidFill>
                <a:srgbClr val="002060"/>
              </a:solidFill>
            </a:endParaRPr>
          </a:p>
        </p:txBody>
      </p:sp>
      <p:sp>
        <p:nvSpPr>
          <p:cNvPr id="9" name="TextBox 8"/>
          <p:cNvSpPr txBox="1"/>
          <p:nvPr/>
        </p:nvSpPr>
        <p:spPr>
          <a:xfrm>
            <a:off x="0" y="6442148"/>
            <a:ext cx="9293290" cy="430887"/>
          </a:xfrm>
          <a:prstGeom prst="rect">
            <a:avLst/>
          </a:prstGeom>
          <a:noFill/>
        </p:spPr>
        <p:txBody>
          <a:bodyPr wrap="square" rtlCol="0">
            <a:spAutoFit/>
          </a:bodyPr>
          <a:lstStyle/>
          <a:p>
            <a:r>
              <a:rPr lang="en-GB" sz="1100" dirty="0" smtClean="0">
                <a:solidFill>
                  <a:srgbClr val="002060"/>
                </a:solidFill>
              </a:rPr>
              <a:t>Data shown for standard delays only as complex and Code 100 delays are typically harder for partnerships to control. Delays shown are daily snapshot delays from Trak which are not validated delays.</a:t>
            </a:r>
            <a:endParaRPr lang="en-GB" sz="1100" dirty="0">
              <a:solidFill>
                <a:srgbClr val="002060"/>
              </a:solidFill>
            </a:endParaRPr>
          </a:p>
        </p:txBody>
      </p:sp>
    </p:spTree>
    <p:extLst>
      <p:ext uri="{BB962C8B-B14F-4D97-AF65-F5344CB8AC3E}">
        <p14:creationId xmlns:p14="http://schemas.microsoft.com/office/powerpoint/2010/main" val="3302118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8939" y="800219"/>
            <a:ext cx="10955216" cy="5648659"/>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Delayed Discharges – Reason </a:t>
            </a:r>
            <a:r>
              <a:rPr lang="en-GB" sz="2000" dirty="0" smtClean="0">
                <a:solidFill>
                  <a:srgbClr val="002060"/>
                </a:solidFill>
              </a:rPr>
              <a:t>(standard delays only)</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Continued fall in ‘Place Availability’ delays</a:t>
            </a:r>
            <a:endParaRPr lang="en-GB" sz="1400" dirty="0">
              <a:solidFill>
                <a:srgbClr val="002060"/>
              </a:solidFill>
            </a:endParaRPr>
          </a:p>
        </p:txBody>
      </p:sp>
      <p:sp>
        <p:nvSpPr>
          <p:cNvPr id="10" name="TextBox 9"/>
          <p:cNvSpPr txBox="1"/>
          <p:nvPr/>
        </p:nvSpPr>
        <p:spPr>
          <a:xfrm>
            <a:off x="0" y="6442148"/>
            <a:ext cx="9293290" cy="430887"/>
          </a:xfrm>
          <a:prstGeom prst="rect">
            <a:avLst/>
          </a:prstGeom>
          <a:noFill/>
        </p:spPr>
        <p:txBody>
          <a:bodyPr wrap="square" rtlCol="0">
            <a:spAutoFit/>
          </a:bodyPr>
          <a:lstStyle/>
          <a:p>
            <a:r>
              <a:rPr lang="en-GB" sz="1100" dirty="0" smtClean="0">
                <a:solidFill>
                  <a:srgbClr val="002060"/>
                </a:solidFill>
              </a:rPr>
              <a:t>Data shown for standard delays only as complex and Code 100 delays are typically harder for partnerships to control. Delays shown are daily snapshot delays from Trak which are not validated delays.</a:t>
            </a:r>
            <a:endParaRPr lang="en-GB" sz="1100" dirty="0">
              <a:solidFill>
                <a:srgbClr val="002060"/>
              </a:solidFill>
            </a:endParaRPr>
          </a:p>
        </p:txBody>
      </p:sp>
    </p:spTree>
    <p:extLst>
      <p:ext uri="{BB962C8B-B14F-4D97-AF65-F5344CB8AC3E}">
        <p14:creationId xmlns:p14="http://schemas.microsoft.com/office/powerpoint/2010/main" val="3631163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Aberdeen City Social Care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Hours not provided continue to decrease</a:t>
            </a:r>
            <a:endParaRPr lang="en-GB" sz="1400" dirty="0">
              <a:solidFill>
                <a:srgbClr val="002060"/>
              </a:solidFill>
            </a:endParaRPr>
          </a:p>
        </p:txBody>
      </p:sp>
      <p:sp>
        <p:nvSpPr>
          <p:cNvPr id="9" name="TextBox 8"/>
          <p:cNvSpPr txBox="1"/>
          <p:nvPr/>
        </p:nvSpPr>
        <p:spPr>
          <a:xfrm>
            <a:off x="0" y="6596390"/>
            <a:ext cx="12192000" cy="261610"/>
          </a:xfrm>
          <a:prstGeom prst="rect">
            <a:avLst/>
          </a:prstGeom>
          <a:noFill/>
        </p:spPr>
        <p:txBody>
          <a:bodyPr wrap="square" rtlCol="0">
            <a:spAutoFit/>
          </a:bodyPr>
          <a:lstStyle/>
          <a:p>
            <a:r>
              <a:rPr lang="en-GB" sz="1100" dirty="0">
                <a:solidFill>
                  <a:srgbClr val="002060"/>
                </a:solidFill>
              </a:rPr>
              <a:t>For City, a care search is a record of a case where a care need has been identified but not fulfilled and how many hours of care are required (care search hours). These are weekly hours required per care search.</a:t>
            </a:r>
          </a:p>
        </p:txBody>
      </p:sp>
      <p:pic>
        <p:nvPicPr>
          <p:cNvPr id="3" name="Picture 2"/>
          <p:cNvPicPr>
            <a:picLocks noChangeAspect="1"/>
          </p:cNvPicPr>
          <p:nvPr/>
        </p:nvPicPr>
        <p:blipFill>
          <a:blip r:embed="rId3"/>
          <a:stretch>
            <a:fillRect/>
          </a:stretch>
        </p:blipFill>
        <p:spPr>
          <a:xfrm>
            <a:off x="202224" y="800219"/>
            <a:ext cx="11298114" cy="5772940"/>
          </a:xfrm>
          <a:prstGeom prst="rect">
            <a:avLst/>
          </a:prstGeom>
        </p:spPr>
      </p:pic>
    </p:spTree>
    <p:extLst>
      <p:ext uri="{BB962C8B-B14F-4D97-AF65-F5344CB8AC3E}">
        <p14:creationId xmlns:p14="http://schemas.microsoft.com/office/powerpoint/2010/main" val="2602856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Aberdeenshire Social Care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Hours not provided continue to decrease</a:t>
            </a:r>
            <a:endParaRPr lang="en-GB" sz="1400" dirty="0">
              <a:solidFill>
                <a:srgbClr val="002060"/>
              </a:solidFill>
            </a:endParaRPr>
          </a:p>
        </p:txBody>
      </p:sp>
      <p:sp>
        <p:nvSpPr>
          <p:cNvPr id="9" name="TextBox 8"/>
          <p:cNvSpPr txBox="1"/>
          <p:nvPr/>
        </p:nvSpPr>
        <p:spPr>
          <a:xfrm>
            <a:off x="0" y="6427113"/>
            <a:ext cx="12192000" cy="430887"/>
          </a:xfrm>
          <a:prstGeom prst="rect">
            <a:avLst/>
          </a:prstGeom>
          <a:noFill/>
        </p:spPr>
        <p:txBody>
          <a:bodyPr wrap="square" rtlCol="0">
            <a:spAutoFit/>
          </a:bodyPr>
          <a:lstStyle/>
          <a:p>
            <a:r>
              <a:rPr lang="en-GB" sz="1100" dirty="0">
                <a:solidFill>
                  <a:srgbClr val="002060"/>
                </a:solidFill>
              </a:rPr>
              <a:t>Open cases are where a care need has been identified and recorded on CareFirst. Open Cases hours are the weekly hours assessed as required for each open case. Homecare hours are hours which Shire are currently providing.</a:t>
            </a:r>
          </a:p>
        </p:txBody>
      </p:sp>
      <p:pic>
        <p:nvPicPr>
          <p:cNvPr id="3" name="Picture 2"/>
          <p:cNvPicPr>
            <a:picLocks noChangeAspect="1"/>
          </p:cNvPicPr>
          <p:nvPr/>
        </p:nvPicPr>
        <p:blipFill>
          <a:blip r:embed="rId3"/>
          <a:stretch>
            <a:fillRect/>
          </a:stretch>
        </p:blipFill>
        <p:spPr>
          <a:xfrm>
            <a:off x="61547" y="800219"/>
            <a:ext cx="11561884" cy="5672026"/>
          </a:xfrm>
          <a:prstGeom prst="rect">
            <a:avLst/>
          </a:prstGeom>
        </p:spPr>
      </p:pic>
    </p:spTree>
    <p:extLst>
      <p:ext uri="{BB962C8B-B14F-4D97-AF65-F5344CB8AC3E}">
        <p14:creationId xmlns:p14="http://schemas.microsoft.com/office/powerpoint/2010/main" val="2552933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Moray Social Care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Hours not provided have increased</a:t>
            </a:r>
            <a:endParaRPr lang="en-GB" sz="1400" dirty="0">
              <a:solidFill>
                <a:srgbClr val="002060"/>
              </a:solidFill>
            </a:endParaRPr>
          </a:p>
        </p:txBody>
      </p:sp>
      <p:sp>
        <p:nvSpPr>
          <p:cNvPr id="9" name="TextBox 8"/>
          <p:cNvSpPr txBox="1"/>
          <p:nvPr/>
        </p:nvSpPr>
        <p:spPr>
          <a:xfrm>
            <a:off x="0" y="6596390"/>
            <a:ext cx="12192000" cy="261610"/>
          </a:xfrm>
          <a:prstGeom prst="rect">
            <a:avLst/>
          </a:prstGeom>
          <a:noFill/>
        </p:spPr>
        <p:txBody>
          <a:bodyPr wrap="square" rtlCol="0">
            <a:spAutoFit/>
          </a:bodyPr>
          <a:lstStyle/>
          <a:p>
            <a:r>
              <a:rPr lang="en-GB" sz="1100" dirty="0">
                <a:solidFill>
                  <a:srgbClr val="002060"/>
                </a:solidFill>
              </a:rPr>
              <a:t>Hours are the number of weekly hours identified as required for that individual. No data is available for length of time on the waiting list to identify unmet need.</a:t>
            </a:r>
          </a:p>
        </p:txBody>
      </p:sp>
      <p:pic>
        <p:nvPicPr>
          <p:cNvPr id="2" name="Picture 1"/>
          <p:cNvPicPr>
            <a:picLocks noChangeAspect="1"/>
          </p:cNvPicPr>
          <p:nvPr/>
        </p:nvPicPr>
        <p:blipFill>
          <a:blip r:embed="rId3"/>
          <a:stretch>
            <a:fillRect/>
          </a:stretch>
        </p:blipFill>
        <p:spPr>
          <a:xfrm>
            <a:off x="70338" y="800220"/>
            <a:ext cx="11682509" cy="5765394"/>
          </a:xfrm>
          <a:prstGeom prst="rect">
            <a:avLst/>
          </a:prstGeom>
        </p:spPr>
      </p:pic>
    </p:spTree>
    <p:extLst>
      <p:ext uri="{BB962C8B-B14F-4D97-AF65-F5344CB8AC3E}">
        <p14:creationId xmlns:p14="http://schemas.microsoft.com/office/powerpoint/2010/main" val="2929919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Covid summary </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Admissions and occupancy remain high</a:t>
            </a:r>
            <a:endParaRPr lang="en-GB" sz="2000" dirty="0">
              <a:solidFill>
                <a:srgbClr val="002060"/>
              </a:solidFill>
            </a:endParaRPr>
          </a:p>
        </p:txBody>
      </p:sp>
      <p:sp>
        <p:nvSpPr>
          <p:cNvPr id="6" name="TextBox 5"/>
          <p:cNvSpPr txBox="1"/>
          <p:nvPr/>
        </p:nvSpPr>
        <p:spPr>
          <a:xfrm>
            <a:off x="0" y="769441"/>
            <a:ext cx="12192000" cy="3570208"/>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Local </a:t>
            </a:r>
            <a:r>
              <a:rPr lang="en-GB" sz="1600" dirty="0">
                <a:solidFill>
                  <a:srgbClr val="002060"/>
                </a:solidFill>
              </a:rPr>
              <a:t>case data </a:t>
            </a:r>
            <a:r>
              <a:rPr lang="en-GB" sz="1600" dirty="0" smtClean="0">
                <a:solidFill>
                  <a:srgbClr val="002060"/>
                </a:solidFill>
              </a:rPr>
              <a:t>continue to show a slight fall in recorded positive tests</a:t>
            </a:r>
          </a:p>
          <a:p>
            <a:pPr marL="541338" lvl="1" indent="-285750">
              <a:buFont typeface="Arial" panose="020B0604020202020204" pitchFamily="34" charset="0"/>
              <a:buChar char="•"/>
            </a:pPr>
            <a:r>
              <a:rPr lang="en-GB" sz="1400" dirty="0" smtClean="0">
                <a:solidFill>
                  <a:srgbClr val="002060"/>
                </a:solidFill>
              </a:rPr>
              <a:t>7-day </a:t>
            </a:r>
            <a:r>
              <a:rPr lang="en-GB" sz="1400" dirty="0">
                <a:solidFill>
                  <a:srgbClr val="002060"/>
                </a:solidFill>
              </a:rPr>
              <a:t>rate </a:t>
            </a:r>
            <a:r>
              <a:rPr lang="en-GB" sz="1400" dirty="0" smtClean="0">
                <a:solidFill>
                  <a:srgbClr val="002060"/>
                </a:solidFill>
              </a:rPr>
              <a:t>to 17/07 </a:t>
            </a:r>
            <a:r>
              <a:rPr lang="en-GB" sz="1400" dirty="0">
                <a:solidFill>
                  <a:srgbClr val="002060"/>
                </a:solidFill>
              </a:rPr>
              <a:t>was </a:t>
            </a:r>
            <a:r>
              <a:rPr lang="en-GB" sz="1400" dirty="0" smtClean="0">
                <a:solidFill>
                  <a:srgbClr val="002060"/>
                </a:solidFill>
              </a:rPr>
              <a:t>216/100,000</a:t>
            </a:r>
            <a:r>
              <a:rPr lang="en-GB" sz="1400" dirty="0">
                <a:solidFill>
                  <a:srgbClr val="002060"/>
                </a:solidFill>
              </a:rPr>
              <a:t>, </a:t>
            </a:r>
            <a:r>
              <a:rPr lang="en-GB" sz="1400" dirty="0" smtClean="0">
                <a:solidFill>
                  <a:srgbClr val="002060"/>
                </a:solidFill>
              </a:rPr>
              <a:t>which is down from 279/100,000 the previous week and 318/100,000 the week before. This is still higher than the rates seen during May and early June</a:t>
            </a:r>
          </a:p>
          <a:p>
            <a:pPr marL="541338" lvl="1" indent="-285750">
              <a:buFont typeface="Arial" panose="020B0604020202020204" pitchFamily="34" charset="0"/>
              <a:buChar char="•"/>
            </a:pPr>
            <a:r>
              <a:rPr lang="en-GB" sz="1400" dirty="0">
                <a:solidFill>
                  <a:srgbClr val="002060"/>
                </a:solidFill>
              </a:rPr>
              <a:t>As always, case numbers need to be interpreted cautiously due to far less testing being carried out in the community. Testing may be further impacted by the school holiday period, which could act as a disincentive to </a:t>
            </a:r>
            <a:r>
              <a:rPr lang="en-GB" sz="1400" dirty="0" smtClean="0">
                <a:solidFill>
                  <a:srgbClr val="002060"/>
                </a:solidFill>
              </a:rPr>
              <a:t>testing</a:t>
            </a:r>
          </a:p>
          <a:p>
            <a:pPr marL="541338" lvl="1" indent="-285750">
              <a:buFont typeface="Arial" panose="020B0604020202020204" pitchFamily="34" charset="0"/>
              <a:buChar char="•"/>
            </a:pPr>
            <a:endParaRPr lang="en-GB" sz="800" dirty="0">
              <a:solidFill>
                <a:srgbClr val="FF0000"/>
              </a:solidFill>
            </a:endParaRPr>
          </a:p>
          <a:p>
            <a:pPr marL="285750" indent="-285750">
              <a:buFont typeface="Arial" panose="020B0604020202020204" pitchFamily="34" charset="0"/>
              <a:buChar char="•"/>
            </a:pPr>
            <a:r>
              <a:rPr lang="en-GB" sz="1600" dirty="0">
                <a:solidFill>
                  <a:srgbClr val="002060"/>
                </a:solidFill>
              </a:rPr>
              <a:t>The national ONS survey </a:t>
            </a:r>
            <a:r>
              <a:rPr lang="en-GB" sz="1600" dirty="0" smtClean="0">
                <a:solidFill>
                  <a:srgbClr val="002060"/>
                </a:solidFill>
              </a:rPr>
              <a:t>shows an ongoing rise in cases in </a:t>
            </a:r>
            <a:r>
              <a:rPr lang="en-GB" sz="1600" dirty="0">
                <a:solidFill>
                  <a:srgbClr val="002060"/>
                </a:solidFill>
              </a:rPr>
              <a:t>Scotland in the </a:t>
            </a:r>
            <a:r>
              <a:rPr lang="en-GB" sz="1600" dirty="0" smtClean="0">
                <a:solidFill>
                  <a:srgbClr val="002060"/>
                </a:solidFill>
              </a:rPr>
              <a:t>week to 7th July, </a:t>
            </a:r>
            <a:r>
              <a:rPr lang="en-GB" sz="1600" dirty="0">
                <a:solidFill>
                  <a:srgbClr val="002060"/>
                </a:solidFill>
              </a:rPr>
              <a:t>with </a:t>
            </a:r>
            <a:r>
              <a:rPr lang="en-GB" sz="1600" dirty="0" smtClean="0">
                <a:solidFill>
                  <a:srgbClr val="002060"/>
                </a:solidFill>
              </a:rPr>
              <a:t>approx</a:t>
            </a:r>
            <a:r>
              <a:rPr lang="en-GB" sz="1600" dirty="0">
                <a:solidFill>
                  <a:srgbClr val="002060"/>
                </a:solidFill>
              </a:rPr>
              <a:t>. 1 in </a:t>
            </a:r>
            <a:r>
              <a:rPr lang="en-GB" sz="1600" dirty="0" smtClean="0">
                <a:solidFill>
                  <a:srgbClr val="002060"/>
                </a:solidFill>
              </a:rPr>
              <a:t>16 in </a:t>
            </a:r>
            <a:r>
              <a:rPr lang="en-GB" sz="1600" dirty="0">
                <a:solidFill>
                  <a:srgbClr val="002060"/>
                </a:solidFill>
              </a:rPr>
              <a:t>Scotland </a:t>
            </a:r>
            <a:r>
              <a:rPr lang="en-GB" sz="1600" dirty="0" smtClean="0">
                <a:solidFill>
                  <a:srgbClr val="002060"/>
                </a:solidFill>
              </a:rPr>
              <a:t>estimated to have COVID </a:t>
            </a:r>
            <a:r>
              <a:rPr lang="en-GB" sz="1600" dirty="0">
                <a:solidFill>
                  <a:srgbClr val="002060"/>
                </a:solidFill>
              </a:rPr>
              <a:t>over a </a:t>
            </a:r>
            <a:r>
              <a:rPr lang="en-GB" sz="1600" dirty="0" smtClean="0">
                <a:solidFill>
                  <a:srgbClr val="002060"/>
                </a:solidFill>
              </a:rPr>
              <a:t>7-day period</a:t>
            </a:r>
          </a:p>
          <a:p>
            <a:pPr marL="536575" lvl="1" indent="-285750">
              <a:buFont typeface="Arial" panose="020B0604020202020204" pitchFamily="34" charset="0"/>
              <a:buChar char="•"/>
            </a:pPr>
            <a:r>
              <a:rPr lang="en-GB" sz="1400" dirty="0" smtClean="0">
                <a:solidFill>
                  <a:srgbClr val="002060"/>
                </a:solidFill>
              </a:rPr>
              <a:t>The rise may </a:t>
            </a:r>
            <a:r>
              <a:rPr lang="en-GB" sz="1400" dirty="0">
                <a:solidFill>
                  <a:srgbClr val="002060"/>
                </a:solidFill>
              </a:rPr>
              <a:t>be </a:t>
            </a:r>
            <a:r>
              <a:rPr lang="en-GB" sz="1400" dirty="0" smtClean="0">
                <a:solidFill>
                  <a:srgbClr val="002060"/>
                </a:solidFill>
              </a:rPr>
              <a:t>slowing: it </a:t>
            </a:r>
            <a:r>
              <a:rPr lang="en-GB" sz="1400" dirty="0">
                <a:solidFill>
                  <a:srgbClr val="002060"/>
                </a:solidFill>
              </a:rPr>
              <a:t>was 1 in </a:t>
            </a:r>
            <a:r>
              <a:rPr lang="en-GB" sz="1400" dirty="0" smtClean="0">
                <a:solidFill>
                  <a:srgbClr val="002060"/>
                </a:solidFill>
              </a:rPr>
              <a:t>17 the </a:t>
            </a:r>
            <a:r>
              <a:rPr lang="en-GB" sz="1400" dirty="0">
                <a:solidFill>
                  <a:srgbClr val="002060"/>
                </a:solidFill>
              </a:rPr>
              <a:t>previous </a:t>
            </a:r>
            <a:r>
              <a:rPr lang="en-GB" sz="1400" dirty="0" smtClean="0">
                <a:solidFill>
                  <a:srgbClr val="002060"/>
                </a:solidFill>
              </a:rPr>
              <a:t>week, and 1 in 18 the week before) </a:t>
            </a:r>
          </a:p>
          <a:p>
            <a:pPr lvl="1"/>
            <a:endParaRPr lang="en-GB" sz="800" dirty="0" smtClean="0">
              <a:solidFill>
                <a:srgbClr val="FF0000"/>
              </a:solidFill>
            </a:endParaRPr>
          </a:p>
          <a:p>
            <a:pPr marL="0" lvl="1"/>
            <a:r>
              <a:rPr lang="en-GB" sz="1200" b="1" dirty="0" smtClean="0">
                <a:solidFill>
                  <a:srgbClr val="002060"/>
                </a:solidFill>
              </a:rPr>
              <a:t>NB there is a 15-25% under-ascertainment of </a:t>
            </a:r>
            <a:r>
              <a:rPr lang="en-GB" sz="1200" b="1" dirty="0" err="1" smtClean="0">
                <a:solidFill>
                  <a:srgbClr val="002060"/>
                </a:solidFill>
              </a:rPr>
              <a:t>Covid</a:t>
            </a:r>
            <a:r>
              <a:rPr lang="en-GB" sz="1200" b="1" dirty="0" smtClean="0">
                <a:solidFill>
                  <a:srgbClr val="002060"/>
                </a:solidFill>
              </a:rPr>
              <a:t> infection among hospital admissions since April 2022. This is due to home LFD tests not being logged and no test on admission</a:t>
            </a:r>
          </a:p>
          <a:p>
            <a:pPr marL="742950" lvl="1" indent="-285750">
              <a:buFont typeface="Arial" panose="020B0604020202020204" pitchFamily="34" charset="0"/>
              <a:buChar char="•"/>
            </a:pPr>
            <a:endParaRPr lang="en-GB" sz="800" dirty="0">
              <a:solidFill>
                <a:srgbClr val="002060"/>
              </a:solidFill>
            </a:endParaRPr>
          </a:p>
          <a:p>
            <a:pPr marL="285750" indent="-285750">
              <a:buFont typeface="Arial" panose="020B0604020202020204" pitchFamily="34" charset="0"/>
              <a:buChar char="•"/>
            </a:pPr>
            <a:r>
              <a:rPr lang="en-GB" sz="1600" dirty="0">
                <a:solidFill>
                  <a:srgbClr val="002060"/>
                </a:solidFill>
              </a:rPr>
              <a:t>Hospital a</a:t>
            </a:r>
            <a:r>
              <a:rPr lang="en-GB" sz="1600" dirty="0" smtClean="0">
                <a:solidFill>
                  <a:srgbClr val="002060"/>
                </a:solidFill>
              </a:rPr>
              <a:t>dmissions remain high and continue to show a fluctuating pattern</a:t>
            </a:r>
          </a:p>
          <a:p>
            <a:pPr marL="541338" lvl="1" indent="-285750">
              <a:buFont typeface="Arial" panose="020B0604020202020204" pitchFamily="34" charset="0"/>
              <a:buChar char="•"/>
            </a:pPr>
            <a:r>
              <a:rPr lang="en-GB" sz="1400" dirty="0" smtClean="0">
                <a:solidFill>
                  <a:srgbClr val="002060"/>
                </a:solidFill>
              </a:rPr>
              <a:t>82 </a:t>
            </a:r>
            <a:r>
              <a:rPr lang="en-GB" sz="1400" dirty="0" err="1">
                <a:solidFill>
                  <a:srgbClr val="002060"/>
                </a:solidFill>
              </a:rPr>
              <a:t>covid</a:t>
            </a:r>
            <a:r>
              <a:rPr lang="en-GB" sz="1400" dirty="0">
                <a:solidFill>
                  <a:srgbClr val="002060"/>
                </a:solidFill>
              </a:rPr>
              <a:t> admissions in </a:t>
            </a:r>
            <a:r>
              <a:rPr lang="en-GB" sz="1400" dirty="0" smtClean="0">
                <a:solidFill>
                  <a:srgbClr val="002060"/>
                </a:solidFill>
              </a:rPr>
              <a:t>the 7 days to 19/07, the same level as a week prior but with a rise and fall in between. This is still higher than admission levels in May and early June</a:t>
            </a:r>
          </a:p>
          <a:p>
            <a:pPr marL="541338" lvl="1" indent="-285750">
              <a:buFont typeface="Arial" panose="020B0604020202020204" pitchFamily="34" charset="0"/>
              <a:buChar char="•"/>
            </a:pPr>
            <a:r>
              <a:rPr lang="en-GB" sz="1400" dirty="0" smtClean="0">
                <a:solidFill>
                  <a:srgbClr val="002060"/>
                </a:solidFill>
              </a:rPr>
              <a:t>There were 17 admissions </a:t>
            </a:r>
            <a:r>
              <a:rPr lang="en-GB" sz="1400" dirty="0">
                <a:solidFill>
                  <a:srgbClr val="002060"/>
                </a:solidFill>
              </a:rPr>
              <a:t>FOR </a:t>
            </a:r>
            <a:r>
              <a:rPr lang="en-GB" sz="1400" dirty="0" err="1">
                <a:solidFill>
                  <a:srgbClr val="002060"/>
                </a:solidFill>
              </a:rPr>
              <a:t>covid</a:t>
            </a:r>
            <a:r>
              <a:rPr lang="en-GB" sz="1400" dirty="0">
                <a:solidFill>
                  <a:srgbClr val="002060"/>
                </a:solidFill>
              </a:rPr>
              <a:t> (probable and definite) </a:t>
            </a:r>
            <a:r>
              <a:rPr lang="en-GB" sz="1400" dirty="0" smtClean="0">
                <a:solidFill>
                  <a:srgbClr val="002060"/>
                </a:solidFill>
              </a:rPr>
              <a:t>in the 7 days to 19/07, compared to 18 the previous week; the </a:t>
            </a:r>
            <a:r>
              <a:rPr lang="en-GB" sz="1400" dirty="0">
                <a:solidFill>
                  <a:srgbClr val="002060"/>
                </a:solidFill>
              </a:rPr>
              <a:t>majority of admissions remain WITH </a:t>
            </a:r>
            <a:r>
              <a:rPr lang="en-GB" sz="1400" dirty="0" err="1">
                <a:solidFill>
                  <a:srgbClr val="002060"/>
                </a:solidFill>
              </a:rPr>
              <a:t>covid</a:t>
            </a:r>
            <a:r>
              <a:rPr lang="en-GB" sz="1400" dirty="0">
                <a:solidFill>
                  <a:srgbClr val="002060"/>
                </a:solidFill>
              </a:rPr>
              <a:t> (not hospital onset</a:t>
            </a:r>
            <a:r>
              <a:rPr lang="en-GB" sz="1400" dirty="0" smtClean="0">
                <a:solidFill>
                  <a:srgbClr val="002060"/>
                </a:solidFill>
              </a:rPr>
              <a:t>)</a:t>
            </a:r>
          </a:p>
        </p:txBody>
      </p:sp>
      <p:sp>
        <p:nvSpPr>
          <p:cNvPr id="12" name="TextBox 11"/>
          <p:cNvSpPr txBox="1"/>
          <p:nvPr/>
        </p:nvSpPr>
        <p:spPr>
          <a:xfrm>
            <a:off x="0" y="4315305"/>
            <a:ext cx="7065188" cy="132343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Hospital occupancy remains high, with signs of a plateau</a:t>
            </a:r>
          </a:p>
          <a:p>
            <a:pPr marL="541338" lvl="1" indent="-285750">
              <a:buFont typeface="Arial" panose="020B0604020202020204" pitchFamily="34" charset="0"/>
              <a:buChar char="•"/>
            </a:pPr>
            <a:r>
              <a:rPr lang="en-GB" sz="1400" dirty="0" smtClean="0">
                <a:solidFill>
                  <a:srgbClr val="002060"/>
                </a:solidFill>
              </a:rPr>
              <a:t>At 19/07, 108 </a:t>
            </a:r>
            <a:r>
              <a:rPr lang="en-GB" sz="1400" dirty="0">
                <a:solidFill>
                  <a:srgbClr val="002060"/>
                </a:solidFill>
              </a:rPr>
              <a:t>occupied beds (vs </a:t>
            </a:r>
            <a:r>
              <a:rPr lang="en-GB" sz="1400" dirty="0" smtClean="0">
                <a:solidFill>
                  <a:srgbClr val="002060"/>
                </a:solidFill>
              </a:rPr>
              <a:t>112 </a:t>
            </a:r>
            <a:r>
              <a:rPr lang="en-GB" sz="1400" dirty="0">
                <a:solidFill>
                  <a:srgbClr val="002060"/>
                </a:solidFill>
              </a:rPr>
              <a:t>a week </a:t>
            </a:r>
            <a:r>
              <a:rPr lang="en-GB" sz="1400" dirty="0" smtClean="0">
                <a:solidFill>
                  <a:srgbClr val="002060"/>
                </a:solidFill>
              </a:rPr>
              <a:t>previously)</a:t>
            </a:r>
          </a:p>
          <a:p>
            <a:pPr marL="541338" lvl="1" indent="-285750">
              <a:buFont typeface="Arial" panose="020B0604020202020204" pitchFamily="34" charset="0"/>
              <a:buChar char="•"/>
            </a:pPr>
            <a:r>
              <a:rPr lang="en-GB" sz="1400" dirty="0" smtClean="0">
                <a:solidFill>
                  <a:srgbClr val="002060"/>
                </a:solidFill>
              </a:rPr>
              <a:t>19 </a:t>
            </a:r>
            <a:r>
              <a:rPr lang="en-GB" sz="1400" dirty="0">
                <a:solidFill>
                  <a:srgbClr val="002060"/>
                </a:solidFill>
              </a:rPr>
              <a:t>of these were admissions FOR </a:t>
            </a:r>
            <a:r>
              <a:rPr lang="en-GB" sz="1400" dirty="0" err="1">
                <a:solidFill>
                  <a:srgbClr val="002060"/>
                </a:solidFill>
              </a:rPr>
              <a:t>covid</a:t>
            </a:r>
            <a:r>
              <a:rPr lang="en-GB" sz="1400" dirty="0">
                <a:solidFill>
                  <a:srgbClr val="002060"/>
                </a:solidFill>
              </a:rPr>
              <a:t> </a:t>
            </a:r>
            <a:r>
              <a:rPr lang="en-GB" sz="1400" dirty="0" smtClean="0">
                <a:solidFill>
                  <a:srgbClr val="002060"/>
                </a:solidFill>
              </a:rPr>
              <a:t>(compared to 21 a week previously). Of those WITH </a:t>
            </a:r>
            <a:r>
              <a:rPr lang="en-GB" sz="1400" dirty="0" err="1" smtClean="0">
                <a:solidFill>
                  <a:srgbClr val="002060"/>
                </a:solidFill>
              </a:rPr>
              <a:t>covid</a:t>
            </a:r>
            <a:r>
              <a:rPr lang="en-GB" sz="1400" dirty="0" smtClean="0">
                <a:solidFill>
                  <a:srgbClr val="002060"/>
                </a:solidFill>
              </a:rPr>
              <a:t>, 33 </a:t>
            </a:r>
            <a:r>
              <a:rPr lang="en-GB" sz="1400" dirty="0">
                <a:solidFill>
                  <a:srgbClr val="002060"/>
                </a:solidFill>
              </a:rPr>
              <a:t>are definite or possible hospital onset </a:t>
            </a:r>
            <a:r>
              <a:rPr lang="en-GB" sz="1400" dirty="0" smtClean="0">
                <a:solidFill>
                  <a:srgbClr val="002060"/>
                </a:solidFill>
              </a:rPr>
              <a:t>(compared to 28 a week previously) and 54 not </a:t>
            </a:r>
            <a:r>
              <a:rPr lang="en-GB" sz="1400" dirty="0">
                <a:solidFill>
                  <a:srgbClr val="002060"/>
                </a:solidFill>
              </a:rPr>
              <a:t>hospital onset </a:t>
            </a:r>
            <a:r>
              <a:rPr lang="en-GB" sz="1400" dirty="0" smtClean="0">
                <a:solidFill>
                  <a:srgbClr val="002060"/>
                </a:solidFill>
              </a:rPr>
              <a:t>(compared to 63 a week previously)</a:t>
            </a:r>
          </a:p>
          <a:p>
            <a:pPr marL="541338" lvl="1" indent="-285750">
              <a:buFont typeface="Arial" panose="020B0604020202020204" pitchFamily="34" charset="0"/>
              <a:buChar char="•"/>
            </a:pPr>
            <a:endParaRPr lang="en-GB" sz="800" dirty="0">
              <a:solidFill>
                <a:srgbClr val="002060"/>
              </a:solidFill>
            </a:endParaRPr>
          </a:p>
        </p:txBody>
      </p:sp>
      <p:pic>
        <p:nvPicPr>
          <p:cNvPr id="2" name="Picture 1"/>
          <p:cNvPicPr>
            <a:picLocks noChangeAspect="1"/>
          </p:cNvPicPr>
          <p:nvPr/>
        </p:nvPicPr>
        <p:blipFill>
          <a:blip r:embed="rId3"/>
          <a:stretch>
            <a:fillRect/>
          </a:stretch>
        </p:blipFill>
        <p:spPr>
          <a:xfrm>
            <a:off x="7018844" y="4484077"/>
            <a:ext cx="5173156" cy="1819734"/>
          </a:xfrm>
          <a:prstGeom prst="rect">
            <a:avLst/>
          </a:prstGeom>
        </p:spPr>
      </p:pic>
    </p:spTree>
    <p:extLst>
      <p:ext uri="{BB962C8B-B14F-4D97-AF65-F5344CB8AC3E}">
        <p14:creationId xmlns:p14="http://schemas.microsoft.com/office/powerpoint/2010/main" val="1993861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Contents</a:t>
            </a:r>
            <a:endParaRPr lang="en-GB" dirty="0"/>
          </a:p>
        </p:txBody>
      </p:sp>
      <p:sp>
        <p:nvSpPr>
          <p:cNvPr id="3" name="Content Placeholder 2"/>
          <p:cNvSpPr>
            <a:spLocks noGrp="1"/>
          </p:cNvSpPr>
          <p:nvPr>
            <p:ph idx="1"/>
          </p:nvPr>
        </p:nvSpPr>
        <p:spPr/>
        <p:txBody>
          <a:bodyPr>
            <a:normAutofit/>
          </a:bodyPr>
          <a:lstStyle/>
          <a:p>
            <a:pPr marL="0" indent="0">
              <a:buNone/>
            </a:pPr>
            <a:r>
              <a:rPr lang="en-GB" sz="1800" dirty="0" smtClean="0"/>
              <a:t>	</a:t>
            </a:r>
          </a:p>
          <a:p>
            <a:pPr marL="0" indent="0">
              <a:buNone/>
            </a:pP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384482814"/>
              </p:ext>
            </p:extLst>
          </p:nvPr>
        </p:nvGraphicFramePr>
        <p:xfrm>
          <a:off x="838200" y="1503945"/>
          <a:ext cx="10933090" cy="4450080"/>
        </p:xfrm>
        <a:graphic>
          <a:graphicData uri="http://schemas.openxmlformats.org/drawingml/2006/table">
            <a:tbl>
              <a:tblPr firstRow="1" bandRow="1">
                <a:tableStyleId>{69CF1AB2-1976-4502-BF36-3FF5EA218861}</a:tableStyleId>
              </a:tblPr>
              <a:tblGrid>
                <a:gridCol w="1273935"/>
                <a:gridCol w="9659155"/>
              </a:tblGrid>
              <a:tr h="370840">
                <a:tc>
                  <a:txBody>
                    <a:bodyPr/>
                    <a:lstStyle/>
                    <a:p>
                      <a:r>
                        <a:rPr lang="en-GB" sz="1400" b="0" dirty="0" smtClean="0"/>
                        <a:t>Page 3</a:t>
                      </a:r>
                      <a:endParaRPr lang="en-GB" sz="1400" b="0" dirty="0"/>
                    </a:p>
                  </a:txBody>
                  <a:tcPr/>
                </a:tc>
                <a:tc>
                  <a:txBody>
                    <a:bodyPr/>
                    <a:lstStyle/>
                    <a:p>
                      <a:r>
                        <a:rPr lang="en-GB" sz="1400" b="0" dirty="0" smtClean="0"/>
                        <a:t>Weekly</a:t>
                      </a:r>
                      <a:r>
                        <a:rPr lang="en-GB" sz="1400" b="0" baseline="0" dirty="0" smtClean="0"/>
                        <a:t> System </a:t>
                      </a:r>
                      <a:r>
                        <a:rPr lang="en-GB" sz="1400" b="0" dirty="0" smtClean="0"/>
                        <a:t>Summary</a:t>
                      </a:r>
                      <a:endParaRPr lang="en-GB" sz="1400" b="0" dirty="0"/>
                    </a:p>
                  </a:txBody>
                  <a:tcPr/>
                </a:tc>
              </a:tr>
              <a:tr h="370840">
                <a:tc>
                  <a:txBody>
                    <a:bodyPr/>
                    <a:lstStyle/>
                    <a:p>
                      <a:r>
                        <a:rPr lang="en-GB" sz="1400" dirty="0" smtClean="0"/>
                        <a:t>Page 4</a:t>
                      </a:r>
                      <a:endParaRPr lang="en-GB" sz="1400" dirty="0"/>
                    </a:p>
                  </a:txBody>
                  <a:tcPr/>
                </a:tc>
                <a:tc>
                  <a:txBody>
                    <a:bodyPr/>
                    <a:lstStyle/>
                    <a:p>
                      <a:r>
                        <a:rPr lang="en-GB" sz="1400" dirty="0" smtClean="0"/>
                        <a:t>Grampian-Operational Pressures Escalation System (G-OPES) overview</a:t>
                      </a:r>
                      <a:endParaRPr lang="en-GB" sz="1400" dirty="0"/>
                    </a:p>
                  </a:txBody>
                  <a:tcPr/>
                </a:tc>
              </a:tr>
              <a:tr h="370840">
                <a:tc>
                  <a:txBody>
                    <a:bodyPr/>
                    <a:lstStyle/>
                    <a:p>
                      <a:r>
                        <a:rPr lang="en-GB" sz="1400" dirty="0" smtClean="0"/>
                        <a:t>Page 5 + 6</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Colleague absences</a:t>
                      </a:r>
                    </a:p>
                  </a:txBody>
                  <a:tcPr/>
                </a:tc>
              </a:tr>
              <a:tr h="370840">
                <a:tc>
                  <a:txBody>
                    <a:bodyPr/>
                    <a:lstStyle/>
                    <a:p>
                      <a:r>
                        <a:rPr lang="en-GB" sz="1400" dirty="0" smtClean="0"/>
                        <a:t>Page 7</a:t>
                      </a:r>
                      <a:endParaRPr lang="en-GB" sz="1400" dirty="0"/>
                    </a:p>
                  </a:txBody>
                  <a:tcPr/>
                </a:tc>
                <a:tc>
                  <a:txBody>
                    <a:bodyPr/>
                    <a:lstStyle/>
                    <a:p>
                      <a:r>
                        <a:rPr lang="en-GB" sz="1400" dirty="0" smtClean="0"/>
                        <a:t>Scottish Ambulance</a:t>
                      </a:r>
                      <a:r>
                        <a:rPr lang="en-GB" sz="1400" baseline="0" dirty="0" smtClean="0"/>
                        <a:t> Service (SAS) Turn Around times for </a:t>
                      </a:r>
                      <a:r>
                        <a:rPr lang="en-GB" sz="1400" dirty="0" smtClean="0"/>
                        <a:t>Aberdeen Royal Infirmary (ARI) and Dr </a:t>
                      </a:r>
                      <a:r>
                        <a:rPr lang="en-GB" sz="1400" dirty="0" err="1" smtClean="0"/>
                        <a:t>Gray’s</a:t>
                      </a:r>
                      <a:r>
                        <a:rPr lang="en-GB" sz="1400" dirty="0" smtClean="0"/>
                        <a:t> Hospital (DGH)</a:t>
                      </a:r>
                      <a:endParaRPr lang="en-GB" sz="1400" dirty="0"/>
                    </a:p>
                  </a:txBody>
                  <a:tcPr/>
                </a:tc>
              </a:tr>
              <a:tr h="370840">
                <a:tc>
                  <a:txBody>
                    <a:bodyPr/>
                    <a:lstStyle/>
                    <a:p>
                      <a:r>
                        <a:rPr lang="en-GB" sz="1400" dirty="0" smtClean="0"/>
                        <a:t>Page 8</a:t>
                      </a:r>
                      <a:endParaRPr lang="en-GB" sz="1400" dirty="0"/>
                    </a:p>
                  </a:txBody>
                  <a:tcPr/>
                </a:tc>
                <a:tc>
                  <a:txBody>
                    <a:bodyPr/>
                    <a:lstStyle/>
                    <a:p>
                      <a:r>
                        <a:rPr lang="en-GB" sz="1400" dirty="0" smtClean="0"/>
                        <a:t>ARI, Royal</a:t>
                      </a:r>
                      <a:r>
                        <a:rPr lang="en-GB" sz="1400" baseline="0" dirty="0" smtClean="0"/>
                        <a:t> Aberdeen Children’s Hospital</a:t>
                      </a:r>
                      <a:r>
                        <a:rPr lang="en-GB" sz="1400" dirty="0" smtClean="0"/>
                        <a:t> and DGH Emergency Departments’</a:t>
                      </a:r>
                      <a:r>
                        <a:rPr lang="en-GB" sz="1400" baseline="0" dirty="0" smtClean="0"/>
                        <a:t> A&amp;E (ED) target performance</a:t>
                      </a:r>
                      <a:endParaRPr lang="en-GB" sz="1400" dirty="0"/>
                    </a:p>
                  </a:txBody>
                  <a:tcPr/>
                </a:tc>
              </a:tr>
              <a:tr h="370840">
                <a:tc>
                  <a:txBody>
                    <a:bodyPr/>
                    <a:lstStyle/>
                    <a:p>
                      <a:r>
                        <a:rPr lang="en-GB" sz="1400" dirty="0" smtClean="0"/>
                        <a:t>Page 9 + 10</a:t>
                      </a:r>
                      <a:endParaRPr lang="en-GB" sz="1400" dirty="0"/>
                    </a:p>
                  </a:txBody>
                  <a:tcPr/>
                </a:tc>
                <a:tc>
                  <a:txBody>
                    <a:bodyPr/>
                    <a:lstStyle/>
                    <a:p>
                      <a:r>
                        <a:rPr lang="en-GB" sz="1400" dirty="0" smtClean="0"/>
                        <a:t>Elective care</a:t>
                      </a:r>
                      <a:endParaRPr lang="en-GB" sz="1400" dirty="0"/>
                    </a:p>
                  </a:txBody>
                  <a:tcPr/>
                </a:tc>
              </a:tr>
              <a:tr h="370840">
                <a:tc>
                  <a:txBody>
                    <a:bodyPr/>
                    <a:lstStyle/>
                    <a:p>
                      <a:r>
                        <a:rPr lang="en-GB" sz="1400" dirty="0" smtClean="0"/>
                        <a:t>Page 11</a:t>
                      </a:r>
                      <a:endParaRPr lang="en-GB" sz="1400" dirty="0"/>
                    </a:p>
                  </a:txBody>
                  <a:tcPr/>
                </a:tc>
                <a:tc>
                  <a:txBody>
                    <a:bodyPr/>
                    <a:lstStyle/>
                    <a:p>
                      <a:r>
                        <a:rPr lang="en-GB" sz="1400" dirty="0" smtClean="0"/>
                        <a:t>Hospital Ward Safety Status</a:t>
                      </a:r>
                      <a:endParaRPr lang="en-GB" sz="1400" dirty="0">
                        <a:solidFill>
                          <a:srgbClr val="FF0000"/>
                        </a:solidFill>
                      </a:endParaRPr>
                    </a:p>
                  </a:txBody>
                  <a:tcPr/>
                </a:tc>
              </a:tr>
              <a:tr h="370840">
                <a:tc>
                  <a:txBody>
                    <a:bodyPr/>
                    <a:lstStyle/>
                    <a:p>
                      <a:r>
                        <a:rPr lang="en-GB" sz="1400" dirty="0" smtClean="0"/>
                        <a:t>Page 12 + 13</a:t>
                      </a:r>
                      <a:endParaRPr lang="en-GB" sz="1400" dirty="0"/>
                    </a:p>
                  </a:txBody>
                  <a:tcPr/>
                </a:tc>
                <a:tc>
                  <a:txBody>
                    <a:bodyPr/>
                    <a:lstStyle/>
                    <a:p>
                      <a:r>
                        <a:rPr lang="en-GB" sz="1400" dirty="0" smtClean="0"/>
                        <a:t>Hospital bed and care home occupancy levels</a:t>
                      </a:r>
                      <a:endParaRPr lang="en-GB" sz="1400" dirty="0"/>
                    </a:p>
                  </a:txBody>
                  <a:tcPr/>
                </a:tc>
              </a:tr>
              <a:tr h="370840">
                <a:tc>
                  <a:txBody>
                    <a:bodyPr/>
                    <a:lstStyle/>
                    <a:p>
                      <a:r>
                        <a:rPr lang="en-GB" sz="1400" dirty="0" smtClean="0"/>
                        <a:t>Page 14 + 15</a:t>
                      </a:r>
                      <a:endParaRPr lang="en-GB" sz="1400" dirty="0"/>
                    </a:p>
                  </a:txBody>
                  <a:tcPr/>
                </a:tc>
                <a:tc>
                  <a:txBody>
                    <a:bodyPr/>
                    <a:lstStyle/>
                    <a:p>
                      <a:r>
                        <a:rPr lang="en-GB" sz="1400" dirty="0" smtClean="0"/>
                        <a:t>Delayed Discharges</a:t>
                      </a:r>
                      <a:endParaRPr lang="en-GB" sz="1400" dirty="0"/>
                    </a:p>
                  </a:txBody>
                  <a:tcPr/>
                </a:tc>
              </a:tr>
              <a:tr h="370840">
                <a:tc>
                  <a:txBody>
                    <a:bodyPr/>
                    <a:lstStyle/>
                    <a:p>
                      <a:r>
                        <a:rPr lang="en-GB" sz="1400" dirty="0" smtClean="0"/>
                        <a:t>Page 16 -18</a:t>
                      </a:r>
                      <a:endParaRPr lang="en-GB" sz="1400" dirty="0"/>
                    </a:p>
                  </a:txBody>
                  <a:tcPr/>
                </a:tc>
                <a:tc>
                  <a:txBody>
                    <a:bodyPr/>
                    <a:lstStyle/>
                    <a:p>
                      <a:r>
                        <a:rPr lang="en-GB" sz="1400" dirty="0" smtClean="0"/>
                        <a:t>Social Care</a:t>
                      </a:r>
                      <a:endParaRPr lang="en-GB" sz="1400" dirty="0"/>
                    </a:p>
                  </a:txBody>
                  <a:tcPr/>
                </a:tc>
              </a:tr>
              <a:tr h="370840">
                <a:tc>
                  <a:txBody>
                    <a:bodyPr/>
                    <a:lstStyle/>
                    <a:p>
                      <a:r>
                        <a:rPr lang="en-GB" sz="1400" dirty="0" smtClean="0"/>
                        <a:t>Page 19</a:t>
                      </a:r>
                      <a:endParaRPr lang="en-GB" sz="1400" dirty="0"/>
                    </a:p>
                  </a:txBody>
                  <a:tcPr/>
                </a:tc>
                <a:tc>
                  <a:txBody>
                    <a:bodyPr/>
                    <a:lstStyle/>
                    <a:p>
                      <a:r>
                        <a:rPr lang="en-GB" sz="1400" dirty="0" smtClean="0"/>
                        <a:t>Covid Summary</a:t>
                      </a:r>
                      <a:endParaRPr lang="en-GB" sz="1400" dirty="0"/>
                    </a:p>
                  </a:txBody>
                  <a:tcPr/>
                </a:tc>
              </a:tr>
              <a:tr h="370840">
                <a:tc>
                  <a:txBody>
                    <a:bodyPr/>
                    <a:lstStyle/>
                    <a:p>
                      <a:r>
                        <a:rPr lang="en-GB" sz="1400" smtClean="0"/>
                        <a:t>Page 20</a:t>
                      </a:r>
                      <a:endParaRPr lang="en-GB" sz="1400" dirty="0"/>
                    </a:p>
                  </a:txBody>
                  <a:tcPr/>
                </a:tc>
                <a:tc>
                  <a:txBody>
                    <a:bodyPr/>
                    <a:lstStyle/>
                    <a:p>
                      <a:r>
                        <a:rPr lang="en-GB" sz="1400" dirty="0" smtClean="0"/>
                        <a:t>Infection, Prevention &amp; Control Ward Closures</a:t>
                      </a:r>
                      <a:endParaRPr lang="en-GB" sz="1400" dirty="0"/>
                    </a:p>
                  </a:txBody>
                  <a:tcPr/>
                </a:tc>
              </a:tr>
            </a:tbl>
          </a:graphicData>
        </a:graphic>
      </p:graphicFrame>
    </p:spTree>
    <p:extLst>
      <p:ext uri="{BB962C8B-B14F-4D97-AF65-F5344CB8AC3E}">
        <p14:creationId xmlns:p14="http://schemas.microsoft.com/office/powerpoint/2010/main" val="1411922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Infection Prevention &amp; Control Ward Closures</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Ward closures decreased to 4</a:t>
            </a:r>
            <a:endParaRPr lang="en-GB" sz="2000" dirty="0">
              <a:solidFill>
                <a:srgbClr val="002060"/>
              </a:solidFill>
            </a:endParaRPr>
          </a:p>
        </p:txBody>
      </p:sp>
      <p:sp>
        <p:nvSpPr>
          <p:cNvPr id="6" name="TextBox 5"/>
          <p:cNvSpPr txBox="1"/>
          <p:nvPr/>
        </p:nvSpPr>
        <p:spPr>
          <a:xfrm>
            <a:off x="5108157" y="1261883"/>
            <a:ext cx="6004602" cy="181588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As at 19/07, 4 ward closures due to Covid infection controls</a:t>
            </a:r>
          </a:p>
          <a:p>
            <a:pPr marL="285750" indent="-285750">
              <a:buFont typeface="Arial" panose="020B0604020202020204" pitchFamily="34" charset="0"/>
              <a:buChar char="•"/>
            </a:pPr>
            <a:endParaRPr lang="en-GB" sz="1600" dirty="0" smtClean="0">
              <a:solidFill>
                <a:srgbClr val="002060"/>
              </a:solidFill>
            </a:endParaRPr>
          </a:p>
          <a:p>
            <a:pPr marL="285750" indent="-285750">
              <a:buFont typeface="Arial" panose="020B0604020202020204" pitchFamily="34" charset="0"/>
              <a:buChar char="•"/>
            </a:pPr>
            <a:r>
              <a:rPr lang="en-GB" sz="1600" dirty="0" smtClean="0">
                <a:solidFill>
                  <a:srgbClr val="002060"/>
                </a:solidFill>
              </a:rPr>
              <a:t>The number of ward closures increased to 7 last week but has since fallen back to 4</a:t>
            </a:r>
          </a:p>
          <a:p>
            <a:pPr marL="285750" indent="-285750">
              <a:buFont typeface="Arial" panose="020B0604020202020204" pitchFamily="34" charset="0"/>
              <a:buChar char="•"/>
            </a:pPr>
            <a:endParaRPr lang="en-GB" sz="1600" dirty="0">
              <a:solidFill>
                <a:srgbClr val="002060"/>
              </a:solidFill>
            </a:endParaRPr>
          </a:p>
          <a:p>
            <a:pPr marL="285750" indent="-285750">
              <a:buFont typeface="Arial" panose="020B0604020202020204" pitchFamily="34" charset="0"/>
              <a:buChar char="•"/>
            </a:pPr>
            <a:r>
              <a:rPr lang="en-GB" sz="1600" dirty="0" smtClean="0">
                <a:solidFill>
                  <a:srgbClr val="002060"/>
                </a:solidFill>
              </a:rPr>
              <a:t>All current ward closures due to a suspected or confirmed outbreak of infection are </a:t>
            </a:r>
            <a:r>
              <a:rPr lang="en-GB" sz="1600" dirty="0" err="1" smtClean="0">
                <a:solidFill>
                  <a:srgbClr val="002060"/>
                </a:solidFill>
              </a:rPr>
              <a:t>Covid</a:t>
            </a:r>
            <a:r>
              <a:rPr lang="en-GB" sz="1600" dirty="0" smtClean="0">
                <a:solidFill>
                  <a:srgbClr val="002060"/>
                </a:solidFill>
              </a:rPr>
              <a:t>-related</a:t>
            </a:r>
            <a:endParaRPr lang="en-GB" sz="1600" dirty="0">
              <a:solidFill>
                <a:srgbClr val="002060"/>
              </a:solidFill>
            </a:endParaRPr>
          </a:p>
        </p:txBody>
      </p:sp>
      <p:sp>
        <p:nvSpPr>
          <p:cNvPr id="9" name="Rectangle 8"/>
          <p:cNvSpPr/>
          <p:nvPr/>
        </p:nvSpPr>
        <p:spPr>
          <a:xfrm>
            <a:off x="0" y="912926"/>
            <a:ext cx="3956532" cy="338554"/>
          </a:xfrm>
          <a:prstGeom prst="rect">
            <a:avLst/>
          </a:prstGeom>
        </p:spPr>
        <p:txBody>
          <a:bodyPr wrap="none">
            <a:spAutoFit/>
          </a:bodyPr>
          <a:lstStyle/>
          <a:p>
            <a:r>
              <a:rPr lang="en-GB" sz="1600" dirty="0" smtClean="0">
                <a:solidFill>
                  <a:schemeClr val="accent5">
                    <a:lumMod val="50000"/>
                  </a:schemeClr>
                </a:solidFill>
              </a:rPr>
              <a:t>Ward closures due to Covid infection controls</a:t>
            </a:r>
            <a:endParaRPr lang="en-GB" sz="1600" dirty="0"/>
          </a:p>
        </p:txBody>
      </p:sp>
      <p:pic>
        <p:nvPicPr>
          <p:cNvPr id="2" name="Picture 1"/>
          <p:cNvPicPr>
            <a:picLocks noChangeAspect="1"/>
          </p:cNvPicPr>
          <p:nvPr/>
        </p:nvPicPr>
        <p:blipFill>
          <a:blip r:embed="rId3"/>
          <a:stretch>
            <a:fillRect/>
          </a:stretch>
        </p:blipFill>
        <p:spPr>
          <a:xfrm>
            <a:off x="92002" y="1200329"/>
            <a:ext cx="4755529" cy="2747417"/>
          </a:xfrm>
          <a:prstGeom prst="rect">
            <a:avLst/>
          </a:prstGeom>
        </p:spPr>
      </p:pic>
    </p:spTree>
    <p:extLst>
      <p:ext uri="{BB962C8B-B14F-4D97-AF65-F5344CB8AC3E}">
        <p14:creationId xmlns:p14="http://schemas.microsoft.com/office/powerpoint/2010/main" val="3892971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54086462"/>
              </p:ext>
            </p:extLst>
          </p:nvPr>
        </p:nvGraphicFramePr>
        <p:xfrm>
          <a:off x="115814" y="688897"/>
          <a:ext cx="11724000" cy="6027762"/>
        </p:xfrm>
        <a:graphic>
          <a:graphicData uri="http://schemas.openxmlformats.org/drawingml/2006/table">
            <a:tbl>
              <a:tblPr firstRow="1" bandRow="1">
                <a:tableStyleId>{5C22544A-7EE6-4342-B048-85BDC9FD1C3A}</a:tableStyleId>
              </a:tblPr>
              <a:tblGrid>
                <a:gridCol w="1680000"/>
                <a:gridCol w="10044000"/>
              </a:tblGrid>
              <a:tr h="252648">
                <a:tc>
                  <a:txBody>
                    <a:bodyPr/>
                    <a:lstStyle/>
                    <a:p>
                      <a:pPr>
                        <a:lnSpc>
                          <a:spcPct val="100000"/>
                        </a:lnSpc>
                        <a:spcAft>
                          <a:spcPts val="800"/>
                        </a:spcAft>
                      </a:pPr>
                      <a:r>
                        <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GOPES</a:t>
                      </a:r>
                      <a:r>
                        <a:rPr lang="en-GB" sz="1300" b="1"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metrics</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b="0" kern="1200" dirty="0" smtClean="0">
                          <a:solidFill>
                            <a:srgbClr val="002060"/>
                          </a:solidFill>
                          <a:effectLst/>
                          <a:latin typeface="+mn-lt"/>
                          <a:ea typeface="+mn-ea"/>
                          <a:cs typeface="+mn-cs"/>
                        </a:rPr>
                        <a:t>The system was mainly at level 3 for</a:t>
                      </a:r>
                      <a:r>
                        <a:rPr lang="en-GB" sz="1300" b="0" kern="1200" baseline="0" dirty="0" smtClean="0">
                          <a:solidFill>
                            <a:srgbClr val="002060"/>
                          </a:solidFill>
                          <a:effectLst/>
                          <a:latin typeface="+mn-lt"/>
                          <a:ea typeface="+mn-ea"/>
                          <a:cs typeface="+mn-cs"/>
                        </a:rPr>
                        <a:t> the week to 19 July, with a notable decrease in level 4 compared to the previous week. MUSC continues to predominantly report at level 4</a:t>
                      </a:r>
                    </a:p>
                  </a:txBody>
                  <a:tcPr marL="67434" marR="67434" marT="33717" marB="33717">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a:lnSpc>
                          <a:spcPct val="100000"/>
                        </a:lnSpc>
                        <a:spcAft>
                          <a:spcPts val="800"/>
                        </a:spcAft>
                      </a:pPr>
                      <a:r>
                        <a:rPr lang="en-GB" sz="1300" b="1" dirty="0" smtClean="0">
                          <a:solidFill>
                            <a:srgbClr val="002060"/>
                          </a:solidFill>
                          <a:effectLst/>
                        </a:rPr>
                        <a:t>Staff absences </a:t>
                      </a: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There continues to be a</a:t>
                      </a:r>
                      <a:r>
                        <a:rPr lang="en-GB" sz="130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general </a:t>
                      </a:r>
                      <a:r>
                        <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decrease </a:t>
                      </a:r>
                      <a:r>
                        <a:rPr lang="en-GB" sz="130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t>
                      </a:r>
                      <a:r>
                        <a:rPr lang="en-GB" sz="1300" dirty="0" err="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Covid</a:t>
                      </a:r>
                      <a:r>
                        <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-positive absences through July, although individual weekly percentages have</a:t>
                      </a:r>
                      <a:r>
                        <a:rPr lang="en-GB" sz="130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increased with the weekly SSTS refresh. An</a:t>
                      </a:r>
                      <a:r>
                        <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nual leave increased</a:t>
                      </a:r>
                      <a:r>
                        <a:rPr lang="en-GB" sz="130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in early July (and is likely to show further increase following next week’s SSTS refresh)</a:t>
                      </a: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a:lnSpc>
                          <a:spcPct val="100000"/>
                        </a:lnSpc>
                        <a:spcAft>
                          <a:spcPts val="800"/>
                        </a:spcAft>
                      </a:pPr>
                      <a:r>
                        <a:rPr lang="en-GB" sz="1300" b="1" dirty="0">
                          <a:solidFill>
                            <a:srgbClr val="002060"/>
                          </a:solidFill>
                          <a:effectLst/>
                        </a:rPr>
                        <a:t>SAS </a:t>
                      </a:r>
                      <a:r>
                        <a:rPr lang="en-GB" sz="1300" b="1" dirty="0" smtClean="0">
                          <a:solidFill>
                            <a:srgbClr val="002060"/>
                          </a:solidFill>
                          <a:effectLst/>
                        </a:rPr>
                        <a:t>Turnaround </a:t>
                      </a:r>
                      <a:r>
                        <a:rPr lang="en-GB" sz="1300" b="1" dirty="0">
                          <a:solidFill>
                            <a:srgbClr val="002060"/>
                          </a:solidFill>
                          <a:effectLst/>
                        </a:rPr>
                        <a:t>Times</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indent="0">
                        <a:lnSpc>
                          <a:spcPct val="100000"/>
                        </a:lnSpc>
                        <a:buFont typeface="Arial" panose="020B0604020202020204" pitchFamily="34" charset="0"/>
                        <a:buNone/>
                      </a:pPr>
                      <a:r>
                        <a:rPr lang="en-GB" sz="1300" dirty="0" smtClean="0">
                          <a:solidFill>
                            <a:srgbClr val="002060"/>
                          </a:solidFill>
                        </a:rPr>
                        <a:t>The 90</a:t>
                      </a:r>
                      <a:r>
                        <a:rPr lang="en-GB" sz="1300" baseline="30000" dirty="0" smtClean="0">
                          <a:solidFill>
                            <a:srgbClr val="002060"/>
                          </a:solidFill>
                        </a:rPr>
                        <a:t>th</a:t>
                      </a:r>
                      <a:r>
                        <a:rPr lang="en-GB" sz="1300" dirty="0" smtClean="0">
                          <a:solidFill>
                            <a:srgbClr val="002060"/>
                          </a:solidFill>
                        </a:rPr>
                        <a:t> percentile turnaround times</a:t>
                      </a:r>
                      <a:r>
                        <a:rPr lang="en-GB" sz="1300" baseline="0" dirty="0" smtClean="0">
                          <a:solidFill>
                            <a:srgbClr val="002060"/>
                          </a:solidFill>
                        </a:rPr>
                        <a:t> increased again for ARI, to a new high of 198 minutes; they fell again for Dr Gray’s (to 83 minutes). These remain above the Scottish average (78 minutes)</a:t>
                      </a:r>
                      <a:endParaRPr lang="en-GB" sz="1300" dirty="0">
                        <a:solidFill>
                          <a:srgbClr val="002060"/>
                        </a:solidFill>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a:lnSpc>
                          <a:spcPct val="100000"/>
                        </a:lnSpc>
                        <a:spcAft>
                          <a:spcPts val="800"/>
                        </a:spcAft>
                      </a:pPr>
                      <a:r>
                        <a:rPr lang="en-GB" sz="1300" b="1" dirty="0">
                          <a:solidFill>
                            <a:srgbClr val="002060"/>
                          </a:solidFill>
                          <a:effectLst/>
                        </a:rPr>
                        <a:t>A&amp;E Performance </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GB" sz="1300" dirty="0" smtClean="0">
                          <a:solidFill>
                            <a:srgbClr val="002060"/>
                          </a:solidFill>
                          <a:effectLst/>
                        </a:rPr>
                        <a:t>Weekly</a:t>
                      </a:r>
                      <a:r>
                        <a:rPr lang="en-GB" sz="1300" baseline="0" dirty="0" smtClean="0">
                          <a:solidFill>
                            <a:srgbClr val="002060"/>
                          </a:solidFill>
                          <a:effectLst/>
                        </a:rPr>
                        <a:t> 4-hour performance fell to 48.9% at ARI, improved to 78.1% at Dr Gray’s, and improved to 91.8% at RACH. 8- and 12-hour breaches fell at ARI but increased at Dr Gray’s </a:t>
                      </a:r>
                    </a:p>
                    <a:p>
                      <a:pPr>
                        <a:lnSpc>
                          <a:spcPct val="100000"/>
                        </a:lnSpc>
                        <a:spcAft>
                          <a:spcPts val="800"/>
                        </a:spcAft>
                      </a:pPr>
                      <a:endParaRPr lang="en-GB" sz="1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b="1" dirty="0" smtClean="0">
                          <a:solidFill>
                            <a:srgbClr val="002060"/>
                          </a:solidFill>
                          <a:effectLst/>
                        </a:rPr>
                        <a:t>Elective care</a:t>
                      </a:r>
                      <a:endPar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dirty="0" smtClean="0">
                          <a:solidFill>
                            <a:srgbClr val="002060"/>
                          </a:solidFill>
                          <a:effectLst/>
                        </a:rPr>
                        <a:t>The Outpatient</a:t>
                      </a:r>
                      <a:r>
                        <a:rPr lang="en-GB" sz="1300" baseline="0" dirty="0" smtClean="0">
                          <a:solidFill>
                            <a:srgbClr val="002060"/>
                          </a:solidFill>
                          <a:effectLst/>
                        </a:rPr>
                        <a:t> list size has increased for the fifth consecutive week; the proportion of patients waiting over 12 weeks has decreased to 45.4% and the proportion of unavailable patients has decreased to 1.6%. The Inpatient list size has increased for the seventh consecutive week and is now; the proportion of patients waiting over 12 weeks has decreased, to 69.1% and the proportion of unavailable patients remains at 2.3%</a:t>
                      </a:r>
                      <a:endPar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Cancer</a:t>
                      </a: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i="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Not updated</a:t>
                      </a:r>
                      <a:r>
                        <a:rPr lang="en-GB" sz="1300" i="1"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this week</a:t>
                      </a:r>
                      <a:endParaRPr lang="en-GB" sz="1300" i="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a:lnSpc>
                          <a:spcPct val="100000"/>
                        </a:lnSpc>
                        <a:spcAft>
                          <a:spcPts val="800"/>
                        </a:spcAft>
                      </a:pPr>
                      <a:r>
                        <a:rPr lang="en-GB" sz="1300" b="1" dirty="0">
                          <a:solidFill>
                            <a:srgbClr val="002060"/>
                          </a:solidFill>
                          <a:effectLst/>
                        </a:rPr>
                        <a:t>Ward </a:t>
                      </a:r>
                      <a:r>
                        <a:rPr lang="en-GB" sz="1300" b="1" dirty="0" smtClean="0">
                          <a:solidFill>
                            <a:srgbClr val="002060"/>
                          </a:solidFill>
                          <a:effectLst/>
                        </a:rPr>
                        <a:t>safety status</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b="0" dirty="0" smtClean="0">
                          <a:solidFill>
                            <a:srgbClr val="002060"/>
                          </a:solidFill>
                          <a:effectLst/>
                        </a:rPr>
                        <a:t>Proportion of </a:t>
                      </a:r>
                      <a:r>
                        <a:rPr lang="en-GB" sz="1300" b="0" baseline="0" dirty="0" smtClean="0">
                          <a:solidFill>
                            <a:srgbClr val="002060"/>
                          </a:solidFill>
                          <a:effectLst/>
                        </a:rPr>
                        <a:t>wards reporting a red or amber RAG status last week increased for the sixth consecutive week to 58.1%</a:t>
                      </a:r>
                      <a:endParaRPr lang="en-GB" sz="13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432000">
                <a:tc>
                  <a:txBody>
                    <a:bodyPr/>
                    <a:lstStyle/>
                    <a:p>
                      <a:pPr>
                        <a:lnSpc>
                          <a:spcPct val="100000"/>
                        </a:lnSpc>
                        <a:spcAft>
                          <a:spcPts val="800"/>
                        </a:spcAft>
                      </a:pPr>
                      <a:r>
                        <a:rPr lang="en-GB" sz="1300" b="1" dirty="0">
                          <a:solidFill>
                            <a:srgbClr val="002060"/>
                          </a:solidFill>
                          <a:effectLst/>
                        </a:rPr>
                        <a:t>Hospital bed occupancy </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nSpc>
                          <a:spcPct val="100000"/>
                        </a:lnSpc>
                        <a:spcAft>
                          <a:spcPts val="800"/>
                        </a:spcAft>
                      </a:pPr>
                      <a:r>
                        <a:rPr lang="en-GB" sz="1300" dirty="0" smtClean="0">
                          <a:solidFill>
                            <a:srgbClr val="002060"/>
                          </a:solidFill>
                          <a:effectLst/>
                        </a:rPr>
                        <a:t>Remains at very</a:t>
                      </a:r>
                      <a:r>
                        <a:rPr lang="en-GB" sz="1300" baseline="0" dirty="0" smtClean="0">
                          <a:solidFill>
                            <a:srgbClr val="002060"/>
                          </a:solidFill>
                          <a:effectLst/>
                        </a:rPr>
                        <a:t> </a:t>
                      </a:r>
                      <a:r>
                        <a:rPr lang="en-GB" sz="1300" dirty="0" smtClean="0">
                          <a:solidFill>
                            <a:srgbClr val="002060"/>
                          </a:solidFill>
                          <a:effectLst/>
                        </a:rPr>
                        <a:t>high levels across NHSG estate</a:t>
                      </a:r>
                      <a:r>
                        <a:rPr lang="en-GB" sz="1300" baseline="0" dirty="0" smtClean="0">
                          <a:solidFill>
                            <a:srgbClr val="002060"/>
                          </a:solidFill>
                          <a:effectLst/>
                        </a:rPr>
                        <a:t> </a:t>
                      </a:r>
                      <a:r>
                        <a:rPr lang="en-GB" sz="1300" dirty="0" smtClean="0">
                          <a:solidFill>
                            <a:srgbClr val="002060"/>
                          </a:solidFill>
                          <a:effectLst/>
                        </a:rPr>
                        <a:t>with</a:t>
                      </a:r>
                      <a:r>
                        <a:rPr lang="en-GB" sz="1300" baseline="0" dirty="0" smtClean="0">
                          <a:solidFill>
                            <a:srgbClr val="002060"/>
                          </a:solidFill>
                          <a:effectLst/>
                        </a:rPr>
                        <a:t> some areas at, near, or over 100%</a:t>
                      </a:r>
                      <a:r>
                        <a:rPr lang="en-GB" sz="1300" dirty="0" smtClean="0">
                          <a:solidFill>
                            <a:srgbClr val="002060"/>
                          </a:solidFill>
                          <a:effectLst/>
                        </a:rPr>
                        <a:t>. ARI occupancy</a:t>
                      </a:r>
                      <a:r>
                        <a:rPr lang="en-GB" sz="1300" baseline="0" dirty="0" smtClean="0">
                          <a:solidFill>
                            <a:srgbClr val="002060"/>
                          </a:solidFill>
                          <a:effectLst/>
                        </a:rPr>
                        <a:t> levels have increased through July. A</a:t>
                      </a:r>
                      <a:r>
                        <a:rPr lang="en-GB" sz="1300" dirty="0" smtClean="0">
                          <a:solidFill>
                            <a:srgbClr val="002060"/>
                          </a:solidFill>
                          <a:effectLst/>
                        </a:rPr>
                        <a:t>t 20 July, 26 patients in ICU (including 2 </a:t>
                      </a:r>
                      <a:r>
                        <a:rPr lang="en-GB" sz="1300" baseline="0" dirty="0" err="1" smtClean="0">
                          <a:solidFill>
                            <a:srgbClr val="002060"/>
                          </a:solidFill>
                          <a:effectLst/>
                        </a:rPr>
                        <a:t>Covid</a:t>
                      </a:r>
                      <a:r>
                        <a:rPr lang="en-GB" sz="1300" baseline="0" dirty="0" smtClean="0">
                          <a:solidFill>
                            <a:srgbClr val="002060"/>
                          </a:solidFill>
                          <a:effectLst/>
                        </a:rPr>
                        <a:t> patients).</a:t>
                      </a:r>
                      <a:r>
                        <a:rPr lang="en-GB" sz="1300" baseline="0" dirty="0" smtClean="0">
                          <a:solidFill>
                            <a:srgbClr val="FF0000"/>
                          </a:solidFill>
                          <a:effectLst/>
                        </a:rPr>
                        <a:t> </a:t>
                      </a:r>
                      <a:r>
                        <a:rPr lang="en-GB" sz="1300" dirty="0" smtClean="0">
                          <a:solidFill>
                            <a:srgbClr val="002060"/>
                          </a:solidFill>
                        </a:rPr>
                        <a:t>The maximum number of beds available to use across all Grampian hospitals has fallen by 20,</a:t>
                      </a:r>
                      <a:r>
                        <a:rPr lang="en-GB" sz="1300" baseline="0" dirty="0" smtClean="0">
                          <a:solidFill>
                            <a:srgbClr val="002060"/>
                          </a:solidFill>
                        </a:rPr>
                        <a:t> to</a:t>
                      </a:r>
                      <a:r>
                        <a:rPr lang="en-GB" sz="1300" dirty="0" smtClean="0">
                          <a:solidFill>
                            <a:srgbClr val="002060"/>
                          </a:solidFill>
                        </a:rPr>
                        <a:t> 1812, primarily</a:t>
                      </a:r>
                      <a:r>
                        <a:rPr lang="en-GB" sz="1300" baseline="0" dirty="0" smtClean="0">
                          <a:solidFill>
                            <a:srgbClr val="002060"/>
                          </a:solidFill>
                        </a:rPr>
                        <a:t> as a result of closures at Royal Cornhill Hospital</a:t>
                      </a:r>
                      <a:r>
                        <a:rPr lang="en-GB" sz="1300" dirty="0" smtClean="0">
                          <a:solidFill>
                            <a:srgbClr val="002060"/>
                          </a:solidFill>
                        </a:rPr>
                        <a:t> (Dr Gray’s and Moray bed numbers remain under review)</a:t>
                      </a:r>
                      <a:endParaRPr lang="en-GB" sz="1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chemeClr val="accent1">
                        <a:lumMod val="20000"/>
                        <a:lumOff val="80000"/>
                      </a:schemeClr>
                    </a:solidFill>
                  </a:tcPr>
                </a:tc>
              </a:tr>
              <a:tr h="252648">
                <a:tc>
                  <a:txBody>
                    <a:bodyPr/>
                    <a:lstStyle/>
                    <a:p>
                      <a:pPr>
                        <a:lnSpc>
                          <a:spcPct val="100000"/>
                        </a:lnSpc>
                        <a:spcAft>
                          <a:spcPts val="800"/>
                        </a:spcAft>
                      </a:pPr>
                      <a:r>
                        <a:rPr lang="en-GB" sz="1300" b="1" dirty="0">
                          <a:solidFill>
                            <a:srgbClr val="002060"/>
                          </a:solidFill>
                          <a:effectLst/>
                        </a:rPr>
                        <a:t>Care home occupancy </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dirty="0" smtClean="0">
                          <a:solidFill>
                            <a:srgbClr val="002060"/>
                          </a:solidFill>
                          <a:effectLst/>
                        </a:rPr>
                        <a:t>Continues </a:t>
                      </a:r>
                      <a:r>
                        <a:rPr lang="en-GB" sz="1300" baseline="0" dirty="0" smtClean="0">
                          <a:solidFill>
                            <a:srgbClr val="002060"/>
                          </a:solidFill>
                          <a:effectLst/>
                        </a:rPr>
                        <a:t>at</a:t>
                      </a:r>
                      <a:r>
                        <a:rPr lang="en-GB" sz="1300" dirty="0" smtClean="0">
                          <a:solidFill>
                            <a:srgbClr val="002060"/>
                          </a:solidFill>
                          <a:effectLst/>
                        </a:rPr>
                        <a:t> </a:t>
                      </a:r>
                      <a:r>
                        <a:rPr lang="en-GB" sz="1300" dirty="0">
                          <a:solidFill>
                            <a:srgbClr val="002060"/>
                          </a:solidFill>
                          <a:effectLst/>
                        </a:rPr>
                        <a:t>high </a:t>
                      </a:r>
                      <a:r>
                        <a:rPr lang="en-GB" sz="1300" dirty="0" smtClean="0">
                          <a:solidFill>
                            <a:srgbClr val="002060"/>
                          </a:solidFill>
                          <a:effectLst/>
                        </a:rPr>
                        <a:t>but stable levels </a:t>
                      </a:r>
                      <a:r>
                        <a:rPr lang="en-GB" sz="1300" dirty="0">
                          <a:solidFill>
                            <a:srgbClr val="002060"/>
                          </a:solidFill>
                          <a:effectLst/>
                        </a:rPr>
                        <a:t>across </a:t>
                      </a:r>
                      <a:r>
                        <a:rPr lang="en-GB" sz="1300" dirty="0" smtClean="0">
                          <a:solidFill>
                            <a:srgbClr val="002060"/>
                          </a:solidFill>
                          <a:effectLst/>
                        </a:rPr>
                        <a:t>Grampian. 7</a:t>
                      </a:r>
                      <a:r>
                        <a:rPr lang="en-GB" sz="1300" baseline="0" dirty="0" smtClean="0">
                          <a:solidFill>
                            <a:srgbClr val="002060"/>
                          </a:solidFill>
                          <a:effectLst/>
                        </a:rPr>
                        <a:t> homes closed to admissions, and 3 homes with control measures in place</a:t>
                      </a:r>
                      <a:endParaRPr lang="en-GB" sz="1300" kern="1200" dirty="0">
                        <a:solidFill>
                          <a:srgbClr val="002060"/>
                        </a:solidFill>
                        <a:effectLst/>
                        <a:latin typeface="+mn-lt"/>
                        <a:ea typeface="+mn-ea"/>
                        <a:cs typeface="+mn-cs"/>
                      </a:endParaRPr>
                    </a:p>
                  </a:txBody>
                  <a:tcPr marL="67434" marR="67434" marT="33717" marB="33717">
                    <a:lnB w="12700" cap="flat" cmpd="sng" algn="ctr">
                      <a:solidFill>
                        <a:schemeClr val="bg1"/>
                      </a:solidFill>
                      <a:prstDash val="solid"/>
                      <a:round/>
                      <a:headEnd type="none" w="med" len="med"/>
                      <a:tailEnd type="none" w="med" len="med"/>
                    </a:lnB>
                    <a:solidFill>
                      <a:schemeClr val="accent1">
                        <a:lumMod val="20000"/>
                        <a:lumOff val="80000"/>
                      </a:schemeClr>
                    </a:solidFill>
                  </a:tcPr>
                </a:tc>
              </a:tr>
              <a:tr h="396000">
                <a:tc>
                  <a:txBody>
                    <a:bodyPr/>
                    <a:lstStyle/>
                    <a:p>
                      <a:pPr>
                        <a:lnSpc>
                          <a:spcPct val="100000"/>
                        </a:lnSpc>
                        <a:spcAft>
                          <a:spcPts val="800"/>
                        </a:spcAft>
                      </a:pPr>
                      <a:r>
                        <a:rPr lang="en-GB" sz="1300" b="1" dirty="0">
                          <a:solidFill>
                            <a:srgbClr val="002060"/>
                          </a:solidFill>
                          <a:effectLst/>
                        </a:rPr>
                        <a:t>Delayed Discharges</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indent="0">
                        <a:lnSpc>
                          <a:spcPct val="100000"/>
                        </a:lnSpc>
                        <a:buFont typeface="Arial" panose="020B0604020202020204" pitchFamily="34" charset="0"/>
                        <a:buNone/>
                      </a:pPr>
                      <a:r>
                        <a:rPr lang="en-GB" sz="1300" dirty="0" smtClean="0">
                          <a:solidFill>
                            <a:srgbClr val="002060"/>
                          </a:solidFill>
                        </a:rPr>
                        <a:t>Increase</a:t>
                      </a:r>
                      <a:r>
                        <a:rPr lang="en-GB" sz="1300" baseline="0" dirty="0" smtClean="0">
                          <a:solidFill>
                            <a:srgbClr val="002060"/>
                          </a:solidFill>
                        </a:rPr>
                        <a:t> in number of delayed discharges and cumulative bed days for all localities and all above yearly averages. Continued fall in ‘Place availability’ delays and slight increase in ‘Care package’ delays; cumulative bed days for both are trending upwards</a:t>
                      </a:r>
                      <a:endParaRPr lang="en-GB" sz="1300" dirty="0" smtClean="0">
                        <a:solidFill>
                          <a:srgbClr val="002060"/>
                        </a:solidFill>
                      </a:endParaRPr>
                    </a:p>
                  </a:txBody>
                  <a:tcPr marL="67434" marR="67434" marT="33717" marB="33717">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252648">
                <a:tc>
                  <a:txBody>
                    <a:bodyPr/>
                    <a:lstStyle/>
                    <a:p>
                      <a:pPr>
                        <a:lnSpc>
                          <a:spcPct val="100000"/>
                        </a:lnSpc>
                        <a:spcAft>
                          <a:spcPts val="800"/>
                        </a:spcAft>
                      </a:pPr>
                      <a:r>
                        <a:rPr lang="en-GB" sz="1300" b="1" dirty="0">
                          <a:solidFill>
                            <a:srgbClr val="002060"/>
                          </a:solidFill>
                          <a:effectLst/>
                        </a:rPr>
                        <a:t>Social care </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i="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Hours not provided have continued</a:t>
                      </a:r>
                      <a:r>
                        <a:rPr lang="en-GB" sz="1300" i="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to decrease in City and Shire; data shows a steep increase in Moray, which is being investigated </a:t>
                      </a:r>
                      <a:endParaRPr lang="en-GB" sz="1300" i="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chemeClr val="accent1">
                        <a:lumMod val="20000"/>
                        <a:lumOff val="80000"/>
                      </a:schemeClr>
                    </a:solidFill>
                  </a:tcPr>
                </a:tc>
              </a:tr>
              <a:tr h="437234">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b="1" dirty="0" smtClean="0">
                          <a:solidFill>
                            <a:srgbClr val="002060"/>
                          </a:solidFill>
                          <a:effectLst/>
                        </a:rPr>
                        <a:t>Covid </a:t>
                      </a:r>
                      <a:endPar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solidFill>
                            <a:srgbClr val="002060"/>
                          </a:solidFill>
                        </a:rPr>
                        <a:t>Local case data shows a further slight fall in recorded positive tests however case numbers should be interpreted cautiously. H</a:t>
                      </a:r>
                      <a:r>
                        <a:rPr lang="en-GB" sz="1300" dirty="0" smtClean="0">
                          <a:solidFill>
                            <a:srgbClr val="002060"/>
                          </a:solidFill>
                        </a:rPr>
                        <a:t>ospital admissions remain high and continue to show a</a:t>
                      </a:r>
                      <a:r>
                        <a:rPr lang="en-GB" sz="1300" baseline="0" dirty="0" smtClean="0">
                          <a:solidFill>
                            <a:srgbClr val="002060"/>
                          </a:solidFill>
                        </a:rPr>
                        <a:t> fluctuating pattern; the number admitted FOR </a:t>
                      </a:r>
                      <a:r>
                        <a:rPr lang="en-GB" sz="1300" baseline="0" dirty="0" err="1" smtClean="0">
                          <a:solidFill>
                            <a:srgbClr val="002060"/>
                          </a:solidFill>
                        </a:rPr>
                        <a:t>Covid</a:t>
                      </a:r>
                      <a:r>
                        <a:rPr lang="en-GB" sz="1300" baseline="0" dirty="0" smtClean="0">
                          <a:solidFill>
                            <a:srgbClr val="002060"/>
                          </a:solidFill>
                        </a:rPr>
                        <a:t> remains stable. Oc</a:t>
                      </a:r>
                      <a:r>
                        <a:rPr lang="en-GB" sz="1300" dirty="0" smtClean="0">
                          <a:solidFill>
                            <a:srgbClr val="002060"/>
                          </a:solidFill>
                        </a:rPr>
                        <a:t>cupancy remains high,</a:t>
                      </a:r>
                      <a:r>
                        <a:rPr lang="en-GB" sz="1300" baseline="0" dirty="0" smtClean="0">
                          <a:solidFill>
                            <a:srgbClr val="002060"/>
                          </a:solidFill>
                        </a:rPr>
                        <a:t> with signs of a plateau; of those WITH </a:t>
                      </a:r>
                      <a:r>
                        <a:rPr lang="en-GB" sz="1300" baseline="0" dirty="0" err="1" smtClean="0">
                          <a:solidFill>
                            <a:srgbClr val="002060"/>
                          </a:solidFill>
                        </a:rPr>
                        <a:t>Covid</a:t>
                      </a:r>
                      <a:r>
                        <a:rPr lang="en-GB" sz="1300" baseline="0" dirty="0" smtClean="0">
                          <a:solidFill>
                            <a:srgbClr val="002060"/>
                          </a:solidFill>
                        </a:rPr>
                        <a:t>, there has been a slight increase in definite or possible hospital onset cases. As at 20/07, 2 </a:t>
                      </a:r>
                      <a:r>
                        <a:rPr lang="en-GB" sz="1300" baseline="0" dirty="0" err="1" smtClean="0">
                          <a:solidFill>
                            <a:srgbClr val="002060"/>
                          </a:solidFill>
                        </a:rPr>
                        <a:t>covid</a:t>
                      </a:r>
                      <a:r>
                        <a:rPr lang="en-GB" sz="1300" baseline="0" dirty="0" smtClean="0">
                          <a:solidFill>
                            <a:srgbClr val="002060"/>
                          </a:solidFill>
                        </a:rPr>
                        <a:t> patients in ICU. Number of ward closures due to </a:t>
                      </a:r>
                      <a:r>
                        <a:rPr lang="en-GB" sz="1300" baseline="0" dirty="0" err="1" smtClean="0">
                          <a:solidFill>
                            <a:srgbClr val="002060"/>
                          </a:solidFill>
                        </a:rPr>
                        <a:t>Covid</a:t>
                      </a:r>
                      <a:r>
                        <a:rPr lang="en-GB" sz="1300" baseline="0" dirty="0" smtClean="0">
                          <a:solidFill>
                            <a:srgbClr val="002060"/>
                          </a:solidFill>
                        </a:rPr>
                        <a:t> decreased to 4 in the last week. </a:t>
                      </a:r>
                      <a:endParaRPr lang="en-GB" sz="1300" baseline="0" dirty="0" smtClean="0">
                        <a:solidFill>
                          <a:srgbClr val="FF0000"/>
                        </a:solidFill>
                      </a:endParaRPr>
                    </a:p>
                  </a:txBody>
                  <a:tcPr marL="67434" marR="67434" marT="33717" marB="33717">
                    <a:solidFill>
                      <a:schemeClr val="accent1">
                        <a:lumMod val="20000"/>
                        <a:lumOff val="80000"/>
                      </a:schemeClr>
                    </a:solidFill>
                  </a:tcPr>
                </a:tc>
              </a:tr>
              <a:tr h="252000">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Mental Health</a:t>
                      </a:r>
                    </a:p>
                  </a:txBody>
                  <a:tcPr marL="67434" marR="67434" marT="33717" marB="33717">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i="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Not updated</a:t>
                      </a:r>
                      <a:r>
                        <a:rPr lang="en-GB" sz="1300" i="1"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this week</a:t>
                      </a:r>
                      <a:endParaRPr lang="en-GB" sz="1300" i="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solidFill>
                      <a:schemeClr val="accent1">
                        <a:lumMod val="20000"/>
                        <a:lumOff val="80000"/>
                      </a:schemeClr>
                    </a:solidFill>
                  </a:tcPr>
                </a:tc>
              </a:tr>
            </a:tbl>
          </a:graphicData>
        </a:graphic>
      </p:graphicFrame>
      <p:sp>
        <p:nvSpPr>
          <p:cNvPr id="6" name="TextBox 5"/>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Weekly system summary update</a:t>
            </a:r>
          </a:p>
        </p:txBody>
      </p:sp>
    </p:spTree>
    <p:extLst>
      <p:ext uri="{BB962C8B-B14F-4D97-AF65-F5344CB8AC3E}">
        <p14:creationId xmlns:p14="http://schemas.microsoft.com/office/powerpoint/2010/main" val="472547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9359" y="830997"/>
            <a:ext cx="10569141" cy="5668416"/>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Overall G-OPES system pressure metrics</a:t>
            </a: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Decrease in level 4</a:t>
            </a:r>
            <a:endParaRPr lang="en-GB" sz="1400" dirty="0">
              <a:solidFill>
                <a:srgbClr val="002060"/>
              </a:solidFill>
            </a:endParaRPr>
          </a:p>
        </p:txBody>
      </p:sp>
      <p:sp>
        <p:nvSpPr>
          <p:cNvPr id="21" name="TextBox 20"/>
          <p:cNvSpPr txBox="1"/>
          <p:nvPr/>
        </p:nvSpPr>
        <p:spPr>
          <a:xfrm>
            <a:off x="5808485" y="830996"/>
            <a:ext cx="5644662"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The overall system has mainly been at </a:t>
            </a:r>
            <a:r>
              <a:rPr lang="en-GB" sz="1600" b="1" dirty="0" smtClean="0">
                <a:solidFill>
                  <a:srgbClr val="002060"/>
                </a:solidFill>
              </a:rPr>
              <a:t>level 3 </a:t>
            </a:r>
            <a:r>
              <a:rPr lang="en-GB" sz="1600" dirty="0" smtClean="0">
                <a:solidFill>
                  <a:srgbClr val="002060"/>
                </a:solidFill>
              </a:rPr>
              <a:t>for the week to 19th July, decrease in level 4 compared to the previous week</a:t>
            </a:r>
          </a:p>
          <a:p>
            <a:endParaRPr lang="en-GB" sz="1600" b="1" dirty="0">
              <a:solidFill>
                <a:srgbClr val="002060"/>
              </a:solidFill>
            </a:endParaRPr>
          </a:p>
          <a:p>
            <a:pPr marL="285750" indent="-285750">
              <a:buFont typeface="Arial" panose="020B0604020202020204" pitchFamily="34" charset="0"/>
              <a:buChar char="•"/>
            </a:pPr>
            <a:r>
              <a:rPr lang="en-GB" sz="1600" dirty="0" smtClean="0">
                <a:solidFill>
                  <a:srgbClr val="002060"/>
                </a:solidFill>
              </a:rPr>
              <a:t>MUSC has consistently reported level 4 for the last week, with the exception of 8am on 14/07</a:t>
            </a:r>
          </a:p>
          <a:p>
            <a:pPr marL="285750" indent="-285750">
              <a:buFont typeface="Arial" panose="020B0604020202020204" pitchFamily="34" charset="0"/>
              <a:buChar char="•"/>
            </a:pPr>
            <a:endParaRPr lang="en-GB" sz="1600" dirty="0">
              <a:solidFill>
                <a:srgbClr val="002060"/>
              </a:solidFill>
            </a:endParaRPr>
          </a:p>
          <a:p>
            <a:pPr marL="285750" indent="-285750">
              <a:buFont typeface="Arial" panose="020B0604020202020204" pitchFamily="34" charset="0"/>
              <a:buChar char="•"/>
            </a:pPr>
            <a:r>
              <a:rPr lang="en-GB" sz="1600" dirty="0" smtClean="0">
                <a:solidFill>
                  <a:srgbClr val="002060"/>
                </a:solidFill>
              </a:rPr>
              <a:t>AMH, ISCP and RCH have all reported level 4 on more than one occasion</a:t>
            </a:r>
            <a:endParaRPr lang="en-GB" sz="1600" dirty="0">
              <a:solidFill>
                <a:srgbClr val="002060"/>
              </a:solidFill>
            </a:endParaRPr>
          </a:p>
          <a:p>
            <a:pPr marL="285750" indent="-285750">
              <a:buFont typeface="Arial" panose="020B0604020202020204" pitchFamily="34" charset="0"/>
              <a:buChar char="•"/>
            </a:pPr>
            <a:endParaRPr lang="en-GB" sz="1600" dirty="0" smtClean="0">
              <a:solidFill>
                <a:srgbClr val="002060"/>
              </a:solidFill>
            </a:endParaRPr>
          </a:p>
        </p:txBody>
      </p:sp>
    </p:spTree>
    <p:extLst>
      <p:ext uri="{BB962C8B-B14F-4D97-AF65-F5344CB8AC3E}">
        <p14:creationId xmlns:p14="http://schemas.microsoft.com/office/powerpoint/2010/main" val="2494337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Workforce –  COVID-19 absences</a:t>
            </a:r>
            <a:endParaRPr lang="en-GB" sz="20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err="1" smtClean="0">
                <a:solidFill>
                  <a:srgbClr val="002060"/>
                </a:solidFill>
              </a:rPr>
              <a:t>Covid</a:t>
            </a:r>
            <a:r>
              <a:rPr lang="en-GB" sz="2000" dirty="0" smtClean="0">
                <a:solidFill>
                  <a:srgbClr val="002060"/>
                </a:solidFill>
              </a:rPr>
              <a:t>-related absences remain high, but are decreasing</a:t>
            </a:r>
            <a:endParaRPr lang="en-GB" sz="1400" dirty="0">
              <a:solidFill>
                <a:srgbClr val="002060"/>
              </a:solidFill>
            </a:endParaRPr>
          </a:p>
        </p:txBody>
      </p:sp>
      <p:pic>
        <p:nvPicPr>
          <p:cNvPr id="2" name="Picture 1"/>
          <p:cNvPicPr>
            <a:picLocks noChangeAspect="1"/>
          </p:cNvPicPr>
          <p:nvPr/>
        </p:nvPicPr>
        <p:blipFill>
          <a:blip r:embed="rId3"/>
          <a:stretch>
            <a:fillRect/>
          </a:stretch>
        </p:blipFill>
        <p:spPr>
          <a:xfrm>
            <a:off x="328246" y="800219"/>
            <a:ext cx="11031416" cy="6008983"/>
          </a:xfrm>
          <a:prstGeom prst="rect">
            <a:avLst/>
          </a:prstGeom>
        </p:spPr>
      </p:pic>
    </p:spTree>
    <p:extLst>
      <p:ext uri="{BB962C8B-B14F-4D97-AF65-F5344CB8AC3E}">
        <p14:creationId xmlns:p14="http://schemas.microsoft.com/office/powerpoint/2010/main" val="4250249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Workforce – all leave</a:t>
            </a:r>
            <a:endParaRPr lang="en-GB" sz="20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Increase in annual leave in early July</a:t>
            </a:r>
            <a:endParaRPr lang="en-GB" sz="1400" dirty="0">
              <a:solidFill>
                <a:srgbClr val="002060"/>
              </a:solidFill>
            </a:endParaRPr>
          </a:p>
        </p:txBody>
      </p:sp>
      <p:pic>
        <p:nvPicPr>
          <p:cNvPr id="2" name="Picture 1"/>
          <p:cNvPicPr>
            <a:picLocks noChangeAspect="1"/>
          </p:cNvPicPr>
          <p:nvPr/>
        </p:nvPicPr>
        <p:blipFill>
          <a:blip r:embed="rId3"/>
          <a:stretch>
            <a:fillRect/>
          </a:stretch>
        </p:blipFill>
        <p:spPr>
          <a:xfrm>
            <a:off x="747345" y="800219"/>
            <a:ext cx="10794023" cy="6041431"/>
          </a:xfrm>
          <a:prstGeom prst="rect">
            <a:avLst/>
          </a:prstGeom>
        </p:spPr>
      </p:pic>
    </p:spTree>
    <p:extLst>
      <p:ext uri="{BB962C8B-B14F-4D97-AF65-F5344CB8AC3E}">
        <p14:creationId xmlns:p14="http://schemas.microsoft.com/office/powerpoint/2010/main" val="4236389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0024" y="3893959"/>
            <a:ext cx="4677428" cy="2867425"/>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Scottish Ambulance Service turnaround times</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ARI 90</a:t>
            </a:r>
            <a:r>
              <a:rPr lang="en-GB" sz="2000" baseline="30000" dirty="0" smtClean="0">
                <a:solidFill>
                  <a:srgbClr val="002060"/>
                </a:solidFill>
              </a:rPr>
              <a:t>th</a:t>
            </a:r>
            <a:r>
              <a:rPr lang="en-GB" sz="2000" dirty="0" smtClean="0">
                <a:solidFill>
                  <a:srgbClr val="002060"/>
                </a:solidFill>
              </a:rPr>
              <a:t> percentile turnaround times at new high of 198 minutes</a:t>
            </a:r>
            <a:endParaRPr lang="en-GB" sz="2000" dirty="0">
              <a:solidFill>
                <a:srgbClr val="002060"/>
              </a:solidFill>
            </a:endParaRPr>
          </a:p>
        </p:txBody>
      </p:sp>
      <p:sp>
        <p:nvSpPr>
          <p:cNvPr id="20" name="Rectangle 19"/>
          <p:cNvSpPr/>
          <p:nvPr/>
        </p:nvSpPr>
        <p:spPr>
          <a:xfrm>
            <a:off x="-1" y="792524"/>
            <a:ext cx="5812971" cy="584775"/>
          </a:xfrm>
          <a:prstGeom prst="rect">
            <a:avLst/>
          </a:prstGeom>
        </p:spPr>
        <p:txBody>
          <a:bodyPr wrap="square">
            <a:spAutoFit/>
          </a:bodyPr>
          <a:lstStyle/>
          <a:p>
            <a:r>
              <a:rPr lang="en-GB" sz="1600" dirty="0" smtClean="0">
                <a:solidFill>
                  <a:schemeClr val="accent5">
                    <a:lumMod val="50000"/>
                  </a:schemeClr>
                </a:solidFill>
              </a:rPr>
              <a:t>ARI 90</a:t>
            </a:r>
            <a:r>
              <a:rPr lang="en-GB" sz="1600" baseline="30000" dirty="0" smtClean="0">
                <a:solidFill>
                  <a:schemeClr val="accent5">
                    <a:lumMod val="50000"/>
                  </a:schemeClr>
                </a:solidFill>
              </a:rPr>
              <a:t>th</a:t>
            </a:r>
            <a:r>
              <a:rPr lang="en-GB" sz="1600" dirty="0" smtClean="0">
                <a:solidFill>
                  <a:schemeClr val="accent5">
                    <a:lumMod val="50000"/>
                  </a:schemeClr>
                </a:solidFill>
              </a:rPr>
              <a:t> percentile ambulance turnaround time increased again, from 175 to </a:t>
            </a:r>
            <a:r>
              <a:rPr lang="en-GB" sz="1600" b="1" dirty="0" smtClean="0">
                <a:solidFill>
                  <a:schemeClr val="accent5">
                    <a:lumMod val="50000"/>
                  </a:schemeClr>
                </a:solidFill>
              </a:rPr>
              <a:t>198 minutes </a:t>
            </a:r>
            <a:endParaRPr lang="en-GB" sz="1600" b="1" dirty="0"/>
          </a:p>
        </p:txBody>
      </p:sp>
      <p:sp>
        <p:nvSpPr>
          <p:cNvPr id="22" name="Rectangle 21"/>
          <p:cNvSpPr/>
          <p:nvPr/>
        </p:nvSpPr>
        <p:spPr>
          <a:xfrm>
            <a:off x="6024857" y="796587"/>
            <a:ext cx="5837504" cy="584775"/>
          </a:xfrm>
          <a:prstGeom prst="rect">
            <a:avLst/>
          </a:prstGeom>
        </p:spPr>
        <p:txBody>
          <a:bodyPr wrap="square">
            <a:spAutoFit/>
          </a:bodyPr>
          <a:lstStyle/>
          <a:p>
            <a:r>
              <a:rPr lang="en-GB" sz="1600" dirty="0" smtClean="0">
                <a:solidFill>
                  <a:schemeClr val="accent5">
                    <a:lumMod val="50000"/>
                  </a:schemeClr>
                </a:solidFill>
              </a:rPr>
              <a:t>Dr Gray’s 90</a:t>
            </a:r>
            <a:r>
              <a:rPr lang="en-GB" sz="1600" baseline="30000" dirty="0" smtClean="0">
                <a:solidFill>
                  <a:schemeClr val="accent5">
                    <a:lumMod val="50000"/>
                  </a:schemeClr>
                </a:solidFill>
              </a:rPr>
              <a:t>th</a:t>
            </a:r>
            <a:r>
              <a:rPr lang="en-GB" sz="1600" dirty="0" smtClean="0">
                <a:solidFill>
                  <a:schemeClr val="accent5">
                    <a:lumMod val="50000"/>
                  </a:schemeClr>
                </a:solidFill>
              </a:rPr>
              <a:t> percentile ambulance turnaround time fell again,  from 110 to </a:t>
            </a:r>
            <a:r>
              <a:rPr lang="en-GB" sz="1600" b="1" dirty="0" smtClean="0">
                <a:solidFill>
                  <a:schemeClr val="accent5">
                    <a:lumMod val="50000"/>
                  </a:schemeClr>
                </a:solidFill>
              </a:rPr>
              <a:t>83 minutes</a:t>
            </a:r>
            <a:endParaRPr lang="en-GB" sz="1600" b="1" dirty="0"/>
          </a:p>
        </p:txBody>
      </p:sp>
      <p:sp>
        <p:nvSpPr>
          <p:cNvPr id="13" name="Rectangle 12"/>
          <p:cNvSpPr/>
          <p:nvPr/>
        </p:nvSpPr>
        <p:spPr>
          <a:xfrm>
            <a:off x="5147685" y="4457699"/>
            <a:ext cx="6477001" cy="584775"/>
          </a:xfrm>
          <a:prstGeom prst="rect">
            <a:avLst/>
          </a:prstGeom>
        </p:spPr>
        <p:txBody>
          <a:bodyPr wrap="square">
            <a:spAutoFit/>
          </a:bodyPr>
          <a:lstStyle/>
          <a:p>
            <a:r>
              <a:rPr lang="en-GB" sz="1600" dirty="0" smtClean="0">
                <a:solidFill>
                  <a:schemeClr val="accent5">
                    <a:lumMod val="50000"/>
                  </a:schemeClr>
                </a:solidFill>
              </a:rPr>
              <a:t>ARI and Dr Gray’s 90</a:t>
            </a:r>
            <a:r>
              <a:rPr lang="en-GB" sz="1600" baseline="30000" dirty="0" smtClean="0">
                <a:solidFill>
                  <a:schemeClr val="accent5">
                    <a:lumMod val="50000"/>
                  </a:schemeClr>
                </a:solidFill>
              </a:rPr>
              <a:t>th</a:t>
            </a:r>
            <a:r>
              <a:rPr lang="en-GB" sz="1600" dirty="0" smtClean="0">
                <a:solidFill>
                  <a:schemeClr val="accent5">
                    <a:lumMod val="50000"/>
                  </a:schemeClr>
                </a:solidFill>
              </a:rPr>
              <a:t> percentile ambulance turnaround times remain above the Scottish average (78 minutes)</a:t>
            </a:r>
            <a:endParaRPr lang="en-GB" sz="1600" b="1" dirty="0"/>
          </a:p>
        </p:txBody>
      </p:sp>
      <p:sp>
        <p:nvSpPr>
          <p:cNvPr id="10" name="Oval 9"/>
          <p:cNvSpPr/>
          <p:nvPr/>
        </p:nvSpPr>
        <p:spPr>
          <a:xfrm>
            <a:off x="753813" y="4457699"/>
            <a:ext cx="217697" cy="1283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013439" y="4967654"/>
            <a:ext cx="193430" cy="7737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a:stretch>
            <a:fillRect/>
          </a:stretch>
        </p:blipFill>
        <p:spPr>
          <a:xfrm>
            <a:off x="58112" y="1284222"/>
            <a:ext cx="5089574" cy="2587342"/>
          </a:xfrm>
          <a:prstGeom prst="rect">
            <a:avLst/>
          </a:prstGeom>
        </p:spPr>
      </p:pic>
      <p:pic>
        <p:nvPicPr>
          <p:cNvPr id="6" name="Picture 5"/>
          <p:cNvPicPr>
            <a:picLocks noChangeAspect="1"/>
          </p:cNvPicPr>
          <p:nvPr/>
        </p:nvPicPr>
        <p:blipFill>
          <a:blip r:embed="rId5"/>
          <a:stretch>
            <a:fillRect/>
          </a:stretch>
        </p:blipFill>
        <p:spPr>
          <a:xfrm>
            <a:off x="6096000" y="1298512"/>
            <a:ext cx="4894385" cy="2547078"/>
          </a:xfrm>
          <a:prstGeom prst="rect">
            <a:avLst/>
          </a:prstGeom>
        </p:spPr>
      </p:pic>
    </p:spTree>
    <p:extLst>
      <p:ext uri="{BB962C8B-B14F-4D97-AF65-F5344CB8AC3E}">
        <p14:creationId xmlns:p14="http://schemas.microsoft.com/office/powerpoint/2010/main" val="2645583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A&amp;E 4 hour performance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Fall in 8- and 12-hour breaches at ARI</a:t>
            </a:r>
            <a:endParaRPr lang="en-GB" sz="2000" dirty="0">
              <a:solidFill>
                <a:srgbClr val="002060"/>
              </a:solidFill>
            </a:endParaRPr>
          </a:p>
        </p:txBody>
      </p:sp>
      <p:sp>
        <p:nvSpPr>
          <p:cNvPr id="9" name="Rectangle 8"/>
          <p:cNvSpPr/>
          <p:nvPr/>
        </p:nvSpPr>
        <p:spPr>
          <a:xfrm>
            <a:off x="1" y="739131"/>
            <a:ext cx="3731791" cy="338554"/>
          </a:xfrm>
          <a:prstGeom prst="rect">
            <a:avLst/>
          </a:prstGeom>
        </p:spPr>
        <p:txBody>
          <a:bodyPr wrap="none">
            <a:spAutoFit/>
          </a:bodyPr>
          <a:lstStyle/>
          <a:p>
            <a:r>
              <a:rPr lang="en-GB" sz="1600" dirty="0" smtClean="0">
                <a:solidFill>
                  <a:schemeClr val="accent5">
                    <a:lumMod val="50000"/>
                  </a:schemeClr>
                </a:solidFill>
              </a:rPr>
              <a:t>ARI performance fell from 50.2% to </a:t>
            </a:r>
            <a:r>
              <a:rPr lang="en-GB" sz="1600" b="1" dirty="0" smtClean="0">
                <a:solidFill>
                  <a:schemeClr val="accent5">
                    <a:lumMod val="50000"/>
                  </a:schemeClr>
                </a:solidFill>
              </a:rPr>
              <a:t>48.9%</a:t>
            </a:r>
            <a:r>
              <a:rPr lang="en-GB" sz="1600" dirty="0" smtClean="0">
                <a:solidFill>
                  <a:schemeClr val="accent5">
                    <a:lumMod val="50000"/>
                  </a:schemeClr>
                </a:solidFill>
              </a:rPr>
              <a:t> </a:t>
            </a:r>
            <a:endParaRPr lang="en-GB" sz="1600" dirty="0"/>
          </a:p>
        </p:txBody>
      </p:sp>
      <p:sp>
        <p:nvSpPr>
          <p:cNvPr id="11" name="Rectangle 10"/>
          <p:cNvSpPr/>
          <p:nvPr/>
        </p:nvSpPr>
        <p:spPr>
          <a:xfrm>
            <a:off x="1" y="2531415"/>
            <a:ext cx="4747133" cy="338554"/>
          </a:xfrm>
          <a:prstGeom prst="rect">
            <a:avLst/>
          </a:prstGeom>
        </p:spPr>
        <p:txBody>
          <a:bodyPr wrap="none">
            <a:spAutoFit/>
          </a:bodyPr>
          <a:lstStyle/>
          <a:p>
            <a:r>
              <a:rPr lang="en-GB" sz="1600" dirty="0" smtClean="0">
                <a:solidFill>
                  <a:schemeClr val="accent5">
                    <a:lumMod val="50000"/>
                  </a:schemeClr>
                </a:solidFill>
              </a:rPr>
              <a:t>Dr Gray’s performance improved from 75.9% to </a:t>
            </a:r>
            <a:r>
              <a:rPr lang="en-GB" sz="1600" b="1" dirty="0" smtClean="0">
                <a:solidFill>
                  <a:srgbClr val="002060"/>
                </a:solidFill>
              </a:rPr>
              <a:t>78.1%</a:t>
            </a:r>
            <a:r>
              <a:rPr lang="en-GB" sz="1600" dirty="0" smtClean="0">
                <a:solidFill>
                  <a:schemeClr val="accent5">
                    <a:lumMod val="50000"/>
                  </a:schemeClr>
                </a:solidFill>
              </a:rPr>
              <a:t> </a:t>
            </a:r>
            <a:endParaRPr lang="en-GB" sz="1600" dirty="0"/>
          </a:p>
        </p:txBody>
      </p:sp>
      <p:sp>
        <p:nvSpPr>
          <p:cNvPr id="12" name="Rectangle 11"/>
          <p:cNvSpPr/>
          <p:nvPr/>
        </p:nvSpPr>
        <p:spPr>
          <a:xfrm>
            <a:off x="0" y="4303720"/>
            <a:ext cx="4458593" cy="338554"/>
          </a:xfrm>
          <a:prstGeom prst="rect">
            <a:avLst/>
          </a:prstGeom>
        </p:spPr>
        <p:txBody>
          <a:bodyPr wrap="none">
            <a:spAutoFit/>
          </a:bodyPr>
          <a:lstStyle/>
          <a:p>
            <a:r>
              <a:rPr lang="en-GB" sz="1600" dirty="0" smtClean="0">
                <a:solidFill>
                  <a:schemeClr val="accent5">
                    <a:lumMod val="50000"/>
                  </a:schemeClr>
                </a:solidFill>
              </a:rPr>
              <a:t>RACH performance improved from 89.4% to </a:t>
            </a:r>
            <a:r>
              <a:rPr lang="en-GB" sz="1600" b="1" dirty="0" smtClean="0">
                <a:solidFill>
                  <a:schemeClr val="accent5">
                    <a:lumMod val="50000"/>
                  </a:schemeClr>
                </a:solidFill>
              </a:rPr>
              <a:t>91.8% </a:t>
            </a:r>
            <a:endParaRPr lang="en-GB" sz="1600" b="1" dirty="0"/>
          </a:p>
        </p:txBody>
      </p:sp>
      <p:sp>
        <p:nvSpPr>
          <p:cNvPr id="15" name="TextBox 14"/>
          <p:cNvSpPr txBox="1"/>
          <p:nvPr/>
        </p:nvSpPr>
        <p:spPr>
          <a:xfrm>
            <a:off x="4370607" y="961995"/>
            <a:ext cx="7292658" cy="1354217"/>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002060"/>
                </a:solidFill>
              </a:rPr>
              <a:t>primary 4 hour breach reason remains ‘Wait for 1</a:t>
            </a:r>
            <a:r>
              <a:rPr lang="en-GB" sz="1600" baseline="30000" dirty="0" smtClean="0">
                <a:solidFill>
                  <a:srgbClr val="002060"/>
                </a:solidFill>
              </a:rPr>
              <a:t>st</a:t>
            </a:r>
            <a:r>
              <a:rPr lang="en-GB" sz="1600" dirty="0" smtClean="0">
                <a:solidFill>
                  <a:srgbClr val="002060"/>
                </a:solidFill>
              </a:rPr>
              <a:t> assessment’</a:t>
            </a:r>
          </a:p>
          <a:p>
            <a:pPr marL="171450" indent="-171450">
              <a:buFont typeface="Arial" panose="020B0604020202020204" pitchFamily="34" charset="0"/>
              <a:buChar char="•"/>
            </a:pPr>
            <a:endParaRPr lang="en-GB" sz="16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91  8-hour breaches </a:t>
            </a:r>
            <a:r>
              <a:rPr lang="en-GB" sz="1600" dirty="0" smtClean="0">
                <a:solidFill>
                  <a:srgbClr val="002060"/>
                </a:solidFill>
              </a:rPr>
              <a:t>in the last week, a decrease from 150 the previous week</a:t>
            </a:r>
          </a:p>
          <a:p>
            <a:pPr marL="171450" indent="-171450">
              <a:buFont typeface="Arial" panose="020B0604020202020204" pitchFamily="34" charset="0"/>
              <a:buChar char="•"/>
            </a:pPr>
            <a:endParaRPr lang="en-GB" sz="16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28  12-hour breaches</a:t>
            </a:r>
            <a:r>
              <a:rPr lang="en-GB" sz="1600" dirty="0" smtClean="0">
                <a:solidFill>
                  <a:srgbClr val="002060"/>
                </a:solidFill>
              </a:rPr>
              <a:t> in the last week, </a:t>
            </a:r>
            <a:r>
              <a:rPr lang="en-GB" sz="1600" dirty="0">
                <a:solidFill>
                  <a:srgbClr val="002060"/>
                </a:solidFill>
              </a:rPr>
              <a:t>a decrease from </a:t>
            </a:r>
            <a:r>
              <a:rPr lang="en-GB" sz="1600" dirty="0" smtClean="0">
                <a:solidFill>
                  <a:srgbClr val="002060"/>
                </a:solidFill>
              </a:rPr>
              <a:t>33 the previous week</a:t>
            </a:r>
            <a:endParaRPr lang="en-GB" sz="1600" dirty="0">
              <a:solidFill>
                <a:srgbClr val="002060"/>
              </a:solidFill>
            </a:endParaRPr>
          </a:p>
        </p:txBody>
      </p:sp>
      <p:sp>
        <p:nvSpPr>
          <p:cNvPr id="16" name="TextBox 15"/>
          <p:cNvSpPr txBox="1"/>
          <p:nvPr/>
        </p:nvSpPr>
        <p:spPr>
          <a:xfrm>
            <a:off x="4370605" y="2748416"/>
            <a:ext cx="7292660" cy="1323439"/>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002060"/>
                </a:solidFill>
              </a:rPr>
              <a:t>primary 4 hour breach reason remains ‘Wait for bed – Non Monitored’</a:t>
            </a:r>
          </a:p>
          <a:p>
            <a:pPr marL="171450" indent="-171450">
              <a:buFont typeface="Arial" panose="020B0604020202020204" pitchFamily="34" charset="0"/>
              <a:buChar char="•"/>
            </a:pPr>
            <a:endParaRPr lang="en-GB" sz="16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38  8-hour breaches </a:t>
            </a:r>
            <a:r>
              <a:rPr lang="en-GB" sz="1600" dirty="0">
                <a:solidFill>
                  <a:srgbClr val="002060"/>
                </a:solidFill>
              </a:rPr>
              <a:t>in the last week, </a:t>
            </a:r>
            <a:r>
              <a:rPr lang="en-GB" sz="1600" dirty="0" smtClean="0">
                <a:solidFill>
                  <a:srgbClr val="002060"/>
                </a:solidFill>
              </a:rPr>
              <a:t>an increase </a:t>
            </a:r>
            <a:r>
              <a:rPr lang="en-GB" sz="1600" dirty="0">
                <a:solidFill>
                  <a:srgbClr val="002060"/>
                </a:solidFill>
              </a:rPr>
              <a:t>from 3</a:t>
            </a:r>
            <a:r>
              <a:rPr lang="en-GB" sz="1600" dirty="0" smtClean="0">
                <a:solidFill>
                  <a:srgbClr val="002060"/>
                </a:solidFill>
              </a:rPr>
              <a:t>2 the </a:t>
            </a:r>
            <a:r>
              <a:rPr lang="en-GB" sz="1600" dirty="0">
                <a:solidFill>
                  <a:srgbClr val="002060"/>
                </a:solidFill>
              </a:rPr>
              <a:t>previous week</a:t>
            </a:r>
          </a:p>
          <a:p>
            <a:pPr marL="171450" indent="-171450">
              <a:buFont typeface="Arial" panose="020B0604020202020204" pitchFamily="34" charset="0"/>
              <a:buChar char="•"/>
            </a:pPr>
            <a:endParaRPr lang="en-GB" sz="16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13  12-hour breaches </a:t>
            </a:r>
            <a:r>
              <a:rPr lang="en-GB" sz="1600" dirty="0" smtClean="0">
                <a:solidFill>
                  <a:srgbClr val="002060"/>
                </a:solidFill>
              </a:rPr>
              <a:t>in the last week, an increase from 11 the </a:t>
            </a:r>
            <a:r>
              <a:rPr lang="en-GB" sz="1600" dirty="0">
                <a:solidFill>
                  <a:srgbClr val="002060"/>
                </a:solidFill>
              </a:rPr>
              <a:t>previous </a:t>
            </a:r>
            <a:r>
              <a:rPr lang="en-GB" sz="1600" dirty="0" smtClean="0">
                <a:solidFill>
                  <a:srgbClr val="002060"/>
                </a:solidFill>
              </a:rPr>
              <a:t>week</a:t>
            </a:r>
          </a:p>
        </p:txBody>
      </p:sp>
      <p:sp>
        <p:nvSpPr>
          <p:cNvPr id="17" name="TextBox 16"/>
          <p:cNvSpPr txBox="1"/>
          <p:nvPr/>
        </p:nvSpPr>
        <p:spPr>
          <a:xfrm>
            <a:off x="4390917" y="4570537"/>
            <a:ext cx="6863237" cy="1323439"/>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002060"/>
                </a:solidFill>
              </a:rPr>
              <a:t>primary 4 hour breach reason remains ‘Wait for 1</a:t>
            </a:r>
            <a:r>
              <a:rPr lang="en-GB" sz="1600" baseline="30000" dirty="0" smtClean="0">
                <a:solidFill>
                  <a:srgbClr val="002060"/>
                </a:solidFill>
              </a:rPr>
              <a:t>st</a:t>
            </a:r>
            <a:r>
              <a:rPr lang="en-GB" sz="1600" dirty="0" smtClean="0">
                <a:solidFill>
                  <a:srgbClr val="002060"/>
                </a:solidFill>
              </a:rPr>
              <a:t> assessment’</a:t>
            </a:r>
          </a:p>
          <a:p>
            <a:pPr marL="171450" indent="-171450">
              <a:buFont typeface="Arial" panose="020B0604020202020204" pitchFamily="34" charset="0"/>
              <a:buChar char="•"/>
            </a:pPr>
            <a:endParaRPr lang="en-GB" sz="16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No  8-hour breaches </a:t>
            </a:r>
            <a:r>
              <a:rPr lang="en-GB" sz="1600" dirty="0" smtClean="0">
                <a:solidFill>
                  <a:srgbClr val="002060"/>
                </a:solidFill>
              </a:rPr>
              <a:t>in the last week, a decrease from 1 the previous week*</a:t>
            </a:r>
          </a:p>
          <a:p>
            <a:pPr marL="171450" indent="-171450">
              <a:buFont typeface="Arial" panose="020B0604020202020204" pitchFamily="34" charset="0"/>
              <a:buChar char="•"/>
            </a:pPr>
            <a:endParaRPr lang="en-GB" sz="1600" dirty="0" smtClean="0">
              <a:solidFill>
                <a:srgbClr val="002060"/>
              </a:solidFill>
            </a:endParaRPr>
          </a:p>
          <a:p>
            <a:pPr marL="171450" indent="-171450">
              <a:buFont typeface="Arial" panose="020B0604020202020204" pitchFamily="34" charset="0"/>
              <a:buChar char="•"/>
            </a:pPr>
            <a:r>
              <a:rPr lang="en-GB" sz="1600" dirty="0">
                <a:solidFill>
                  <a:srgbClr val="002060"/>
                </a:solidFill>
              </a:rPr>
              <a:t>No </a:t>
            </a:r>
            <a:r>
              <a:rPr lang="en-GB" sz="1600" dirty="0" smtClean="0">
                <a:solidFill>
                  <a:srgbClr val="002060"/>
                </a:solidFill>
              </a:rPr>
              <a:t>12-hour </a:t>
            </a:r>
            <a:r>
              <a:rPr lang="en-GB" sz="1600" dirty="0">
                <a:solidFill>
                  <a:srgbClr val="002060"/>
                </a:solidFill>
              </a:rPr>
              <a:t>breaches in the last week, the same as the previous </a:t>
            </a:r>
            <a:r>
              <a:rPr lang="en-GB" sz="1600" dirty="0" smtClean="0">
                <a:solidFill>
                  <a:srgbClr val="002060"/>
                </a:solidFill>
              </a:rPr>
              <a:t>week</a:t>
            </a:r>
            <a:endParaRPr lang="en-GB" sz="1600" dirty="0">
              <a:solidFill>
                <a:srgbClr val="002060"/>
              </a:solidFill>
            </a:endParaRPr>
          </a:p>
        </p:txBody>
      </p:sp>
      <p:sp>
        <p:nvSpPr>
          <p:cNvPr id="10" name="TextBox 9"/>
          <p:cNvSpPr txBox="1"/>
          <p:nvPr/>
        </p:nvSpPr>
        <p:spPr>
          <a:xfrm>
            <a:off x="0" y="1216266"/>
            <a:ext cx="3508131" cy="338554"/>
          </a:xfrm>
          <a:prstGeom prst="rect">
            <a:avLst/>
          </a:prstGeom>
          <a:noFill/>
        </p:spPr>
        <p:txBody>
          <a:bodyPr wrap="square" rtlCol="0">
            <a:spAutoFit/>
          </a:bodyPr>
          <a:lstStyle/>
          <a:p>
            <a:r>
              <a:rPr lang="en-GB" sz="1600" i="1" dirty="0">
                <a:solidFill>
                  <a:schemeClr val="bg1">
                    <a:lumMod val="50000"/>
                  </a:schemeClr>
                </a:solidFill>
              </a:rPr>
              <a:t>u</a:t>
            </a:r>
            <a:r>
              <a:rPr lang="en-GB" sz="1600" i="1" dirty="0" smtClean="0">
                <a:solidFill>
                  <a:schemeClr val="bg1">
                    <a:lumMod val="50000"/>
                  </a:schemeClr>
                </a:solidFill>
              </a:rPr>
              <a:t>pdated chart not available this week</a:t>
            </a:r>
            <a:endParaRPr lang="en-GB" sz="1600" i="1" dirty="0">
              <a:solidFill>
                <a:schemeClr val="bg1">
                  <a:lumMod val="50000"/>
                </a:schemeClr>
              </a:solidFill>
            </a:endParaRPr>
          </a:p>
        </p:txBody>
      </p:sp>
      <p:sp>
        <p:nvSpPr>
          <p:cNvPr id="20" name="TextBox 19"/>
          <p:cNvSpPr txBox="1"/>
          <p:nvPr/>
        </p:nvSpPr>
        <p:spPr>
          <a:xfrm>
            <a:off x="0" y="3004190"/>
            <a:ext cx="3508131" cy="338554"/>
          </a:xfrm>
          <a:prstGeom prst="rect">
            <a:avLst/>
          </a:prstGeom>
          <a:noFill/>
        </p:spPr>
        <p:txBody>
          <a:bodyPr wrap="square" rtlCol="0">
            <a:spAutoFit/>
          </a:bodyPr>
          <a:lstStyle/>
          <a:p>
            <a:r>
              <a:rPr lang="en-GB" sz="1600" i="1" dirty="0">
                <a:solidFill>
                  <a:schemeClr val="bg1">
                    <a:lumMod val="50000"/>
                  </a:schemeClr>
                </a:solidFill>
              </a:rPr>
              <a:t>u</a:t>
            </a:r>
            <a:r>
              <a:rPr lang="en-GB" sz="1600" i="1" dirty="0" smtClean="0">
                <a:solidFill>
                  <a:schemeClr val="bg1">
                    <a:lumMod val="50000"/>
                  </a:schemeClr>
                </a:solidFill>
              </a:rPr>
              <a:t>pdated chart not available this week</a:t>
            </a:r>
            <a:endParaRPr lang="en-GB" sz="1600" i="1" dirty="0">
              <a:solidFill>
                <a:schemeClr val="bg1">
                  <a:lumMod val="50000"/>
                </a:schemeClr>
              </a:solidFill>
            </a:endParaRPr>
          </a:p>
        </p:txBody>
      </p:sp>
      <p:sp>
        <p:nvSpPr>
          <p:cNvPr id="21" name="TextBox 20"/>
          <p:cNvSpPr txBox="1"/>
          <p:nvPr/>
        </p:nvSpPr>
        <p:spPr>
          <a:xfrm>
            <a:off x="111830" y="4775447"/>
            <a:ext cx="3508131" cy="338554"/>
          </a:xfrm>
          <a:prstGeom prst="rect">
            <a:avLst/>
          </a:prstGeom>
          <a:noFill/>
        </p:spPr>
        <p:txBody>
          <a:bodyPr wrap="square" rtlCol="0">
            <a:spAutoFit/>
          </a:bodyPr>
          <a:lstStyle/>
          <a:p>
            <a:r>
              <a:rPr lang="en-GB" sz="1600" i="1" dirty="0">
                <a:solidFill>
                  <a:schemeClr val="bg1">
                    <a:lumMod val="50000"/>
                  </a:schemeClr>
                </a:solidFill>
              </a:rPr>
              <a:t>u</a:t>
            </a:r>
            <a:r>
              <a:rPr lang="en-GB" sz="1600" i="1" dirty="0" smtClean="0">
                <a:solidFill>
                  <a:schemeClr val="bg1">
                    <a:lumMod val="50000"/>
                  </a:schemeClr>
                </a:solidFill>
              </a:rPr>
              <a:t>pdated chart not available this week</a:t>
            </a:r>
            <a:endParaRPr lang="en-GB" sz="1600" i="1" dirty="0">
              <a:solidFill>
                <a:schemeClr val="bg1">
                  <a:lumMod val="50000"/>
                </a:schemeClr>
              </a:solidFill>
            </a:endParaRPr>
          </a:p>
        </p:txBody>
      </p:sp>
    </p:spTree>
    <p:extLst>
      <p:ext uri="{BB962C8B-B14F-4D97-AF65-F5344CB8AC3E}">
        <p14:creationId xmlns:p14="http://schemas.microsoft.com/office/powerpoint/2010/main" val="705915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Elective Care – consultant-led Outpatients</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Waiting list size increased for fifth consecutive week</a:t>
            </a:r>
            <a:endParaRPr lang="en-GB" sz="2000" dirty="0">
              <a:solidFill>
                <a:srgbClr val="002060"/>
              </a:solidFill>
            </a:endParaRPr>
          </a:p>
        </p:txBody>
      </p:sp>
      <p:sp>
        <p:nvSpPr>
          <p:cNvPr id="19" name="TextBox 18"/>
          <p:cNvSpPr txBox="1"/>
          <p:nvPr/>
        </p:nvSpPr>
        <p:spPr>
          <a:xfrm>
            <a:off x="6750630" y="989341"/>
            <a:ext cx="5341843" cy="3539430"/>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002060"/>
                </a:solidFill>
              </a:rPr>
              <a:t>The list size has </a:t>
            </a:r>
            <a:r>
              <a:rPr lang="en-GB" sz="1600" b="1" dirty="0" smtClean="0">
                <a:solidFill>
                  <a:srgbClr val="002060"/>
                </a:solidFill>
              </a:rPr>
              <a:t>increased by 748 </a:t>
            </a:r>
            <a:r>
              <a:rPr lang="en-GB" sz="1600" dirty="0" smtClean="0">
                <a:solidFill>
                  <a:srgbClr val="002060"/>
                </a:solidFill>
              </a:rPr>
              <a:t>patients, the fifth consecutive weekly increase</a:t>
            </a:r>
          </a:p>
          <a:p>
            <a:pPr marL="171450" indent="-171450">
              <a:buFont typeface="Arial" panose="020B0604020202020204" pitchFamily="34" charset="0"/>
              <a:buChar char="•"/>
            </a:pPr>
            <a:endParaRPr lang="en-GB" sz="1600" dirty="0">
              <a:solidFill>
                <a:srgbClr val="002060"/>
              </a:solidFill>
            </a:endParaRPr>
          </a:p>
          <a:p>
            <a:pPr marL="171450" indent="-171450">
              <a:buFont typeface="Arial" panose="020B0604020202020204" pitchFamily="34" charset="0"/>
              <a:buChar char="•"/>
            </a:pPr>
            <a:r>
              <a:rPr lang="en-GB" sz="1600" dirty="0">
                <a:solidFill>
                  <a:srgbClr val="002060"/>
                </a:solidFill>
              </a:rPr>
              <a:t>The proportion of patients waiting over 12 weeks </a:t>
            </a:r>
            <a:r>
              <a:rPr lang="en-GB" sz="1600" dirty="0" smtClean="0">
                <a:solidFill>
                  <a:srgbClr val="002060"/>
                </a:solidFill>
              </a:rPr>
              <a:t>has decreased, from 46% to </a:t>
            </a:r>
            <a:r>
              <a:rPr lang="en-GB" sz="1600" b="1" dirty="0" smtClean="0">
                <a:solidFill>
                  <a:srgbClr val="002060"/>
                </a:solidFill>
              </a:rPr>
              <a:t>45.4%</a:t>
            </a:r>
          </a:p>
          <a:p>
            <a:pPr marL="171450" indent="-171450">
              <a:buFont typeface="Arial" panose="020B0604020202020204" pitchFamily="34" charset="0"/>
              <a:buChar char="•"/>
            </a:pPr>
            <a:endParaRPr lang="en-GB" sz="1600" dirty="0">
              <a:solidFill>
                <a:srgbClr val="002060"/>
              </a:solidFill>
            </a:endParaRPr>
          </a:p>
          <a:p>
            <a:pPr marL="171450" indent="-171450">
              <a:buFont typeface="Arial" panose="020B0604020202020204" pitchFamily="34" charset="0"/>
              <a:buChar char="•"/>
            </a:pPr>
            <a:r>
              <a:rPr lang="en-GB" sz="1600" dirty="0" smtClean="0">
                <a:solidFill>
                  <a:srgbClr val="002060"/>
                </a:solidFill>
              </a:rPr>
              <a:t>The proportion of patients unavailable (all reasons) has decreased from 1.7% to </a:t>
            </a:r>
            <a:r>
              <a:rPr lang="en-GB" sz="1600" b="1" dirty="0" smtClean="0">
                <a:solidFill>
                  <a:srgbClr val="002060"/>
                </a:solidFill>
              </a:rPr>
              <a:t>1.6%</a:t>
            </a:r>
          </a:p>
          <a:p>
            <a:pPr marL="171450" indent="-171450">
              <a:buFont typeface="Arial" panose="020B0604020202020204" pitchFamily="34" charset="0"/>
              <a:buChar char="•"/>
            </a:pPr>
            <a:endParaRPr lang="en-GB" sz="1600" dirty="0">
              <a:solidFill>
                <a:srgbClr val="002060"/>
              </a:solidFill>
            </a:endParaRPr>
          </a:p>
          <a:p>
            <a:pPr marL="171450" indent="-171450">
              <a:buFont typeface="Arial" panose="020B0604020202020204" pitchFamily="34" charset="0"/>
              <a:buChar char="•"/>
            </a:pPr>
            <a:r>
              <a:rPr lang="en-GB" sz="1600" dirty="0">
                <a:solidFill>
                  <a:srgbClr val="002060"/>
                </a:solidFill>
              </a:rPr>
              <a:t>Of the top 20 longest waits, </a:t>
            </a:r>
            <a:r>
              <a:rPr lang="en-GB" sz="1600" dirty="0" smtClean="0">
                <a:solidFill>
                  <a:srgbClr val="002060"/>
                </a:solidFill>
              </a:rPr>
              <a:t>GP Minor Surgery accounts </a:t>
            </a:r>
            <a:r>
              <a:rPr lang="en-GB" sz="1600" dirty="0">
                <a:solidFill>
                  <a:srgbClr val="002060"/>
                </a:solidFill>
              </a:rPr>
              <a:t>for </a:t>
            </a:r>
            <a:r>
              <a:rPr lang="en-GB" sz="1600" dirty="0" smtClean="0">
                <a:solidFill>
                  <a:srgbClr val="002060"/>
                </a:solidFill>
              </a:rPr>
              <a:t>19 patients and Urology for 1 patient</a:t>
            </a:r>
            <a:endParaRPr lang="en-GB" sz="1600" dirty="0">
              <a:solidFill>
                <a:srgbClr val="002060"/>
              </a:solidFill>
            </a:endParaRPr>
          </a:p>
          <a:p>
            <a:pPr marL="171450" indent="-171450">
              <a:buFont typeface="Arial" panose="020B0604020202020204" pitchFamily="34" charset="0"/>
              <a:buChar char="•"/>
            </a:pPr>
            <a:endParaRPr lang="en-GB" sz="1600" dirty="0">
              <a:solidFill>
                <a:srgbClr val="FF0000"/>
              </a:solidFill>
            </a:endParaRPr>
          </a:p>
          <a:p>
            <a:pPr marL="171450" indent="-171450">
              <a:buFont typeface="Arial" panose="020B0604020202020204" pitchFamily="34" charset="0"/>
              <a:buChar char="•"/>
            </a:pPr>
            <a:r>
              <a:rPr lang="en-GB" sz="1600" dirty="0">
                <a:solidFill>
                  <a:srgbClr val="002060"/>
                </a:solidFill>
              </a:rPr>
              <a:t>The longest waiting patient this week is </a:t>
            </a:r>
            <a:r>
              <a:rPr lang="en-GB" sz="1600" dirty="0" smtClean="0">
                <a:solidFill>
                  <a:srgbClr val="002060"/>
                </a:solidFill>
              </a:rPr>
              <a:t>an </a:t>
            </a:r>
            <a:r>
              <a:rPr lang="en-GB" sz="1600" dirty="0" err="1" smtClean="0">
                <a:solidFill>
                  <a:srgbClr val="002060"/>
                </a:solidFill>
              </a:rPr>
              <a:t>unbooked</a:t>
            </a:r>
            <a:r>
              <a:rPr lang="en-GB" sz="1600" dirty="0" smtClean="0">
                <a:solidFill>
                  <a:srgbClr val="002060"/>
                </a:solidFill>
              </a:rPr>
              <a:t> GP Minor Surgery patient </a:t>
            </a:r>
            <a:r>
              <a:rPr lang="en-GB" sz="1600" dirty="0">
                <a:solidFill>
                  <a:srgbClr val="002060"/>
                </a:solidFill>
              </a:rPr>
              <a:t>waiting </a:t>
            </a:r>
            <a:r>
              <a:rPr lang="en-GB" sz="1600" dirty="0" smtClean="0">
                <a:solidFill>
                  <a:srgbClr val="002060"/>
                </a:solidFill>
              </a:rPr>
              <a:t>1279 days</a:t>
            </a:r>
            <a:endParaRPr lang="en-GB" sz="1600" dirty="0">
              <a:solidFill>
                <a:srgbClr val="002060"/>
              </a:solidFill>
            </a:endParaRPr>
          </a:p>
        </p:txBody>
      </p:sp>
      <p:pic>
        <p:nvPicPr>
          <p:cNvPr id="2" name="Picture 1"/>
          <p:cNvPicPr>
            <a:picLocks noChangeAspect="1"/>
          </p:cNvPicPr>
          <p:nvPr/>
        </p:nvPicPr>
        <p:blipFill>
          <a:blip r:embed="rId3"/>
          <a:stretch>
            <a:fillRect/>
          </a:stretch>
        </p:blipFill>
        <p:spPr>
          <a:xfrm>
            <a:off x="225114" y="1009610"/>
            <a:ext cx="6327956" cy="1218263"/>
          </a:xfrm>
          <a:prstGeom prst="rect">
            <a:avLst/>
          </a:prstGeom>
        </p:spPr>
      </p:pic>
      <p:pic>
        <p:nvPicPr>
          <p:cNvPr id="3" name="Picture 2"/>
          <p:cNvPicPr>
            <a:picLocks noChangeAspect="1"/>
          </p:cNvPicPr>
          <p:nvPr/>
        </p:nvPicPr>
        <p:blipFill>
          <a:blip r:embed="rId4"/>
          <a:stretch>
            <a:fillRect/>
          </a:stretch>
        </p:blipFill>
        <p:spPr>
          <a:xfrm>
            <a:off x="225114" y="2227872"/>
            <a:ext cx="6323462" cy="2467219"/>
          </a:xfrm>
          <a:prstGeom prst="rect">
            <a:avLst/>
          </a:prstGeom>
        </p:spPr>
      </p:pic>
    </p:spTree>
    <p:extLst>
      <p:ext uri="{BB962C8B-B14F-4D97-AF65-F5344CB8AC3E}">
        <p14:creationId xmlns:p14="http://schemas.microsoft.com/office/powerpoint/2010/main" val="463830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Expiry_x0020_Date xmlns="fb51efd4-d88d-42f2-9677-63fb6671daf2" xsi:nil="true"/>
    <Document_x0020_Reviewer xmlns="fb51efd4-d88d-42f2-9677-63fb6671daf2" xsi:nil="true"/>
    <Review_x0020_Date xmlns="fb51efd4-d88d-42f2-9677-63fb6671daf2" xsi:nil="true"/>
    <Description0 xmlns="fb51efd4-d88d-42f2-9677-63fb6671daf2" xsi:nil="true"/>
    <Information_x0020_Type xmlns="fb51efd4-d88d-42f2-9677-63fb6671daf2" xsi:nil="true"/>
    <Publication_x0020_Class xmlns="fb51efd4-d88d-42f2-9677-63fb6671daf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6A7AFC7B61BA4CA0FD97D962AB7733" ma:contentTypeVersion="7" ma:contentTypeDescription="Create a new document." ma:contentTypeScope="" ma:versionID="c8075af25d1852542ebf706198bbd91c">
  <xsd:schema xmlns:xsd="http://www.w3.org/2001/XMLSchema" xmlns:xs="http://www.w3.org/2001/XMLSchema" xmlns:p="http://schemas.microsoft.com/office/2006/metadata/properties" xmlns:ns2="fb51efd4-d88d-42f2-9677-63fb6671daf2" targetNamespace="http://schemas.microsoft.com/office/2006/metadata/properties" ma:root="true" ma:fieldsID="7ac6030367f28c38845db2a974b92f07" ns2:_="">
    <xsd:import namespace="fb51efd4-d88d-42f2-9677-63fb6671daf2"/>
    <xsd:element name="properties">
      <xsd:complexType>
        <xsd:sequence>
          <xsd:element name="documentManagement">
            <xsd:complexType>
              <xsd:all>
                <xsd:element ref="ns2:Information_x0020_Type" minOccurs="0"/>
                <xsd:element ref="ns2:Publication_x0020_Class" minOccurs="0"/>
                <xsd:element ref="ns2:Review_x0020_Date" minOccurs="0"/>
                <xsd:element ref="ns2:Expiry_x0020_Date" minOccurs="0"/>
                <xsd:element ref="ns2:Description0" minOccurs="0"/>
                <xsd:element ref="ns2:Document_x0020_Review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1efd4-d88d-42f2-9677-63fb6671daf2" elementFormDefault="qualified">
    <xsd:import namespace="http://schemas.microsoft.com/office/2006/documentManagement/types"/>
    <xsd:import namespace="http://schemas.microsoft.com/office/infopath/2007/PartnerControls"/>
    <xsd:element name="Information_x0020_Type" ma:index="9" nillable="true" ma:displayName="Information Type" ma:internalName="Information_x0020_Type">
      <xsd:simpleType>
        <xsd:restriction base="dms:Text">
          <xsd:maxLength value="255"/>
        </xsd:restriction>
      </xsd:simpleType>
    </xsd:element>
    <xsd:element name="Publication_x0020_Class" ma:index="10" nillable="true" ma:displayName="Publication Class" ma:internalName="Publication_x0020_Class">
      <xsd:simpleType>
        <xsd:restriction base="dms:Text">
          <xsd:maxLength value="255"/>
        </xsd:restriction>
      </xsd:simpleType>
    </xsd:element>
    <xsd:element name="Review_x0020_Date" ma:index="11" nillable="true" ma:displayName="Review Date" ma:internalName="Review_x0020_Date">
      <xsd:simpleType>
        <xsd:restriction base="dms:Text">
          <xsd:maxLength value="255"/>
        </xsd:restriction>
      </xsd:simpleType>
    </xsd:element>
    <xsd:element name="Expiry_x0020_Date" ma:index="12" nillable="true" ma:displayName="Expiry Date" ma:internalName="Expiry_x0020_Date">
      <xsd:simpleType>
        <xsd:restriction base="dms:Text">
          <xsd:maxLength value="255"/>
        </xsd:restriction>
      </xsd:simpleType>
    </xsd:element>
    <xsd:element name="Description0" ma:index="13" nillable="true" ma:displayName="Description" ma:internalName="Description0">
      <xsd:simpleType>
        <xsd:restriction base="dms:Text">
          <xsd:maxLength value="255"/>
        </xsd:restriction>
      </xsd:simpleType>
    </xsd:element>
    <xsd:element name="Document_x0020_Reviewer" ma:index="14" nillable="true" ma:displayName="Document Reviewer" ma:internalName="Document_x0020_Review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NHSGStandard" ma:contentTypeID="0x0101003F95EE0E5E1B4A03ABDCE61B312B676F01003DB6188D522A5442A8E322B87BFD7C9C" ma:contentTypeVersion="1" ma:contentTypeDescription="Standard NHSG Formal Document Content Type" ma:contentTypeScope="" ma:versionID="c59482280d747fc290d962cc34f62061">
  <xsd:schema xmlns:xsd="http://www.w3.org/2001/XMLSchema" xmlns:p="http://schemas.microsoft.com/office/2006/metadata/properties" xmlns:ns1="http://schemas.microsoft.com/sharepoint/v3" targetNamespace="http://schemas.microsoft.com/office/2006/metadata/properties" ma:root="true" ma:fieldsID="2af8bd33e1288db3c55f2c1f850e3101" ns1:_="">
    <xsd:import namespace="http://schemas.microsoft.com/sharepoint/v3"/>
    <xsd:element name="properties">
      <xsd:complexType>
        <xsd:sequence>
          <xsd:element name="documentManagement">
            <xsd:complexType>
              <xsd:all>
                <xsd:element ref="ns1:NHSG_Document_Author"/>
                <xsd:element ref="ns1:NHSG_Document_Reviewer"/>
                <xsd:element ref="ns1:NHSG_Document_Review_Date"/>
                <xsd:element ref="ns1:ExpiryDate"/>
                <xsd:element ref="ns1:NHSG_Document_Audience"/>
                <xsd:element ref="ns1:NHSG_Document_Subject"/>
                <xsd:element ref="ns1:NHSG_Publication_Class"/>
                <xsd:element ref="ns1:NHSG_Information_Type"/>
                <xsd:element ref="ns1:NHSG_Document_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NHSG_Document_Author" ma:index="1" ma:displayName="Author" ma:internalName="NHSG_Document_Autho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er" ma:index="2" ma:displayName="Document Reviewer" ma:internalName="NHSG_Document_Review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_Date" ma:index="3" ma:displayName="Review Date" ma:format="DateOnly" ma:internalName="NHSG_Document_Review_Date" ma:readOnly="false">
      <xsd:simpleType>
        <xsd:restriction base="dms:DateTime"/>
      </xsd:simpleType>
    </xsd:element>
    <xsd:element name="ExpiryDate" ma:index="4" ma:displayName="Expiry Date" ma:format="DateOnly" ma:internalName="ExpiryDate" ma:readOnly="false">
      <xsd:simpleType>
        <xsd:restriction base="dms:DateTime"/>
      </xsd:simpleType>
    </xsd:element>
    <xsd:element name="NHSG_Document_Audience" ma:index="5" ma:displayName="Audience" ma:default="NHS Grampian - Internal" ma:internalName="NHSG_Document_Audience">
      <xsd:simpleType>
        <xsd:restriction base="dms:Choice">
          <xsd:enumeration value="NHS Grampian - Internal"/>
          <xsd:enumeration value="Public - External"/>
        </xsd:restriction>
      </xsd:simpleType>
    </xsd:element>
    <xsd:element name="NHSG_Document_Subject" ma:index="6" ma:displayName="Subject" ma:default="About NHS Grampian" ma:internalName="NHSG_Document_Subject">
      <xsd:simpleType>
        <xsd:restriction base="dms:Choice">
          <xsd:enumeration value="About NHS Grampian"/>
          <xsd:enumeration value="Academic partners"/>
          <xsd:enumeration value="Access to information, rights of"/>
          <xsd:enumeration value="Achievements"/>
          <xsd:enumeration value="Action Plan"/>
          <xsd:enumeration value="Action Plan (Local Joint)"/>
          <xsd:enumeration value="Administrative "/>
          <xsd:enumeration value="Adverse incident reporting"/>
          <xsd:enumeration value="Advocacy"/>
          <xsd:enumeration value="Agenda of Board Meetings"/>
          <xsd:enumeration value="Agenda of Board sub-committee meetings"/>
          <xsd:enumeration value="Agenda of meetings"/>
          <xsd:enumeration value="Aims and objectives"/>
          <xsd:enumeration value="Annual Report"/>
          <xsd:enumeration value="Application forms"/>
          <xsd:enumeration value="Area Clinical Forum (ACF)"/>
          <xsd:enumeration value="Audit issues"/>
          <xsd:enumeration value="Audit material"/>
          <xsd:enumeration value="Benchmarking"/>
          <xsd:enumeration value="Business Continuity"/>
          <xsd:enumeration value="Business Plan/Strategic Plan"/>
          <xsd:enumeration value="Business Planning"/>
          <xsd:enumeration value="Catering"/>
          <xsd:enumeration value="Charitable bodies"/>
          <xsd:enumeration value="Chief Executive"/>
          <xsd:enumeration value="Child Protection"/>
          <xsd:enumeration value="Cleaning"/>
          <xsd:enumeration value="Clinical Audit"/>
          <xsd:enumeration value="Clinical Governance"/>
          <xsd:enumeration value="Clinical Guidelines"/>
          <xsd:enumeration value="Clinical policy/protocol"/>
          <xsd:enumeration value="Clinical services that we commission"/>
          <xsd:enumeration value="Clinical services that we provide"/>
          <xsd:enumeration value="Clinical Supervision"/>
          <xsd:enumeration value="Closures/variation of services"/>
          <xsd:enumeration value="Codes of Conduct"/>
          <xsd:enumeration value="Commercial information"/>
          <xsd:enumeration value="Communications"/>
          <xsd:enumeration value="Communications with the media"/>
          <xsd:enumeration value="Complaints"/>
          <xsd:enumeration value="Complaints procedure"/>
          <xsd:enumeration value="Confidential information"/>
          <xsd:enumeration value="Confidentiality"/>
          <xsd:enumeration value="Consent"/>
          <xsd:enumeration value="Consultant Appraisal"/>
          <xsd:enumeration value="Consultation Paper"/>
          <xsd:enumeration value="Consultation procedures"/>
          <xsd:enumeration value="Consultations in progress"/>
          <xsd:enumeration value="Contracts"/>
          <xsd:enumeration value="Contracts GP/Consultants"/>
          <xsd:enumeration value="Corporate Governance"/>
          <xsd:enumeration value="Corporate Information "/>
          <xsd:enumeration value="Corporate Plan"/>
          <xsd:enumeration value="Corporate Reports"/>
          <xsd:enumeration value="Customer Services"/>
          <xsd:enumeration value="Data Processing Agreements"/>
          <xsd:enumeration value="Data Protection Act 1998"/>
          <xsd:enumeration value="Decision-making processes"/>
          <xsd:enumeration value="Details of NHS Grampian"/>
          <xsd:enumeration value="Development areas"/>
          <xsd:enumeration value="Dietetics"/>
          <xsd:enumeration value="Director of Nursing"/>
          <xsd:enumeration value="Disability and Equality"/>
          <xsd:enumeration value="Disciplinary procedures"/>
          <xsd:enumeration value="e-Care"/>
          <xsd:enumeration value="e-Health"/>
          <xsd:enumeration value="Emergency Planning"/>
          <xsd:enumeration value="Endowment funds"/>
          <xsd:enumeration value="Environmental Information "/>
          <xsd:enumeration value="Environmental Information Regulations"/>
          <xsd:enumeration value="Equality"/>
          <xsd:enumeration value="Equipment - Fixed and Moveable Assets"/>
          <xsd:enumeration value="Estates"/>
          <xsd:enumeration value="Finance, resources"/>
          <xsd:enumeration value="Financial accounts"/>
          <xsd:enumeration value="Financial aims"/>
          <xsd:enumeration value="Financial Information "/>
          <xsd:enumeration value="Financial objectives"/>
          <xsd:enumeration value="Financial targets"/>
          <xsd:enumeration value="Formal consultation documentation"/>
          <xsd:enumeration value="Freedom of Information Scotland Act 2002"/>
          <xsd:enumeration value="Funding details"/>
          <xsd:enumeration value="General Dental Services"/>
          <xsd:enumeration value="General policies and procedures"/>
          <xsd:enumeration value="General Practitioners"/>
          <xsd:enumeration value="Governance"/>
          <xsd:enumeration value="Guidance and information leaflets"/>
          <xsd:enumeration value="Health and Safety Policy"/>
          <xsd:enumeration value="Health and Safety"/>
          <xsd:enumeration value="How the services match the needs of the community"/>
          <xsd:enumeration value="How we deliver our services"/>
          <xsd:enumeration value="Human Resources"/>
          <xsd:enumeration value="IM and T"/>
          <xsd:enumeration value="Improving Working Lives"/>
          <xsd:enumeration value="Independent inspections and findings"/>
          <xsd:enumeration value="Induction"/>
          <xsd:enumeration value="Infection Control and Policy"/>
          <xsd:enumeration value="Information Governance"/>
          <xsd:enumeration value="Information Management"/>
          <xsd:enumeration value="Information-sharing protocols"/>
          <xsd:enumeration value="Internal Meetings"/>
          <xsd:enumeration value="Joint Futures"/>
          <xsd:enumeration value="Key performance indicators"/>
          <xsd:enumeration value="Legal"/>
          <xsd:enumeration value="Local Newsletter"/>
          <xsd:enumeration value="Local NHS structure"/>
          <xsd:enumeration value="Local Strategic Partnerships"/>
          <xsd:enumeration value="Management and Prevention of Violence at Work Policy"/>
          <xsd:enumeration value="Management arrangements"/>
          <xsd:enumeration value="Medical Director"/>
          <xsd:enumeration value="Mental Health Division"/>
          <xsd:enumeration value="Minutes of Board meetings "/>
          <xsd:enumeration value="Minutes of Board sub-committee meetings"/>
          <xsd:enumeration value="Minutes of Management meetings"/>
          <xsd:enumeration value="Minutes of meetings"/>
          <xsd:enumeration value="Monitoring performance"/>
          <xsd:enumeration value="News Release"/>
          <xsd:enumeration value="NHS Plan"/>
          <xsd:enumeration value="Non-clinical services"/>
          <xsd:enumeration value="Occupational Health"/>
          <xsd:enumeration value="Opticians and Optometrists"/>
          <xsd:enumeration value="Organisational structures"/>
          <xsd:enumeration value="Our Services "/>
          <xsd:enumeration value="Pandemic Flu"/>
          <xsd:enumeration value="Partnership working"/>
          <xsd:enumeration value="Patient Confidentiality"/>
          <xsd:enumeration value="Patient Group Direction"/>
          <xsd:enumeration value="Patient Safety "/>
          <xsd:enumeration value="Performance Assessment Framework(PAF)"/>
          <xsd:enumeration value="Personal information"/>
          <xsd:enumeration value="Pharmaceutical services"/>
          <xsd:enumeration value="Planning documents"/>
          <xsd:enumeration value="Policies"/>
          <xsd:enumeration value="Prescribing and prescription"/>
          <xsd:enumeration value="Prescribing Policy"/>
          <xsd:enumeration value="Procedures"/>
          <xsd:enumeration value="Procurement Policy and Procedure"/>
          <xsd:enumeration value="Professional Advice"/>
          <xsd:enumeration value="Profile"/>
          <xsd:enumeration value="Property and Environment"/>
          <xsd:enumeration value="Public Involvement and Consultation"/>
          <xsd:enumeration value="Purchase of equipment and supplies"/>
          <xsd:enumeration value="Range of services that we provide"/>
          <xsd:enumeration value="Reasons for the decisions"/>
          <xsd:enumeration value="Records Management"/>
          <xsd:enumeration value="Register of Interests"/>
          <xsd:enumeration value="Reporting and Management of Incidents Policy"/>
          <xsd:enumeration value="Reports"/>
          <xsd:enumeration value="Risk Management"/>
          <xsd:enumeration value="Scottish Executive Health"/>
          <xsd:enumeration value="Service redesign"/>
          <xsd:enumeration value="Service Strategy"/>
          <xsd:enumeration value="Services, clinical"/>
          <xsd:enumeration value="Services, development"/>
          <xsd:enumeration value="Services, non-clinical"/>
          <xsd:enumeration value="Sexual Health "/>
          <xsd:enumeration value="Shared Care protocol"/>
          <xsd:enumeration value="Social services"/>
          <xsd:enumeration value="Standing Financial Instructions"/>
          <xsd:enumeration value="Standing Orders"/>
          <xsd:enumeration value="Strategies"/>
          <xsd:enumeration value="Subcommittees"/>
          <xsd:enumeration value="Supporting papers of Board Meetings"/>
          <xsd:enumeration value="Supporting papers of Board sub-committee meetings"/>
          <xsd:enumeration value="Supporting papers of other Committees/ Forums"/>
          <xsd:enumeration value="Survey"/>
          <xsd:enumeration value="The Board"/>
          <xsd:enumeration value="Training and Development"/>
          <xsd:enumeration value="User Manuals"/>
          <xsd:enumeration value="Users and Carers"/>
          <xsd:enumeration value="Waste disposal"/>
          <xsd:enumeration value="Workforce Development "/>
          <xsd:enumeration value="Zero Tolerance"/>
        </xsd:restriction>
      </xsd:simpleType>
    </xsd:element>
    <xsd:element name="NHSG_Publication_Class" ma:index="7" ma:displayName="Publication Class" ma:default="Class (a) - Who we are and what we do?" ma:internalName="NHSG_Publication_Class">
      <xsd:simpleType>
        <xsd:restriction base="dms:Choice">
          <xsd:enumeration value="Class 1: ABOUT NHS GRAMPIAN"/>
          <xsd:enumeration value="Class 2: HOW WE DELIVER OUR FUNCTIONS AND SERVICES"/>
          <xsd:enumeration value="Class 3: HOW WE TAKE DECISIONS AND WHAT WE HAVE DECIDED"/>
          <xsd:enumeration value="Class 4: WHAT TO SPEND AND HOW WE SPEND IT"/>
          <xsd:enumeration value="Class 5: HOW WE MANAGE OUR HUMAN, PHYSICAL AND INFORMATION RESOURCES"/>
          <xsd:enumeration value="Class 6: HOW WE PROCURE GOODS AND SERVICES FROM EXTERNAL PROVIDERS"/>
          <xsd:enumeration value="Class 7: HOW WE ARE PERFORMING"/>
          <xsd:enumeration value="Class 8: OUR COMMERCIAL PUBLICATIONS"/>
        </xsd:restriction>
      </xsd:simpleType>
    </xsd:element>
    <xsd:element name="NHSG_Information_Type" ma:index="8" ma:displayName="Information Type" ma:default="Audit" ma:internalName="NHSG_Information_Type">
      <xsd:simpleType>
        <xsd:restriction base="dms:Choice">
          <xsd:enumeration value="Audit"/>
          <xsd:enumeration value="Booklet"/>
          <xsd:enumeration value="Bulletin"/>
          <xsd:enumeration value="Document"/>
          <xsd:enumeration value="Drawings"/>
          <xsd:enumeration value="Guideline"/>
          <xsd:enumeration value="Leaflet"/>
          <xsd:enumeration value="Minutes"/>
          <xsd:enumeration value="Policy"/>
          <xsd:enumeration value="Procedure"/>
          <xsd:enumeration value="Proposal"/>
          <xsd:enumeration value="Protocol"/>
          <xsd:enumeration value="Report"/>
          <xsd:enumeration value="Survey"/>
        </xsd:restriction>
      </xsd:simpleType>
    </xsd:element>
    <xsd:element name="NHSG_Document_Description" ma:index="9" nillable="true" ma:displayName="Description" ma:internalName="NHSG_Document_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A78483-EE5D-4B6C-99DA-BF88871B3959}"/>
</file>

<file path=customXml/itemProps2.xml><?xml version="1.0" encoding="utf-8"?>
<ds:datastoreItem xmlns:ds="http://schemas.openxmlformats.org/officeDocument/2006/customXml" ds:itemID="{1641A4DD-AA71-4D3A-9F79-DACEF90675F5}"/>
</file>

<file path=customXml/itemProps3.xml><?xml version="1.0" encoding="utf-8"?>
<ds:datastoreItem xmlns:ds="http://schemas.openxmlformats.org/officeDocument/2006/customXml" ds:itemID="{B59CCCB8-9775-449C-A4BC-47C3489831BB}"/>
</file>

<file path=customXml/itemProps4.xml><?xml version="1.0" encoding="utf-8"?>
<ds:datastoreItem xmlns:ds="http://schemas.openxmlformats.org/officeDocument/2006/customXml" ds:itemID="{82BAAC07-8B35-4A09-A8DB-25BF9FFDAFF9}"/>
</file>

<file path=docProps/app.xml><?xml version="1.0" encoding="utf-8"?>
<Properties xmlns="http://schemas.openxmlformats.org/officeDocument/2006/extended-properties" xmlns:vt="http://schemas.openxmlformats.org/officeDocument/2006/docPropsVTypes">
  <Template>Retrospect</Template>
  <TotalTime>20909</TotalTime>
  <Words>2163</Words>
  <Application>Microsoft Office PowerPoint</Application>
  <PresentationFormat>Widescreen</PresentationFormat>
  <Paragraphs>201</Paragraphs>
  <Slides>20</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Times New Roman</vt:lpstr>
      <vt:lpstr>Office Theme</vt:lpstr>
      <vt:lpstr>1_Office Theme</vt:lpstr>
      <vt:lpstr>NHS Grampian  System Pressures  Performance</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Grampian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Performance System Pressure Health Intelligence Update</dc:title>
  <dc:creator>Graham Osler (NHS Grampian)</dc:creator>
  <cp:lastModifiedBy>Lesley Hall (NHS Grampian)</cp:lastModifiedBy>
  <cp:revision>1161</cp:revision>
  <dcterms:created xsi:type="dcterms:W3CDTF">2021-10-29T08:54:45Z</dcterms:created>
  <dcterms:modified xsi:type="dcterms:W3CDTF">2022-07-29T10:12:28Z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0x010100476A7AFC7B61BA4CA0FD97D962AB7733</vt:lpwstr>
  </property>
</Properties>
</file>